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72" r:id="rId3"/>
  </p:sldMasterIdLst>
  <p:notesMasterIdLst>
    <p:notesMasterId r:id="rId10"/>
  </p:notesMasterIdLst>
  <p:sldIdLst>
    <p:sldId id="256" r:id="rId4"/>
    <p:sldId id="260" r:id="rId5"/>
    <p:sldId id="257" r:id="rId6"/>
    <p:sldId id="258" r:id="rId7"/>
    <p:sldId id="259" r:id="rId8"/>
    <p:sldId id="261" r:id="rId9"/>
  </p:sldIdLst>
  <p:sldSz cx="10080625" cy="7559675"/>
  <p:notesSz cx="7772400" cy="10058400"/>
  <p:defaultTextStyle>
    <a:defPPr>
      <a:defRPr lang="en-US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70" y="-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43923B9-4FB8-472E-9043-C75C88F22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48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CC454462-747D-42A3-9542-B28796F19D4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1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9D4EBDDC-FDB5-46DE-97F6-200160944FD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C8FF7-0818-4CCE-ACF5-7E2918D0C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2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83B17-163B-43C7-A935-E8DBCEC33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36C59-34E7-49C2-9D2A-1BB1A90BB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61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F65B-6AAA-4035-997B-7D84B4C31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18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1C99B-38FF-4D63-AF4A-882D09DB4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59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37A3-0F96-4C1F-B1E7-368816A87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1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8188" y="2679700"/>
            <a:ext cx="3071812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2679700"/>
            <a:ext cx="3071813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2E95B-9F68-4B27-BBE3-CF8929B23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2DE2-31E1-4706-8931-0CF0C9ED4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23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565E-2CCC-42DA-9D2D-86E0465AC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56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FAA93-B62D-4894-935F-91F28F67F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36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076B-43DC-4E95-BA35-5A89363EC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  <a:lvl2pPr marL="914400" indent="-457200">
              <a:buFont typeface="Arial" pitchFamily="34" charset="0"/>
              <a:buChar char="–"/>
              <a:defRPr/>
            </a:lvl2pPr>
            <a:lvl3pPr marL="1257300" indent="-342900">
              <a:buFont typeface="Arial" pitchFamily="34" charset="0"/>
              <a:buChar char="•"/>
              <a:defRPr/>
            </a:lvl3pPr>
            <a:lvl4pPr marL="1714500" indent="-342900">
              <a:buFont typeface="Arial" pitchFamily="34" charset="0"/>
              <a:buChar char="•"/>
              <a:defRPr/>
            </a:lvl4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FD9B-E5B5-4723-B93F-292189903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60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BD13-28C6-455B-8619-FDE6A7E77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4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7E8A3-A8E9-4D02-975D-FE58717D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68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736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736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549E7-B0EA-4D9C-88D0-8E204FB9D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20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0E17E-D0BA-43A3-8F64-06B4C8EFE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00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  <a:lvl2pPr marL="914400" indent="-457200">
              <a:buSzPct val="110000"/>
              <a:buFont typeface="Arial" pitchFamily="34" charset="0"/>
              <a:buChar char="–"/>
              <a:defRPr/>
            </a:lvl2pPr>
            <a:lvl3pPr marL="1257300" indent="-342900">
              <a:buFont typeface="Wingdings" pitchFamily="2" charset="2"/>
              <a:buChar char="§"/>
              <a:defRPr/>
            </a:lvl3pPr>
            <a:lvl4pPr marL="1714500" indent="-342900">
              <a:buFont typeface="Arial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9610-1167-401F-B573-840F2D69F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0310-31CD-4ACA-88A1-23391828B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79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F54F-3104-4768-90EA-2F308417C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09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5ADE-817F-4084-A9DE-762E8D162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96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3DD11-CE1C-4B77-B83A-A26FC8E1E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93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C2CB8-7EEF-4D02-84BC-981554A39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418A6-9DAD-4AB3-980D-107540294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306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20824-509C-408D-B836-86279018A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772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5E4A1-D788-4CE5-8183-87713ECD3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564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7A329-C1CE-4176-AF94-2C889084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987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IVOA Interoperability Meeting -- Pune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 October 2011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B51DD-2CAF-495E-BC9D-A123290B8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0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EE61-8ACB-4197-8A65-D5B2AD11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5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A990-33A5-4AA2-B9E2-9EA2B5693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5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F628-753F-4849-8649-BB45D908D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0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407D6-696D-4651-A782-55B6A554A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5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595D9-4845-4A63-911E-AF7BB311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7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4F422-75FE-4BFE-BBC8-57CABC36A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2965450" y="6989763"/>
            <a:ext cx="4176713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 smtClean="0">
                <a:solidFill>
                  <a:srgbClr val="000000"/>
                </a:solidFill>
                <a:latin typeface="FreeSans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 flipV="1">
            <a:off x="3781425" y="1368425"/>
            <a:ext cx="4991100" cy="42863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71488" y="1370013"/>
            <a:ext cx="3335337" cy="42862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2825"/>
            <a:ext cx="11430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Rectangle 7"/>
          <p:cNvSpPr>
            <a:spLocks noChangeArrowheads="1"/>
          </p:cNvSpPr>
          <p:nvPr/>
        </p:nvSpPr>
        <p:spPr bwMode="auto">
          <a:xfrm flipH="1" flipV="1">
            <a:off x="1301750" y="6769100"/>
            <a:ext cx="4991100" cy="42863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 flipH="1">
            <a:off x="6248400" y="6772275"/>
            <a:ext cx="3335338" cy="4286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13" y="6784975"/>
            <a:ext cx="1143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5" name="AutoShape 10"/>
          <p:cNvSpPr>
            <a:spLocks noChangeArrowheads="1"/>
          </p:cNvSpPr>
          <p:nvPr/>
        </p:nvSpPr>
        <p:spPr bwMode="auto">
          <a:xfrm>
            <a:off x="9564688" y="6780213"/>
            <a:ext cx="98425" cy="47625"/>
          </a:xfrm>
          <a:prstGeom prst="parallelogram">
            <a:avLst>
              <a:gd name="adj" fmla="val 5166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989763"/>
            <a:ext cx="23463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8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FreeSans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7035800"/>
            <a:ext cx="2346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8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FreeSans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269218-91EA-421C-81A5-A4B614CC6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ts val="863"/>
        </a:spcBef>
        <a:spcAft>
          <a:spcPts val="438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47FF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98A8A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6291263" y="6886575"/>
            <a:ext cx="367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 smtClean="0">
                <a:solidFill>
                  <a:srgbClr val="000000"/>
                </a:solidFill>
                <a:latin typeface="FreeSans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482600" y="6072188"/>
            <a:ext cx="2346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6A18BBD-C0CC-4D97-B657-353D2161C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3" b="18292"/>
          <a:stretch>
            <a:fillRect/>
          </a:stretch>
        </p:blipFill>
        <p:spPr bwMode="auto">
          <a:xfrm>
            <a:off x="0" y="4219575"/>
            <a:ext cx="6494463" cy="33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2303" b="1829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78188" y="2679700"/>
            <a:ext cx="6296025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2965450" y="6989763"/>
            <a:ext cx="4176713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8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 smtClean="0">
                <a:solidFill>
                  <a:srgbClr val="000000"/>
                </a:solidFill>
                <a:latin typeface="FreeSans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IVOA Interoperability Meeting -- Pune</a:t>
            </a:r>
            <a:endParaRPr 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 flipV="1">
            <a:off x="3781425" y="1368425"/>
            <a:ext cx="4991100" cy="42863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471488" y="1370013"/>
            <a:ext cx="3335337" cy="42862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2825"/>
            <a:ext cx="11430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Rectangle 7"/>
          <p:cNvSpPr>
            <a:spLocks noChangeArrowheads="1"/>
          </p:cNvSpPr>
          <p:nvPr/>
        </p:nvSpPr>
        <p:spPr bwMode="auto">
          <a:xfrm flipH="1" flipV="1">
            <a:off x="1301750" y="6769100"/>
            <a:ext cx="4991100" cy="42863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 flipH="1">
            <a:off x="6248400" y="6772275"/>
            <a:ext cx="3335338" cy="42863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913" y="6784975"/>
            <a:ext cx="1143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5" name="AutoShape 10"/>
          <p:cNvSpPr>
            <a:spLocks noChangeArrowheads="1"/>
          </p:cNvSpPr>
          <p:nvPr/>
        </p:nvSpPr>
        <p:spPr bwMode="auto">
          <a:xfrm>
            <a:off x="9564688" y="6780213"/>
            <a:ext cx="98425" cy="47625"/>
          </a:xfrm>
          <a:prstGeom prst="parallelogram">
            <a:avLst>
              <a:gd name="adj" fmla="val 51667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989763"/>
            <a:ext cx="23463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8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FreeSans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17 October 2011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7035800"/>
            <a:ext cx="2346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8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FreeSans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5C4E330-26CF-4755-9A5A-3B620FB5F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ts val="863"/>
        </a:spcBef>
        <a:spcAft>
          <a:spcPts val="438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47FF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198A8A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2112963"/>
          </a:xfrm>
        </p:spPr>
        <p:txBody>
          <a:bodyPr tIns="38808"/>
          <a:lstStyle/>
          <a:p>
            <a:pPr eaLnBrk="1"/>
            <a:r>
              <a:rPr lang="en-US" dirty="0" err="1" smtClean="0"/>
              <a:t>VOResource</a:t>
            </a:r>
            <a:r>
              <a:rPr lang="en-US" dirty="0" smtClean="0"/>
              <a:t> Extensions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SimpleDALRegExt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291263" y="6886575"/>
            <a:ext cx="36734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r" eaLnBrk="1">
              <a:lnSpc>
                <a:spcPct val="108000"/>
              </a:lnSpc>
            </a:pPr>
            <a:r>
              <a:rPr lang="en-US" sz="1400">
                <a:solidFill>
                  <a:srgbClr val="000000"/>
                </a:solidFill>
                <a:latin typeface="FreeSans" pitchFamily="32" charset="0"/>
              </a:rPr>
              <a:t>7 December 2010</a:t>
            </a:r>
          </a:p>
          <a:p>
            <a:pPr algn="r" eaLnBrk="1">
              <a:lnSpc>
                <a:spcPct val="108000"/>
              </a:lnSpc>
            </a:pPr>
            <a:r>
              <a:rPr lang="en-US" sz="1400">
                <a:solidFill>
                  <a:srgbClr val="000000"/>
                </a:solidFill>
                <a:latin typeface="FreeSans" pitchFamily="32" charset="0"/>
              </a:rPr>
              <a:t>IVOA Interoperability Meeting -- Nara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165475" y="2611438"/>
            <a:ext cx="6405563" cy="287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752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 eaLnBrk="1"/>
            <a:r>
              <a:rPr lang="en-US" sz="3600">
                <a:solidFill>
                  <a:srgbClr val="000000"/>
                </a:solidFill>
              </a:rPr>
              <a:t>Ray Plante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 flipH="1" flipV="1">
            <a:off x="441766" y="6789435"/>
            <a:ext cx="5502997" cy="46756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375" tIns="39375" rIns="39375" bIns="39375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 flipH="1">
            <a:off x="5899233" y="6790665"/>
            <a:ext cx="3676869" cy="47986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375" tIns="39375" rIns="39375" bIns="39375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4102" name="Picture 6" descr="ima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023" y="6802970"/>
            <a:ext cx="1260078" cy="25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3" name="AutoShape 7"/>
          <p:cNvSpPr>
            <a:spLocks/>
          </p:cNvSpPr>
          <p:nvPr/>
        </p:nvSpPr>
        <p:spPr bwMode="auto">
          <a:xfrm>
            <a:off x="9551491" y="6799279"/>
            <a:ext cx="108288" cy="5290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375" tIns="39375" rIns="39375" bIns="39375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4" name="Rectangle 8"/>
          <p:cNvSpPr>
            <a:spLocks/>
          </p:cNvSpPr>
          <p:nvPr/>
        </p:nvSpPr>
        <p:spPr bwMode="auto">
          <a:xfrm>
            <a:off x="424539" y="5583627"/>
            <a:ext cx="4788050" cy="1166434"/>
          </a:xfrm>
          <a:prstGeom prst="rect">
            <a:avLst/>
          </a:prstGeom>
          <a:solidFill>
            <a:srgbClr val="E6E6E6"/>
          </a:solidFill>
          <a:ln w="13311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375" tIns="39375" rIns="39375" bIns="39375" anchor="ctr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839232" y="302682"/>
            <a:ext cx="8736870" cy="1259946"/>
          </a:xfrm>
        </p:spPr>
        <p:txBody>
          <a:bodyPr lIns="68906" rIns="68906"/>
          <a:lstStyle/>
          <a:p>
            <a:pPr defTabSz="503263"/>
            <a:r>
              <a:rPr lang="en-US" sz="4800"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Standards Dependencies</a:t>
            </a:r>
            <a:endParaRPr lang="en-US"/>
          </a:p>
        </p:txBody>
      </p:sp>
      <p:sp>
        <p:nvSpPr>
          <p:cNvPr id="4106" name="Rectangle 10"/>
          <p:cNvSpPr>
            <a:spLocks/>
          </p:cNvSpPr>
          <p:nvPr/>
        </p:nvSpPr>
        <p:spPr bwMode="auto">
          <a:xfrm>
            <a:off x="3082516" y="1629071"/>
            <a:ext cx="570973" cy="37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600">
                <a:solidFill>
                  <a:srgbClr val="333399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RM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7" name="Rectangle 11"/>
          <p:cNvSpPr>
            <a:spLocks/>
          </p:cNvSpPr>
          <p:nvPr/>
        </p:nvSpPr>
        <p:spPr bwMode="auto">
          <a:xfrm>
            <a:off x="5591597" y="1629071"/>
            <a:ext cx="1733838" cy="37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600">
                <a:solidFill>
                  <a:srgbClr val="333399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Identifiers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8" name="Rectangle 12"/>
          <p:cNvSpPr>
            <a:spLocks/>
          </p:cNvSpPr>
          <p:nvPr/>
        </p:nvSpPr>
        <p:spPr bwMode="auto">
          <a:xfrm>
            <a:off x="3830687" y="2596760"/>
            <a:ext cx="2101771" cy="37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600" dirty="0" err="1">
                <a:solidFill>
                  <a:srgbClr val="333399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VOResource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9" name="Rectangle 13"/>
          <p:cNvSpPr>
            <a:spLocks/>
          </p:cNvSpPr>
          <p:nvPr/>
        </p:nvSpPr>
        <p:spPr bwMode="auto">
          <a:xfrm>
            <a:off x="468838" y="2215979"/>
            <a:ext cx="2302349" cy="91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2200">
                <a:solidFill>
                  <a:srgbClr val="808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Astronomical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2200">
                <a:solidFill>
                  <a:srgbClr val="808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Visualization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2200">
                <a:solidFill>
                  <a:srgbClr val="808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Metadata (AVM)‏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0" name="Rectangle 14"/>
          <p:cNvSpPr>
            <a:spLocks/>
          </p:cNvSpPr>
          <p:nvPr/>
        </p:nvSpPr>
        <p:spPr bwMode="auto">
          <a:xfrm>
            <a:off x="3189573" y="3701091"/>
            <a:ext cx="2585376" cy="37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600">
                <a:solidFill>
                  <a:srgbClr val="280099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VODataService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1" name="Rectangle 15"/>
          <p:cNvSpPr>
            <a:spLocks/>
          </p:cNvSpPr>
          <p:nvPr/>
        </p:nvSpPr>
        <p:spPr bwMode="auto">
          <a:xfrm>
            <a:off x="6815095" y="2941637"/>
            <a:ext cx="2949617" cy="37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en-US" sz="2600" dirty="0" err="1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StandardsRegExt</a:t>
            </a:r>
            <a:endParaRPr lang="en-US" dirty="0">
              <a:solidFill>
                <a:schemeClr val="accent6"/>
              </a:solidFill>
              <a:latin typeface="Arial" pitchFamily="34" charset="0"/>
            </a:endParaRPr>
          </a:p>
        </p:txBody>
      </p:sp>
      <p:sp>
        <p:nvSpPr>
          <p:cNvPr id="4112" name="Rectangle 16"/>
          <p:cNvSpPr>
            <a:spLocks/>
          </p:cNvSpPr>
          <p:nvPr/>
        </p:nvSpPr>
        <p:spPr bwMode="auto">
          <a:xfrm>
            <a:off x="474990" y="3445165"/>
            <a:ext cx="2426635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2600">
                <a:solidFill>
                  <a:srgbClr val="00008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2600">
                <a:solidFill>
                  <a:srgbClr val="00008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Interfaces (RI)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00008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(incl. VORegistry,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00008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RegistryInterface)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4" name="Rectangle 18"/>
          <p:cNvSpPr>
            <a:spLocks/>
          </p:cNvSpPr>
          <p:nvPr/>
        </p:nvSpPr>
        <p:spPr bwMode="auto">
          <a:xfrm>
            <a:off x="7160543" y="4474547"/>
            <a:ext cx="2445092" cy="37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600" dirty="0" smtClean="0">
                <a:solidFill>
                  <a:srgbClr val="6666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SEAP </a:t>
            </a:r>
            <a:r>
              <a:rPr lang="en-US" i="1" dirty="0" smtClean="0">
                <a:solidFill>
                  <a:srgbClr val="6666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(for </a:t>
            </a:r>
            <a:r>
              <a:rPr lang="en-US" i="1" dirty="0" err="1" smtClean="0">
                <a:solidFill>
                  <a:srgbClr val="6666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VOEvent</a:t>
            </a:r>
            <a:r>
              <a:rPr lang="en-US" i="1" dirty="0" smtClean="0">
                <a:solidFill>
                  <a:srgbClr val="6666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)</a:t>
            </a:r>
            <a:endParaRPr lang="en-US" i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V="1">
            <a:off x="2520156" y="2008039"/>
            <a:ext cx="586970" cy="525388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 flipV="1">
            <a:off x="3685483" y="1951037"/>
            <a:ext cx="776474" cy="609056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4535789" y="2941637"/>
            <a:ext cx="1231" cy="692724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5206437" y="1951037"/>
            <a:ext cx="755555" cy="607825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5365177" y="3018211"/>
            <a:ext cx="1433585" cy="780084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5744675" y="2854565"/>
            <a:ext cx="895837" cy="178411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2520156" y="3018210"/>
            <a:ext cx="1343755" cy="692724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4031266" y="4084637"/>
            <a:ext cx="335939" cy="607825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 flipV="1">
            <a:off x="5584213" y="3936772"/>
            <a:ext cx="1480345" cy="607154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6" name="Rectangle 30"/>
          <p:cNvSpPr>
            <a:spLocks/>
          </p:cNvSpPr>
          <p:nvPr/>
        </p:nvSpPr>
        <p:spPr bwMode="auto">
          <a:xfrm>
            <a:off x="460224" y="5624231"/>
            <a:ext cx="3171115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333399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Recommendation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9933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Proposed Rec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009999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Working Draft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Working Draft (xml only)‏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7" name="Rectangle 31"/>
          <p:cNvSpPr>
            <a:spLocks/>
          </p:cNvSpPr>
          <p:nvPr/>
        </p:nvSpPr>
        <p:spPr bwMode="auto">
          <a:xfrm>
            <a:off x="3118202" y="5624231"/>
            <a:ext cx="2056241" cy="52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808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Note</a:t>
            </a:r>
          </a:p>
          <a:p>
            <a:pPr defTabSz="503263">
              <a:lnSpc>
                <a:spcPct val="90000"/>
              </a:lnSpc>
              <a:buFont typeface="Times New Roman" pitchFamily="18" charset="0"/>
              <a:buNone/>
            </a:pPr>
            <a:r>
              <a:rPr lang="en-US" sz="1900">
                <a:solidFill>
                  <a:srgbClr val="80808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 Development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8" name="Rectangle 32"/>
          <p:cNvSpPr>
            <a:spLocks/>
          </p:cNvSpPr>
          <p:nvPr/>
        </p:nvSpPr>
        <p:spPr bwMode="auto">
          <a:xfrm>
            <a:off x="6803684" y="6420310"/>
            <a:ext cx="2577991" cy="24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17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                      that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29" name="Rectangle 33"/>
          <p:cNvSpPr>
            <a:spLocks/>
          </p:cNvSpPr>
          <p:nvPr/>
        </p:nvSpPr>
        <p:spPr bwMode="auto">
          <a:xfrm>
            <a:off x="7326312" y="6236311"/>
            <a:ext cx="1348677" cy="24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17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depends on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7349852" y="6550067"/>
            <a:ext cx="1176401" cy="1231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31" name="Rectangle 35"/>
          <p:cNvSpPr>
            <a:spLocks/>
          </p:cNvSpPr>
          <p:nvPr/>
        </p:nvSpPr>
        <p:spPr bwMode="auto">
          <a:xfrm>
            <a:off x="2400794" y="4767862"/>
            <a:ext cx="3064057" cy="61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600" dirty="0" err="1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SimpleDALRegExt</a:t>
            </a:r>
            <a:endParaRPr lang="en-US" sz="2600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defTabSz="503263">
              <a:buFont typeface="Times New Roman" pitchFamily="18" charset="0"/>
              <a:buNone/>
            </a:pPr>
            <a:r>
              <a:rPr lang="en-US" sz="1700" i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(SCS, SIA, SSA, </a:t>
            </a:r>
            <a:r>
              <a:rPr lang="en-US" sz="1700" i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SLA)</a:t>
            </a:r>
            <a:endParaRPr lang="en-US" i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 flipV="1">
            <a:off x="5212588" y="4068412"/>
            <a:ext cx="1245927" cy="979984"/>
          </a:xfrm>
          <a:prstGeom prst="line">
            <a:avLst/>
          </a:prstGeom>
          <a:noFill/>
          <a:ln w="54272" cap="flat" cmpd="sng">
            <a:solidFill>
              <a:srgbClr val="000000"/>
            </a:solidFill>
            <a:prstDash val="solid"/>
            <a:miter lim="0"/>
            <a:headEnd/>
            <a:tailEnd type="stealth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0875" tIns="35438" rIns="70875" bIns="35438"/>
          <a:lstStyle/>
          <a:p>
            <a:pPr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35" name="Rectangle 39"/>
          <p:cNvSpPr>
            <a:spLocks/>
          </p:cNvSpPr>
          <p:nvPr/>
        </p:nvSpPr>
        <p:spPr bwMode="auto">
          <a:xfrm>
            <a:off x="590662" y="6884177"/>
            <a:ext cx="2255589" cy="32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906" tIns="39375" rIns="68906" bIns="39375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17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17 October 2011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36" name="Rectangle 40"/>
          <p:cNvSpPr>
            <a:spLocks/>
          </p:cNvSpPr>
          <p:nvPr/>
        </p:nvSpPr>
        <p:spPr bwMode="auto">
          <a:xfrm>
            <a:off x="3068980" y="6884177"/>
            <a:ext cx="4550556" cy="32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906" tIns="39375" rIns="68906" bIns="39375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17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17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Pune</a:t>
            </a: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37" name="Rectangle 41"/>
          <p:cNvSpPr>
            <a:spLocks/>
          </p:cNvSpPr>
          <p:nvPr/>
        </p:nvSpPr>
        <p:spPr bwMode="auto">
          <a:xfrm>
            <a:off x="6996878" y="3755444"/>
            <a:ext cx="2767833" cy="34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400" dirty="0" err="1">
                <a:solidFill>
                  <a:srgbClr val="808080">
                    <a:lumMod val="75000"/>
                  </a:srgb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ApplicationRegExt</a:t>
            </a:r>
            <a:endParaRPr lang="en-US" sz="2400" dirty="0">
              <a:solidFill>
                <a:srgbClr val="808080">
                  <a:lumMod val="75000"/>
                </a:srgbClr>
              </a:solidFill>
              <a:latin typeface="Arial" pitchFamily="34" charset="0"/>
            </a:endParaRPr>
          </a:p>
        </p:txBody>
      </p:sp>
      <p:sp>
        <p:nvSpPr>
          <p:cNvPr id="43" name="Rectangle 35"/>
          <p:cNvSpPr>
            <a:spLocks/>
          </p:cNvSpPr>
          <p:nvPr/>
        </p:nvSpPr>
        <p:spPr bwMode="auto">
          <a:xfrm>
            <a:off x="5874031" y="5160347"/>
            <a:ext cx="1909481" cy="37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29531" bIns="0">
            <a:spAutoFit/>
          </a:bodyPr>
          <a:lstStyle/>
          <a:p>
            <a:pPr defTabSz="503263">
              <a:buFont typeface="Times New Roman" pitchFamily="18" charset="0"/>
              <a:buNone/>
            </a:pPr>
            <a:r>
              <a:rPr lang="en-US" sz="2600" dirty="0" err="1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TAPRegExt</a:t>
            </a:r>
            <a:endParaRPr lang="en-US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372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en-US">
                <a:solidFill>
                  <a:srgbClr val="000000"/>
                </a:solidFill>
                <a:latin typeface="FreeSans" pitchFamily="32" charset="0"/>
              </a:rPr>
              <a:t>IVOA Interoperability Meeting -- Nara</a:t>
            </a:r>
          </a:p>
        </p:txBody>
      </p:sp>
      <p:sp>
        <p:nvSpPr>
          <p:cNvPr id="409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en-US">
                <a:solidFill>
                  <a:srgbClr val="000000"/>
                </a:solidFill>
                <a:latin typeface="FreeSans" pitchFamily="32" charset="0"/>
              </a:rPr>
              <a:t>7 December 2010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fld id="{A11FEEE0-6FB3-418D-A6CE-0373FFD65500}" type="slidenum">
              <a:rPr lang="en-US">
                <a:solidFill>
                  <a:srgbClr val="000000"/>
                </a:solidFill>
                <a:latin typeface="FreeSans" pitchFamily="32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FreeSans" pitchFamily="32" charset="0"/>
            </a:endParaRPr>
          </a:p>
        </p:txBody>
      </p:sp>
      <p:sp>
        <p:nvSpPr>
          <p:cNvPr id="41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096963"/>
          </a:xfrm>
        </p:spPr>
        <p:txBody>
          <a:bodyPr tIns="38808"/>
          <a:lstStyle/>
          <a:p>
            <a:pPr eaLnBrk="1"/>
            <a:r>
              <a:rPr lang="en-US" dirty="0" smtClean="0"/>
              <a:t>General status of extension work</a:t>
            </a:r>
            <a:endParaRPr lang="en-US" dirty="0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70975" cy="4989513"/>
          </a:xfrm>
        </p:spPr>
        <p:txBody>
          <a:bodyPr>
            <a:normAutofit fontScale="92500" lnSpcReduction="20000"/>
          </a:bodyPr>
          <a:lstStyle/>
          <a:p>
            <a:pPr marL="457200" indent="-457200" eaLnBrk="1">
              <a:buFont typeface="Arial" pitchFamily="34" charset="0"/>
              <a:buChar char="•"/>
            </a:pPr>
            <a:r>
              <a:rPr lang="en-US" dirty="0" err="1" smtClean="0"/>
              <a:t>ApplicationRegExt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–"/>
            </a:pPr>
            <a:r>
              <a:rPr lang="en-US" dirty="0" smtClean="0"/>
              <a:t>Deferred (again) for insufficient motivation</a:t>
            </a:r>
          </a:p>
          <a:p>
            <a:pPr marL="457200" indent="-457200" eaLnBrk="1">
              <a:buFont typeface="Arial" pitchFamily="34" charset="0"/>
              <a:buChar char="•"/>
            </a:pPr>
            <a:r>
              <a:rPr lang="en-US" dirty="0" err="1" smtClean="0"/>
              <a:t>TAPRegExt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–"/>
            </a:pPr>
            <a:r>
              <a:rPr lang="en-US" dirty="0" smtClean="0"/>
              <a:t>Successful completion of an extension by another WG</a:t>
            </a:r>
          </a:p>
          <a:p>
            <a:pPr marL="857250" lvl="1" indent="-457200">
              <a:buFont typeface="Arial" pitchFamily="34" charset="0"/>
              <a:buChar char="–"/>
            </a:pPr>
            <a:r>
              <a:rPr lang="en-US" dirty="0" err="1" smtClean="0"/>
              <a:t>VOEvent</a:t>
            </a:r>
            <a:r>
              <a:rPr lang="en-US" dirty="0" smtClean="0"/>
              <a:t> is poised to do the same in the context of it access services</a:t>
            </a:r>
          </a:p>
          <a:p>
            <a:pPr marL="857250" lvl="1" indent="-457200">
              <a:buFont typeface="Arial" pitchFamily="34" charset="0"/>
              <a:buChar char="–"/>
            </a:pPr>
            <a:r>
              <a:rPr lang="en-US" dirty="0" smtClean="0"/>
              <a:t>With </a:t>
            </a:r>
            <a:r>
              <a:rPr lang="en-US" dirty="0" err="1" smtClean="0"/>
              <a:t>SimDB</a:t>
            </a:r>
            <a:r>
              <a:rPr lang="en-US" dirty="0" smtClean="0"/>
              <a:t>, Theory WG is also so poised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SimpleDALRegExt</a:t>
            </a:r>
            <a:endParaRPr lang="en-US" dirty="0" smtClean="0"/>
          </a:p>
          <a:p>
            <a:pPr marL="857250" lvl="1" indent="-457200">
              <a:buFont typeface="Arial" pitchFamily="34" charset="0"/>
              <a:buChar char="–"/>
            </a:pPr>
            <a:r>
              <a:rPr lang="en-US" dirty="0" smtClean="0"/>
              <a:t>The last planned extension by the RWG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sz="1100" dirty="0" smtClean="0"/>
          </a:p>
          <a:p>
            <a:pPr marL="0" indent="0" algn="ctr"/>
            <a:r>
              <a:rPr lang="en-US" dirty="0" smtClean="0"/>
              <a:t>MISSION ACCOMPLISHED  ;-)</a:t>
            </a:r>
          </a:p>
          <a:p>
            <a:pPr marL="0" indent="0" algn="ctr"/>
            <a:r>
              <a:rPr lang="en-US" dirty="0" smtClean="0"/>
              <a:t>(Let’s shift our focus back to discovery)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StandardsRegExt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Now a rec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Action on Ray:</a:t>
            </a:r>
          </a:p>
          <a:p>
            <a:pPr marL="857250" lvl="1" indent="-457200"/>
            <a:r>
              <a:rPr lang="en-US" dirty="0" smtClean="0"/>
              <a:t>Create records for all IVOA standards in </a:t>
            </a:r>
            <a:r>
              <a:rPr lang="en-US" dirty="0" err="1" smtClean="0"/>
              <a:t>RofR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Help welcome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4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SimpleDALRegExt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71" y="2103437"/>
            <a:ext cx="9427641" cy="3443249"/>
          </a:xfrm>
        </p:spPr>
      </p:pic>
    </p:spTree>
    <p:extLst>
      <p:ext uri="{BB962C8B-B14F-4D97-AF65-F5344CB8AC3E}">
        <p14:creationId xmlns:p14="http://schemas.microsoft.com/office/powerpoint/2010/main" val="411959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SimpleDALRegExt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913437"/>
            <a:ext cx="9069387" cy="842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Simple controlled values taken from STC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871" y="2103437"/>
            <a:ext cx="9427641" cy="344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 bwMode="auto">
          <a:xfrm>
            <a:off x="199267" y="3950898"/>
            <a:ext cx="577110" cy="1932317"/>
          </a:xfrm>
          <a:custGeom>
            <a:avLst/>
            <a:gdLst>
              <a:gd name="connsiteX0" fmla="*/ 145790 w 577110"/>
              <a:gd name="connsiteY0" fmla="*/ 1932317 h 1932317"/>
              <a:gd name="connsiteX1" fmla="*/ 25020 w 577110"/>
              <a:gd name="connsiteY1" fmla="*/ 1121434 h 1932317"/>
              <a:gd name="connsiteX2" fmla="*/ 577110 w 577110"/>
              <a:gd name="connsiteY2" fmla="*/ 0 h 193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110" h="1932317">
                <a:moveTo>
                  <a:pt x="145790" y="1932317"/>
                </a:moveTo>
                <a:cubicBezTo>
                  <a:pt x="49461" y="1687902"/>
                  <a:pt x="-46867" y="1443487"/>
                  <a:pt x="25020" y="1121434"/>
                </a:cubicBezTo>
                <a:cubicBezTo>
                  <a:pt x="96907" y="799381"/>
                  <a:pt x="337008" y="399690"/>
                  <a:pt x="577110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55832"/>
      </p:ext>
    </p:extLst>
  </p:cSld>
  <p:clrMapOvr>
    <a:masterClrMapping/>
  </p:clrMapOvr>
</p:sld>
</file>

<file path=ppt/theme/theme1.xml><?xml version="1.0" encoding="utf-8"?>
<a:theme xmlns:a="http://schemas.openxmlformats.org/drawingml/2006/main" name="IVOA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VOA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IVOA</Template>
  <TotalTime>73</TotalTime>
  <Words>184</Words>
  <Application>Microsoft Office PowerPoint</Application>
  <PresentationFormat>Custom</PresentationFormat>
  <Paragraphs>57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DejaVu Sans</vt:lpstr>
      <vt:lpstr>Times New Roman</vt:lpstr>
      <vt:lpstr>FreeSans</vt:lpstr>
      <vt:lpstr>IVOA</vt:lpstr>
      <vt:lpstr>1_Office Theme</vt:lpstr>
      <vt:lpstr>1_IVOA</vt:lpstr>
      <vt:lpstr>VOResource Extensions (SimpleDALRegExt)</vt:lpstr>
      <vt:lpstr>Standards Dependencies</vt:lpstr>
      <vt:lpstr>General status of extension work</vt:lpstr>
      <vt:lpstr>StandardsRegExt</vt:lpstr>
      <vt:lpstr>SimpleDALRegExt</vt:lpstr>
      <vt:lpstr>SimpleDALRegExt</vt:lpstr>
    </vt:vector>
  </TitlesOfParts>
  <Company>NCSA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VOResource Extensions (SimpleDALRegExt)</dc:title>
  <dc:creator>Raymond Plante</dc:creator>
  <cp:lastModifiedBy>Raymond Plante</cp:lastModifiedBy>
  <cp:revision>7</cp:revision>
  <cp:lastPrinted>1601-01-01T00:00:00Z</cp:lastPrinted>
  <dcterms:created xsi:type="dcterms:W3CDTF">2012-05-22T16:25:26Z</dcterms:created>
  <dcterms:modified xsi:type="dcterms:W3CDTF">2012-05-22T17:38:54Z</dcterms:modified>
</cp:coreProperties>
</file>