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"/>
  </p:notesMasterIdLst>
  <p:sldIdLst>
    <p:sldId id="256" r:id="rId2"/>
    <p:sldId id="257" r:id="rId3"/>
    <p:sldId id="258" r:id="rId4"/>
  </p:sldIdLst>
  <p:sldSz cx="10688638" cy="7562850"/>
  <p:notesSz cx="6858000" cy="9144000"/>
  <p:defaultTextStyle>
    <a:defPPr>
      <a:defRPr lang="en-US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3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74"/>
  </p:normalViewPr>
  <p:slideViewPr>
    <p:cSldViewPr snapToGrid="0" snapToObjects="1">
      <p:cViewPr>
        <p:scale>
          <a:sx n="88" d="100"/>
          <a:sy n="88" d="100"/>
        </p:scale>
        <p:origin x="1136" y="824"/>
      </p:cViewPr>
      <p:guideLst>
        <p:guide orient="horz" pos="2382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E2F99-8B27-3C42-9D9C-A6BDCBB41A66}" type="datetimeFigureOut">
              <a:rPr lang="en-US" smtClean="0"/>
              <a:t>7/2/18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A34F6-FFB0-0445-A9AC-E32347DAC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12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A34F6-FFB0-0445-A9AC-E32347DAC9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46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1237717"/>
            <a:ext cx="9085342" cy="2632992"/>
          </a:xfrm>
        </p:spPr>
        <p:txBody>
          <a:bodyPr anchor="b"/>
          <a:lstStyle>
            <a:lvl1pPr algn="ctr">
              <a:defRPr sz="66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080" y="3972247"/>
            <a:ext cx="8016479" cy="1825938"/>
          </a:xfrm>
        </p:spPr>
        <p:txBody>
          <a:bodyPr/>
          <a:lstStyle>
            <a:lvl1pPr marL="0" indent="0" algn="ctr">
              <a:buNone/>
              <a:defRPr sz="2647"/>
            </a:lvl1pPr>
            <a:lvl2pPr marL="504200" indent="0" algn="ctr">
              <a:buNone/>
              <a:defRPr sz="2206"/>
            </a:lvl2pPr>
            <a:lvl3pPr marL="1008400" indent="0" algn="ctr">
              <a:buNone/>
              <a:defRPr sz="1985"/>
            </a:lvl3pPr>
            <a:lvl4pPr marL="1512600" indent="0" algn="ctr">
              <a:buNone/>
              <a:defRPr sz="1764"/>
            </a:lvl4pPr>
            <a:lvl5pPr marL="2016801" indent="0" algn="ctr">
              <a:buNone/>
              <a:defRPr sz="1764"/>
            </a:lvl5pPr>
            <a:lvl6pPr marL="2521001" indent="0" algn="ctr">
              <a:buNone/>
              <a:defRPr sz="1764"/>
            </a:lvl6pPr>
            <a:lvl7pPr marL="3025201" indent="0" algn="ctr">
              <a:buNone/>
              <a:defRPr sz="1764"/>
            </a:lvl7pPr>
            <a:lvl8pPr marL="3529401" indent="0" algn="ctr">
              <a:buNone/>
              <a:defRPr sz="1764"/>
            </a:lvl8pPr>
            <a:lvl9pPr marL="4033601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66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74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49057" y="402652"/>
            <a:ext cx="2304738" cy="64091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4844" y="402652"/>
            <a:ext cx="6780605" cy="640916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1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00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278" y="1885463"/>
            <a:ext cx="9218950" cy="3145935"/>
          </a:xfrm>
        </p:spPr>
        <p:txBody>
          <a:bodyPr anchor="b"/>
          <a:lstStyle>
            <a:lvl1pPr>
              <a:defRPr sz="66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278" y="5061159"/>
            <a:ext cx="9218950" cy="1654373"/>
          </a:xfrm>
        </p:spPr>
        <p:txBody>
          <a:bodyPr/>
          <a:lstStyle>
            <a:lvl1pPr marL="0" indent="0">
              <a:buNone/>
              <a:defRPr sz="2647">
                <a:solidFill>
                  <a:schemeClr val="tx1"/>
                </a:solidFill>
              </a:defRPr>
            </a:lvl1pPr>
            <a:lvl2pPr marL="504200" indent="0">
              <a:buNone/>
              <a:defRPr sz="2206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6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4844" y="2013259"/>
            <a:ext cx="4542671" cy="4798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1123" y="2013259"/>
            <a:ext cx="4542671" cy="4798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50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402654"/>
            <a:ext cx="9218950" cy="14618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237" y="1853949"/>
            <a:ext cx="4521794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237" y="2762541"/>
            <a:ext cx="4521794" cy="40632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1124" y="1853949"/>
            <a:ext cx="4544063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1124" y="2762541"/>
            <a:ext cx="4544063" cy="40632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6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5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504190"/>
            <a:ext cx="3447364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4063" y="1088912"/>
            <a:ext cx="5411123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7"/>
            </a:lvl3pPr>
            <a:lvl4pPr>
              <a:defRPr sz="2206"/>
            </a:lvl4pPr>
            <a:lvl5pPr>
              <a:defRPr sz="2206"/>
            </a:lvl5pPr>
            <a:lvl6pPr>
              <a:defRPr sz="2206"/>
            </a:lvl6pPr>
            <a:lvl7pPr>
              <a:defRPr sz="2206"/>
            </a:lvl7pPr>
            <a:lvl8pPr>
              <a:defRPr sz="2206"/>
            </a:lvl8pPr>
            <a:lvl9pPr>
              <a:defRPr sz="220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236" y="2268855"/>
            <a:ext cx="3447364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92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504190"/>
            <a:ext cx="3447364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4063" y="1088912"/>
            <a:ext cx="5411123" cy="5374525"/>
          </a:xfrm>
        </p:spPr>
        <p:txBody>
          <a:bodyPr anchor="t"/>
          <a:lstStyle>
            <a:lvl1pPr marL="0" indent="0">
              <a:buNone/>
              <a:defRPr sz="3529"/>
            </a:lvl1pPr>
            <a:lvl2pPr marL="504200" indent="0">
              <a:buNone/>
              <a:defRPr sz="3088"/>
            </a:lvl2pPr>
            <a:lvl3pPr marL="1008400" indent="0">
              <a:buNone/>
              <a:defRPr sz="2647"/>
            </a:lvl3pPr>
            <a:lvl4pPr marL="1512600" indent="0">
              <a:buNone/>
              <a:defRPr sz="2206"/>
            </a:lvl4pPr>
            <a:lvl5pPr marL="2016801" indent="0">
              <a:buNone/>
              <a:defRPr sz="2206"/>
            </a:lvl5pPr>
            <a:lvl6pPr marL="2521001" indent="0">
              <a:buNone/>
              <a:defRPr sz="2206"/>
            </a:lvl6pPr>
            <a:lvl7pPr marL="3025201" indent="0">
              <a:buNone/>
              <a:defRPr sz="2206"/>
            </a:lvl7pPr>
            <a:lvl8pPr marL="3529401" indent="0">
              <a:buNone/>
              <a:defRPr sz="2206"/>
            </a:lvl8pPr>
            <a:lvl9pPr marL="4033601" indent="0">
              <a:buNone/>
              <a:defRPr sz="220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236" y="2268855"/>
            <a:ext cx="3447364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37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4844" y="402654"/>
            <a:ext cx="9218950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4844" y="2013259"/>
            <a:ext cx="9218950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4844" y="7009643"/>
            <a:ext cx="240494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0612" y="7009643"/>
            <a:ext cx="36074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2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8400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100" indent="-252100" algn="l" defTabSz="1008400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300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7" kern="1200">
          <a:solidFill>
            <a:schemeClr val="tx1"/>
          </a:solidFill>
          <a:latin typeface="+mn-lt"/>
          <a:ea typeface="+mn-ea"/>
          <a:cs typeface="+mn-cs"/>
        </a:defRPr>
      </a:lvl2pPr>
      <a:lvl3pPr marL="1260500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6" kern="1200">
          <a:solidFill>
            <a:schemeClr val="tx1"/>
          </a:solidFill>
          <a:latin typeface="+mn-lt"/>
          <a:ea typeface="+mn-ea"/>
          <a:cs typeface="+mn-cs"/>
        </a:defRPr>
      </a:lvl3pPr>
      <a:lvl4pPr marL="17647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9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31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3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5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7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52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4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6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83"/>
            <a:ext cx="10688638" cy="3703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797"/>
            <a:ext cx="10688638" cy="36962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35638" y="-12083"/>
            <a:ext cx="4953000" cy="954107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improving data interoperability since 2002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11566" y="3798527"/>
            <a:ext cx="4953000" cy="1384995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the IVOA is like nitrogen: you are exposed to it every day without noticing it!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552963-EB17-4D42-98D2-85FAAA444288}"/>
              </a:ext>
            </a:extLst>
          </p:cNvPr>
          <p:cNvGrpSpPr/>
          <p:nvPr/>
        </p:nvGrpSpPr>
        <p:grpSpPr>
          <a:xfrm>
            <a:off x="-2" y="6837967"/>
            <a:ext cx="10688639" cy="730268"/>
            <a:chOff x="-2" y="6837967"/>
            <a:chExt cx="10688639" cy="73026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8AFC9F2-C97B-5E4B-9B46-92258C76D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" y="6846041"/>
              <a:ext cx="10688639" cy="722194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4B8C07E-2DFF-A148-BC37-281C389B02A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127" y="6873773"/>
              <a:ext cx="8853548" cy="666729"/>
              <a:chOff x="194905" y="2620995"/>
              <a:chExt cx="8853548" cy="666729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427F00C-28D7-5F4F-B7D0-C186CD56EBB1}"/>
                  </a:ext>
                </a:extLst>
              </p:cNvPr>
              <p:cNvSpPr txBox="1"/>
              <p:nvPr/>
            </p:nvSpPr>
            <p:spPr>
              <a:xfrm>
                <a:off x="1460879" y="2651083"/>
                <a:ext cx="758757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eXGyreHeros" charset="0"/>
                    <a:ea typeface="TeXGyreHeros" charset="0"/>
                    <a:cs typeface="TeXGyreHeros" charset="0"/>
                  </a:rPr>
                  <a:t>International Virtual Observatory Alliance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82FF3D8-4989-1E43-8ED4-123CB68AB7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4905" y="2620995"/>
                <a:ext cx="1188819" cy="666729"/>
              </a:xfrm>
              <a:prstGeom prst="rect">
                <a:avLst/>
              </a:prstGeom>
            </p:spPr>
          </p:pic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7D1F039-BF96-4943-84E4-F114C753D80A}"/>
                </a:ext>
              </a:extLst>
            </p:cNvPr>
            <p:cNvSpPr/>
            <p:nvPr/>
          </p:nvSpPr>
          <p:spPr>
            <a:xfrm>
              <a:off x="9947133" y="6837967"/>
              <a:ext cx="73449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800" dirty="0">
                  <a:solidFill>
                    <a:srgbClr val="FFFFFF"/>
                  </a:solidFill>
                  <a:latin typeface="TeX Gyre Heros" pitchFamily="2" charset="77"/>
                </a:rPr>
                <a:t>Credit: ESO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800409B-F091-5241-B708-0635689BC426}"/>
              </a:ext>
            </a:extLst>
          </p:cNvPr>
          <p:cNvGrpSpPr/>
          <p:nvPr/>
        </p:nvGrpSpPr>
        <p:grpSpPr>
          <a:xfrm>
            <a:off x="793" y="3060895"/>
            <a:ext cx="10688639" cy="730268"/>
            <a:chOff x="-2" y="6837967"/>
            <a:chExt cx="10688639" cy="73026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88D1C8E-CDFD-1441-9A34-D0751A897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" y="6846041"/>
              <a:ext cx="10688639" cy="722194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6986961-FD22-934E-AA54-AC87C53A369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127" y="6873773"/>
              <a:ext cx="8853548" cy="666729"/>
              <a:chOff x="194905" y="2620995"/>
              <a:chExt cx="8853548" cy="666729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A5E6E57-4664-414F-BD70-EDB0EE0D70A8}"/>
                  </a:ext>
                </a:extLst>
              </p:cNvPr>
              <p:cNvSpPr txBox="1"/>
              <p:nvPr/>
            </p:nvSpPr>
            <p:spPr>
              <a:xfrm>
                <a:off x="1460879" y="2651083"/>
                <a:ext cx="758757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eXGyreHeros" charset="0"/>
                    <a:ea typeface="TeXGyreHeros" charset="0"/>
                    <a:cs typeface="TeXGyreHeros" charset="0"/>
                  </a:rPr>
                  <a:t>International Virtual Observatory Alliance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2C3F43D1-E8FC-7F47-AFE1-61AD38D31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4905" y="2620995"/>
                <a:ext cx="1188819" cy="666729"/>
              </a:xfrm>
              <a:prstGeom prst="rect">
                <a:avLst/>
              </a:prstGeom>
            </p:spPr>
          </p:pic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188C565-6404-8248-8F26-880FD46441EE}"/>
                </a:ext>
              </a:extLst>
            </p:cNvPr>
            <p:cNvSpPr/>
            <p:nvPr/>
          </p:nvSpPr>
          <p:spPr>
            <a:xfrm>
              <a:off x="9947133" y="6837967"/>
              <a:ext cx="73449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800" dirty="0">
                  <a:solidFill>
                    <a:srgbClr val="FFFFFF"/>
                  </a:solidFill>
                  <a:latin typeface="TeX Gyre Heros" pitchFamily="2" charset="77"/>
                </a:rPr>
                <a:t>Credit: ESO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545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688638" cy="3236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788979"/>
            <a:ext cx="10688639" cy="35527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CA08BE7-0506-2342-9CAE-0F359B89D2B5}"/>
              </a:ext>
            </a:extLst>
          </p:cNvPr>
          <p:cNvSpPr txBox="1"/>
          <p:nvPr/>
        </p:nvSpPr>
        <p:spPr>
          <a:xfrm>
            <a:off x="5612673" y="0"/>
            <a:ext cx="5068956" cy="523220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more than a simple application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40245D8-E961-9D40-B74D-4DBF844ABCA9}"/>
              </a:ext>
            </a:extLst>
          </p:cNvPr>
          <p:cNvGrpSpPr/>
          <p:nvPr/>
        </p:nvGrpSpPr>
        <p:grpSpPr>
          <a:xfrm>
            <a:off x="-2" y="6837967"/>
            <a:ext cx="10688639" cy="730268"/>
            <a:chOff x="-2" y="6837967"/>
            <a:chExt cx="10688639" cy="73026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" y="6846041"/>
              <a:ext cx="10688639" cy="722194"/>
            </a:xfrm>
            <a:prstGeom prst="rect">
              <a:avLst/>
            </a:prstGeom>
          </p:spPr>
        </p:pic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255127" y="6873773"/>
              <a:ext cx="8853548" cy="666729"/>
              <a:chOff x="194905" y="2620995"/>
              <a:chExt cx="8853548" cy="666729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460879" y="2651083"/>
                <a:ext cx="758757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eXGyreHeros" charset="0"/>
                    <a:ea typeface="TeXGyreHeros" charset="0"/>
                    <a:cs typeface="TeXGyreHeros" charset="0"/>
                  </a:rPr>
                  <a:t>International Virtual Observatory Alliance</a:t>
                </a: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4905" y="2620995"/>
                <a:ext cx="1188819" cy="666729"/>
              </a:xfrm>
              <a:prstGeom prst="rect">
                <a:avLst/>
              </a:prstGeom>
            </p:spPr>
          </p:pic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634721F-C3B1-A144-B1A8-21AB2AF59746}"/>
                </a:ext>
              </a:extLst>
            </p:cNvPr>
            <p:cNvSpPr/>
            <p:nvPr/>
          </p:nvSpPr>
          <p:spPr>
            <a:xfrm>
              <a:off x="9947133" y="6837967"/>
              <a:ext cx="73449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800" dirty="0">
                  <a:solidFill>
                    <a:srgbClr val="FFFFFF"/>
                  </a:solidFill>
                  <a:latin typeface="TeX Gyre Heros" pitchFamily="2" charset="77"/>
                </a:rPr>
                <a:t>Credit: ESO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98D3D9C-A6E8-A245-9B5A-E546A3A5FD26}"/>
              </a:ext>
            </a:extLst>
          </p:cNvPr>
          <p:cNvSpPr txBox="1"/>
          <p:nvPr/>
        </p:nvSpPr>
        <p:spPr>
          <a:xfrm>
            <a:off x="5612673" y="3802440"/>
            <a:ext cx="5075964" cy="954107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more services than stars 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you could spot with your eyes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DB15A2-5845-FC47-A8A0-4B0057F15E18}"/>
              </a:ext>
            </a:extLst>
          </p:cNvPr>
          <p:cNvGrpSpPr/>
          <p:nvPr/>
        </p:nvGrpSpPr>
        <p:grpSpPr>
          <a:xfrm>
            <a:off x="793" y="3059525"/>
            <a:ext cx="10688639" cy="730268"/>
            <a:chOff x="-2" y="6837967"/>
            <a:chExt cx="10688639" cy="73026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EC81C58-40A5-B14F-AF32-AC09305C4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" y="6846041"/>
              <a:ext cx="10688639" cy="722194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1C03F11-39AD-1045-9F80-81096A3A9E4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127" y="6873773"/>
              <a:ext cx="8853548" cy="666729"/>
              <a:chOff x="194905" y="2620995"/>
              <a:chExt cx="8853548" cy="666729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836AC3B-B069-A648-B786-01B7092344E7}"/>
                  </a:ext>
                </a:extLst>
              </p:cNvPr>
              <p:cNvSpPr txBox="1"/>
              <p:nvPr/>
            </p:nvSpPr>
            <p:spPr>
              <a:xfrm>
                <a:off x="1460879" y="2651083"/>
                <a:ext cx="758757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eXGyreHeros" charset="0"/>
                    <a:ea typeface="TeXGyreHeros" charset="0"/>
                    <a:cs typeface="TeXGyreHeros" charset="0"/>
                  </a:rPr>
                  <a:t>International Virtual Observatory Alliance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19AD464-020A-B74C-9C96-CC20CD534E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4905" y="2620995"/>
                <a:ext cx="1188819" cy="666729"/>
              </a:xfrm>
              <a:prstGeom prst="rect">
                <a:avLst/>
              </a:prstGeom>
            </p:spPr>
          </p:pic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49D11D5-1398-3441-927A-E4215B0E544B}"/>
                </a:ext>
              </a:extLst>
            </p:cNvPr>
            <p:cNvSpPr/>
            <p:nvPr/>
          </p:nvSpPr>
          <p:spPr>
            <a:xfrm>
              <a:off x="9948735" y="6837967"/>
              <a:ext cx="73289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800" dirty="0">
                  <a:solidFill>
                    <a:srgbClr val="FFFFFF"/>
                  </a:solidFill>
                  <a:latin typeface="TeX Gyre Heros" pitchFamily="2" charset="77"/>
                </a:rPr>
                <a:t>Credit: CDS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6114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144383" y="379822"/>
            <a:ext cx="2242318" cy="3005604"/>
            <a:chOff x="7375141" y="363709"/>
            <a:chExt cx="2242318" cy="30056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5141" y="733041"/>
              <a:ext cx="2242318" cy="224231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757860" y="363709"/>
              <a:ext cx="1653017" cy="393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eXGyreHeros" charset="0"/>
                  <a:ea typeface="TeXGyreHeros" charset="0"/>
                  <a:cs typeface="TeXGyreHeros" charset="0"/>
                </a:rPr>
                <a:t>find out more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00010" y="2975359"/>
              <a:ext cx="1064715" cy="393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TeXGyreHeros" charset="0"/>
                  <a:ea typeface="TeXGyreHeros" charset="0"/>
                  <a:cs typeface="TeXGyreHeros" charset="0"/>
                </a:rPr>
                <a:t>ivoa.net</a:t>
              </a:r>
              <a:endParaRPr lang="en-US" dirty="0">
                <a:latin typeface="TeXGyreHeros" charset="0"/>
                <a:ea typeface="TeXGyreHeros" charset="0"/>
                <a:cs typeface="TeXGyreHeros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144383" y="4100320"/>
            <a:ext cx="2242318" cy="3005604"/>
            <a:chOff x="7375141" y="363709"/>
            <a:chExt cx="2242318" cy="30056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5141" y="733041"/>
              <a:ext cx="2242318" cy="22423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757860" y="363709"/>
              <a:ext cx="1653017" cy="393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eXGyreHeros" charset="0"/>
                  <a:ea typeface="TeXGyreHeros" charset="0"/>
                  <a:cs typeface="TeXGyreHeros" charset="0"/>
                </a:rPr>
                <a:t>find out more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00010" y="2975359"/>
              <a:ext cx="1064715" cy="393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TeXGyreHeros" charset="0"/>
                  <a:ea typeface="TeXGyreHeros" charset="0"/>
                  <a:cs typeface="TeXGyreHeros" charset="0"/>
                </a:rPr>
                <a:t>ivoa.net</a:t>
              </a:r>
              <a:endParaRPr lang="en-US" dirty="0">
                <a:latin typeface="TeXGyreHeros" charset="0"/>
                <a:ea typeface="TeXGyreHeros" charset="0"/>
                <a:cs typeface="TeXGyreHero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009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</TotalTime>
  <Words>78</Words>
  <Application>Microsoft Macintosh PowerPoint</Application>
  <PresentationFormat>Custom</PresentationFormat>
  <Paragraphs>18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TeX Gyre Heros</vt:lpstr>
      <vt:lpstr>TeXGyreHeros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22</cp:revision>
  <dcterms:created xsi:type="dcterms:W3CDTF">2018-06-25T21:12:56Z</dcterms:created>
  <dcterms:modified xsi:type="dcterms:W3CDTF">2018-07-02T16:59:28Z</dcterms:modified>
</cp:coreProperties>
</file>