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50" r:id="rId4"/>
    <p:sldId id="677" r:id="rId5"/>
    <p:sldId id="653" r:id="rId6"/>
    <p:sldId id="651" r:id="rId7"/>
    <p:sldId id="682" r:id="rId8"/>
    <p:sldId id="261" r:id="rId9"/>
    <p:sldId id="262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1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A5FB-34DA-43D1-876A-2CE857B64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5B462-F66F-416A-975B-0C69744B3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6E8E-775C-4AFF-8875-E75E8CF1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63953-E740-4A06-B00A-212A02D0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2504-3740-48D7-B020-45425F4A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ECC1-7328-4BDF-909F-8E9E0E6B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82C63-FE6F-482D-9ACA-6C9251C1C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28FC3-1F42-4DDC-90F3-0661B52C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5CAAB-6DA6-4F5C-B228-3A27BA28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5E723-9734-4982-A30B-60CBB620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3926E-BA99-4252-AF8E-68C50E200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44B2F-375A-4730-AB43-16C023F87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81371-F8A7-421C-BCF9-B34944FE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97B74-20F7-4625-ACEC-A3A6C84C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54721-1D17-4CCE-88CA-67EBF6E9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3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2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1pPr>
            <a:lvl2pPr marL="326639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653279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3pPr>
            <a:lvl4pPr marL="979917" indent="0">
              <a:buNone/>
              <a:defRPr sz="997">
                <a:solidFill>
                  <a:schemeClr val="tx1">
                    <a:tint val="75000"/>
                  </a:schemeClr>
                </a:solidFill>
              </a:defRPr>
            </a:lvl4pPr>
            <a:lvl5pPr marL="1306558" indent="0">
              <a:buNone/>
              <a:defRPr sz="997">
                <a:solidFill>
                  <a:schemeClr val="tx1">
                    <a:tint val="75000"/>
                  </a:schemeClr>
                </a:solidFill>
              </a:defRPr>
            </a:lvl5pPr>
            <a:lvl6pPr marL="1633196" indent="0">
              <a:buNone/>
              <a:defRPr sz="997">
                <a:solidFill>
                  <a:schemeClr val="tx1">
                    <a:tint val="75000"/>
                  </a:schemeClr>
                </a:solidFill>
              </a:defRPr>
            </a:lvl6pPr>
            <a:lvl7pPr marL="1959837" indent="0">
              <a:buNone/>
              <a:defRPr sz="997">
                <a:solidFill>
                  <a:schemeClr val="tx1">
                    <a:tint val="75000"/>
                  </a:schemeClr>
                </a:solidFill>
              </a:defRPr>
            </a:lvl7pPr>
            <a:lvl8pPr marL="2286475" indent="0">
              <a:buNone/>
              <a:defRPr sz="997">
                <a:solidFill>
                  <a:schemeClr val="tx1">
                    <a:tint val="75000"/>
                  </a:schemeClr>
                </a:solidFill>
              </a:defRPr>
            </a:lvl8pPr>
            <a:lvl9pPr marL="2613115" indent="0">
              <a:buNone/>
              <a:defRPr sz="9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995"/>
            </a:lvl1pPr>
            <a:lvl2pPr>
              <a:defRPr sz="1712"/>
            </a:lvl2pPr>
            <a:lvl3pPr>
              <a:defRPr sz="1429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995"/>
            </a:lvl1pPr>
            <a:lvl2pPr>
              <a:defRPr sz="1712"/>
            </a:lvl2pPr>
            <a:lvl3pPr>
              <a:defRPr sz="1429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712" b="1"/>
            </a:lvl1pPr>
            <a:lvl2pPr marL="326639" indent="0">
              <a:buNone/>
              <a:defRPr sz="1429" b="1"/>
            </a:lvl2pPr>
            <a:lvl3pPr marL="653279" indent="0">
              <a:buNone/>
              <a:defRPr sz="1280" b="1"/>
            </a:lvl3pPr>
            <a:lvl4pPr marL="979917" indent="0">
              <a:buNone/>
              <a:defRPr sz="1146" b="1"/>
            </a:lvl4pPr>
            <a:lvl5pPr marL="1306558" indent="0">
              <a:buNone/>
              <a:defRPr sz="1146" b="1"/>
            </a:lvl5pPr>
            <a:lvl6pPr marL="1633196" indent="0">
              <a:buNone/>
              <a:defRPr sz="1146" b="1"/>
            </a:lvl6pPr>
            <a:lvl7pPr marL="1959837" indent="0">
              <a:buNone/>
              <a:defRPr sz="1146" b="1"/>
            </a:lvl7pPr>
            <a:lvl8pPr marL="2286475" indent="0">
              <a:buNone/>
              <a:defRPr sz="1146" b="1"/>
            </a:lvl8pPr>
            <a:lvl9pPr marL="2613115" indent="0">
              <a:buNone/>
              <a:defRPr sz="11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1712"/>
            </a:lvl1pPr>
            <a:lvl2pPr>
              <a:defRPr sz="1429"/>
            </a:lvl2pPr>
            <a:lvl3pPr>
              <a:defRPr sz="1280"/>
            </a:lvl3pPr>
            <a:lvl4pPr>
              <a:defRPr sz="1146"/>
            </a:lvl4pPr>
            <a:lvl5pPr>
              <a:defRPr sz="1146"/>
            </a:lvl5pPr>
            <a:lvl6pPr>
              <a:defRPr sz="1146"/>
            </a:lvl6pPr>
            <a:lvl7pPr>
              <a:defRPr sz="1146"/>
            </a:lvl7pPr>
            <a:lvl8pPr>
              <a:defRPr sz="1146"/>
            </a:lvl8pPr>
            <a:lvl9pPr>
              <a:defRPr sz="11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712" b="1"/>
            </a:lvl1pPr>
            <a:lvl2pPr marL="326639" indent="0">
              <a:buNone/>
              <a:defRPr sz="1429" b="1"/>
            </a:lvl2pPr>
            <a:lvl3pPr marL="653279" indent="0">
              <a:buNone/>
              <a:defRPr sz="1280" b="1"/>
            </a:lvl3pPr>
            <a:lvl4pPr marL="979917" indent="0">
              <a:buNone/>
              <a:defRPr sz="1146" b="1"/>
            </a:lvl4pPr>
            <a:lvl5pPr marL="1306558" indent="0">
              <a:buNone/>
              <a:defRPr sz="1146" b="1"/>
            </a:lvl5pPr>
            <a:lvl6pPr marL="1633196" indent="0">
              <a:buNone/>
              <a:defRPr sz="1146" b="1"/>
            </a:lvl6pPr>
            <a:lvl7pPr marL="1959837" indent="0">
              <a:buNone/>
              <a:defRPr sz="1146" b="1"/>
            </a:lvl7pPr>
            <a:lvl8pPr marL="2286475" indent="0">
              <a:buNone/>
              <a:defRPr sz="1146" b="1"/>
            </a:lvl8pPr>
            <a:lvl9pPr marL="2613115" indent="0">
              <a:buNone/>
              <a:defRPr sz="11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1712"/>
            </a:lvl1pPr>
            <a:lvl2pPr>
              <a:defRPr sz="1429"/>
            </a:lvl2pPr>
            <a:lvl3pPr>
              <a:defRPr sz="1280"/>
            </a:lvl3pPr>
            <a:lvl4pPr>
              <a:defRPr sz="1146"/>
            </a:lvl4pPr>
            <a:lvl5pPr>
              <a:defRPr sz="1146"/>
            </a:lvl5pPr>
            <a:lvl6pPr>
              <a:defRPr sz="1146"/>
            </a:lvl6pPr>
            <a:lvl7pPr>
              <a:defRPr sz="1146"/>
            </a:lvl7pPr>
            <a:lvl8pPr>
              <a:defRPr sz="1146"/>
            </a:lvl8pPr>
            <a:lvl9pPr>
              <a:defRPr sz="11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4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292"/>
            </a:lvl1pPr>
            <a:lvl2pPr>
              <a:defRPr sz="1995"/>
            </a:lvl2pPr>
            <a:lvl3pPr>
              <a:defRPr sz="1712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997"/>
            </a:lvl1pPr>
            <a:lvl2pPr marL="326639" indent="0">
              <a:buNone/>
              <a:defRPr sz="863"/>
            </a:lvl2pPr>
            <a:lvl3pPr marL="653279" indent="0">
              <a:buNone/>
              <a:defRPr sz="714"/>
            </a:lvl3pPr>
            <a:lvl4pPr marL="979917" indent="0">
              <a:buNone/>
              <a:defRPr sz="640"/>
            </a:lvl4pPr>
            <a:lvl5pPr marL="1306558" indent="0">
              <a:buNone/>
              <a:defRPr sz="640"/>
            </a:lvl5pPr>
            <a:lvl6pPr marL="1633196" indent="0">
              <a:buNone/>
              <a:defRPr sz="640"/>
            </a:lvl6pPr>
            <a:lvl7pPr marL="1959837" indent="0">
              <a:buNone/>
              <a:defRPr sz="640"/>
            </a:lvl7pPr>
            <a:lvl8pPr marL="2286475" indent="0">
              <a:buNone/>
              <a:defRPr sz="640"/>
            </a:lvl8pPr>
            <a:lvl9pPr marL="2613115" indent="0">
              <a:buNone/>
              <a:defRPr sz="6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F3C6-0173-4C02-8DC5-C231AE45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BB4DF-FDE3-49F6-8530-0CBD716E1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14472-84F1-4DAD-A5A9-64F1E4B7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6C75E-6F60-4959-BA85-E7214CF5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5AF0-D2CB-4A6A-8DCE-AD1AF03C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87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4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92"/>
            </a:lvl1pPr>
            <a:lvl2pPr marL="326639" indent="0">
              <a:buNone/>
              <a:defRPr sz="1995"/>
            </a:lvl2pPr>
            <a:lvl3pPr marL="653279" indent="0">
              <a:buNone/>
              <a:defRPr sz="1712"/>
            </a:lvl3pPr>
            <a:lvl4pPr marL="979917" indent="0">
              <a:buNone/>
              <a:defRPr sz="1429"/>
            </a:lvl4pPr>
            <a:lvl5pPr marL="1306558" indent="0">
              <a:buNone/>
              <a:defRPr sz="1429"/>
            </a:lvl5pPr>
            <a:lvl6pPr marL="1633196" indent="0">
              <a:buNone/>
              <a:defRPr sz="1429"/>
            </a:lvl6pPr>
            <a:lvl7pPr marL="1959837" indent="0">
              <a:buNone/>
              <a:defRPr sz="1429"/>
            </a:lvl7pPr>
            <a:lvl8pPr marL="2286475" indent="0">
              <a:buNone/>
              <a:defRPr sz="1429"/>
            </a:lvl8pPr>
            <a:lvl9pPr marL="2613115" indent="0">
              <a:buNone/>
              <a:defRPr sz="14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997"/>
            </a:lvl1pPr>
            <a:lvl2pPr marL="326639" indent="0">
              <a:buNone/>
              <a:defRPr sz="863"/>
            </a:lvl2pPr>
            <a:lvl3pPr marL="653279" indent="0">
              <a:buNone/>
              <a:defRPr sz="714"/>
            </a:lvl3pPr>
            <a:lvl4pPr marL="979917" indent="0">
              <a:buNone/>
              <a:defRPr sz="640"/>
            </a:lvl4pPr>
            <a:lvl5pPr marL="1306558" indent="0">
              <a:buNone/>
              <a:defRPr sz="640"/>
            </a:lvl5pPr>
            <a:lvl6pPr marL="1633196" indent="0">
              <a:buNone/>
              <a:defRPr sz="640"/>
            </a:lvl6pPr>
            <a:lvl7pPr marL="1959837" indent="0">
              <a:buNone/>
              <a:defRPr sz="640"/>
            </a:lvl7pPr>
            <a:lvl8pPr marL="2286475" indent="0">
              <a:buNone/>
              <a:defRPr sz="640"/>
            </a:lvl8pPr>
            <a:lvl9pPr marL="2613115" indent="0">
              <a:buNone/>
              <a:defRPr sz="6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1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7600" y="6407944"/>
            <a:ext cx="375920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SciServer 18-mth Review, NSF, April 15,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02F9EC0-0988-493C-AEF4-49410E39D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656931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974667" y="6408738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-914400" y="7323138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4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1773-4E3F-4ED5-938E-58728248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3CAD3-1973-4D66-8C38-44A1E8733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6F93D-545B-45B0-B860-50241D2A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9D6B2-35C3-4A96-B487-EFAE345B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BFBE-3DA9-4E44-842D-1DE55347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6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5C35-7493-4906-8E52-497CA94A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9959-62E9-4292-807A-8AB904E47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E77BB-09BD-411B-9865-5902E911D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DA720-0F33-429A-AF12-1A9EDB22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F0F31-4738-49D0-87DD-1ECD1CD4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08332-C1BE-44EC-8A2A-D50397C3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1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DCAA-B334-4C0D-B58A-82121B04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EE85C-5FCC-450A-ADEB-2DB99ECCC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C248B-D0FE-4AB6-A00C-CF570C8B8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2E51B-8DEF-4C83-AFD5-14D4EFA71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835BC-4AA6-4B80-AEA2-62C066134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E0C176-EFB0-4A47-BA80-450CC1BD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315EC-2452-4947-9FB6-B66AB077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DBED9-73CA-4FE8-8C7B-E973C928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017F-5917-45DF-B8D8-1CAFBD27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507A6-096E-4A97-B101-A80F1653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E652E-671C-4EFE-BA1A-08840263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ED868-60F9-436C-A78B-EA2A9690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8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17460-9426-485D-9891-6FE78AC7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BA24C-3A84-47C0-8A78-7F3718DB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F2786-E28F-4839-AB61-8A11DC9D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3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3691-FD3A-498D-AC89-369E824A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89343-654D-4970-A7A8-931CF290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28EFB-B6AC-458A-B37C-F3DEF1A3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2F8A0-DF0B-4127-9148-A9AC8C3F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687E5-4590-447D-89BF-DDC8C62D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3C6D0-9694-419B-ADC3-0ACF3590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6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7DBE-E619-4B8A-9C9B-1F18625E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4364C-EEFC-4332-9D12-DADB1FD61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22EA1-7606-47C0-B705-EE1552C08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8F4DB-7D9C-4471-9EA9-43C1DA32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7DBAC-96E9-44C8-8EE3-BC4CFE7A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CF3CE-7028-4F06-939A-8C0F4512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6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9E3CE-590B-46BB-932D-E8DE5A60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4DCFB-5B3F-4DD8-859D-787E29C88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7285C-C455-4E2E-BDE6-F9B0E52D2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3E6F-B7BF-452D-9F9A-60B9526E2E6E}" type="datetimeFigureOut">
              <a:rPr lang="en-US" smtClean="0"/>
              <a:t>2019-10-09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3638A-14EC-4209-ACB1-AF0FD321E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05A97-B701-46F0-84F6-FA1D4648D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D170-889E-4A3E-B06C-7D31D843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6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8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878E-73CA-4A9A-8E6A-EB339E5B09A8}" type="datetimeFigureOut">
              <a:rPr lang="en-US" smtClean="0"/>
              <a:pPr/>
              <a:t>2019-10-09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8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8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F4C54-A45E-4F20-BE6F-A5502A9E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txStyles>
    <p:titleStyle>
      <a:lvl1pPr algn="ctr" defTabSz="653279" rtl="0" eaLnBrk="1" latinLnBrk="0" hangingPunct="1">
        <a:spcBef>
          <a:spcPct val="0"/>
        </a:spcBef>
        <a:buNone/>
        <a:defRPr sz="31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979" indent="-244979" algn="l" defTabSz="653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92" kern="1200">
          <a:solidFill>
            <a:schemeClr val="tx1"/>
          </a:solidFill>
          <a:latin typeface="+mn-lt"/>
          <a:ea typeface="+mn-ea"/>
          <a:cs typeface="+mn-cs"/>
        </a:defRPr>
      </a:lvl1pPr>
      <a:lvl2pPr marL="530789" indent="-204150" algn="l" defTabSz="653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2pPr>
      <a:lvl3pPr marL="816598" indent="-163319" algn="l" defTabSz="653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143238" indent="-163319" algn="l" defTabSz="653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69877" indent="-163319" algn="l" defTabSz="65327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6516" indent="-163319" algn="l" defTabSz="653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3156" indent="-163319" algn="l" defTabSz="653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795" indent="-163319" algn="l" defTabSz="653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6435" indent="-163319" algn="l" defTabSz="653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279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6639" algn="l" defTabSz="653279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3279" algn="l" defTabSz="653279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9917" algn="l" defTabSz="653279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6558" algn="l" defTabSz="653279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33196" algn="l" defTabSz="653279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9837" algn="l" defTabSz="653279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86475" algn="l" defTabSz="653279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13115" algn="l" defTabSz="653279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sciserver.org/" TargetMode="External"/><Relationship Id="rId2" Type="http://schemas.openxmlformats.org/officeDocument/2006/relationships/hyperlink" Target="http://www.sciserver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alformod.mpa-garching.mpg.de/mrobs/mxxl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8352-652A-4BF2-98E0-CCD125DFD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SciServer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2CBE9-6DC8-42C1-850A-0F4233028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See demo booth</a:t>
            </a:r>
          </a:p>
          <a:p>
            <a:r>
              <a:rPr lang="en-US" dirty="0">
                <a:hlinkClick r:id="rId2"/>
              </a:rPr>
              <a:t>http://www.sciserver.org</a:t>
            </a:r>
            <a:endParaRPr lang="en-US" dirty="0"/>
          </a:p>
          <a:p>
            <a:r>
              <a:rPr lang="en-US" dirty="0">
                <a:hlinkClick r:id="rId3"/>
              </a:rPr>
              <a:t>https://apps.sciserver.org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AA69E7-0EAC-47D9-BE2B-D208EB0D2AA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438912" tIns="219456" rIns="438912" bIns="219456" rtlCol="0" anchor="ctr">
            <a:noAutofit/>
          </a:bodyPr>
          <a:lstStyle>
            <a:lvl1pPr algn="ctr" defTabSz="653279" rtl="0" eaLnBrk="1" latinLnBrk="0" hangingPunct="1">
              <a:spcBef>
                <a:spcPct val="0"/>
              </a:spcBef>
              <a:buNone/>
              <a:defRPr sz="31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532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4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14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2" descr="Brand">
            <a:extLst>
              <a:ext uri="{FF2B5EF4-FFF2-40B4-BE49-F238E27FC236}">
                <a16:creationId xmlns:a16="http://schemas.microsoft.com/office/drawing/2014/main" id="{81043886-8D34-4E37-8BE2-A4076215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4" y="199017"/>
            <a:ext cx="4590073" cy="9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5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4455-ABFB-4B0B-B277-E8E328E63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SciServer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756C3D-B0CE-4D68-9B86-D4C4F0A6B3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1B602-95DB-4B60-83F3-FEF85BD2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0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F4C54-A45E-4F20-BE6F-A5502A9E55EE}" type="slidenum">
              <a:rPr kumimoji="0" lang="en-US" sz="8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60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6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FDDA5-6C51-44BD-A387-262A66BF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31" y="1789043"/>
            <a:ext cx="6501750" cy="46433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7320DB-C1AD-4C5C-AEAE-D76DAD096DB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438912" tIns="219456" rIns="438912" bIns="219456" rtlCol="0" anchor="ctr">
            <a:noAutofit/>
          </a:bodyPr>
          <a:lstStyle>
            <a:lvl1pPr algn="ctr" defTabSz="653279" rtl="0" eaLnBrk="1" latinLnBrk="0" hangingPunct="1">
              <a:spcBef>
                <a:spcPct val="0"/>
              </a:spcBef>
              <a:buNone/>
              <a:defRPr sz="31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532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4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14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 descr="Brand">
            <a:extLst>
              <a:ext uri="{FF2B5EF4-FFF2-40B4-BE49-F238E27FC236}">
                <a16:creationId xmlns:a16="http://schemas.microsoft.com/office/drawing/2014/main" id="{1E6F7675-B277-421C-B463-DB85AC5B9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4" y="199017"/>
            <a:ext cx="4590073" cy="9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ACBCED-2487-4AFB-B292-73DED906D9AD}"/>
              </a:ext>
            </a:extLst>
          </p:cNvPr>
          <p:cNvSpPr txBox="1"/>
          <p:nvPr/>
        </p:nvSpPr>
        <p:spPr>
          <a:xfrm>
            <a:off x="5699380" y="231634"/>
            <a:ext cx="637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Architecture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3A6AA4-13C5-4523-8EAE-3CF77B138E61}"/>
              </a:ext>
            </a:extLst>
          </p:cNvPr>
          <p:cNvGrpSpPr/>
          <p:nvPr/>
        </p:nvGrpSpPr>
        <p:grpSpPr>
          <a:xfrm>
            <a:off x="6981226" y="1693587"/>
            <a:ext cx="4840727" cy="4775752"/>
            <a:chOff x="677885" y="78059"/>
            <a:chExt cx="7908553" cy="66939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B8CA5E-6376-426B-830F-CF72823FA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0502" y="667169"/>
              <a:ext cx="7323319" cy="567787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74A83C-075E-4193-B82D-0382C7BD883F}"/>
                </a:ext>
              </a:extLst>
            </p:cNvPr>
            <p:cNvSpPr/>
            <p:nvPr/>
          </p:nvSpPr>
          <p:spPr>
            <a:xfrm>
              <a:off x="3088889" y="78059"/>
              <a:ext cx="2704813" cy="2988527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 anchorCtr="1">
              <a:noAutofit/>
            </a:bodyPr>
            <a:lstStyle/>
            <a:p>
              <a:pPr marL="0" marR="0" lvl="0" indent="0" algn="ctr" defTabSz="760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Resource Access Control with Groups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0260A7-3138-42B7-9D85-E158099E823D}"/>
                </a:ext>
              </a:extLst>
            </p:cNvPr>
            <p:cNvSpPr/>
            <p:nvPr/>
          </p:nvSpPr>
          <p:spPr>
            <a:xfrm>
              <a:off x="677885" y="78060"/>
              <a:ext cx="2411004" cy="6693985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 anchorCtr="1">
              <a:noAutofit/>
            </a:bodyPr>
            <a:lstStyle/>
            <a:p>
              <a:pPr marL="0" marR="0" lvl="0" indent="0" algn="ctr" defTabSz="760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Graphical </a:t>
              </a:r>
            </a:p>
            <a:p>
              <a:pPr marL="0" marR="0" lvl="0" indent="0" algn="ctr" defTabSz="760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 Interfaces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D117EDA-0C2E-4800-94FE-769032545B3D}"/>
                </a:ext>
              </a:extLst>
            </p:cNvPr>
            <p:cNvSpPr/>
            <p:nvPr/>
          </p:nvSpPr>
          <p:spPr>
            <a:xfrm>
              <a:off x="3088889" y="3066586"/>
              <a:ext cx="2704814" cy="370546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19" rIns="45719" bIns="45719" numCol="1" spcCol="38100" rtlCol="0" anchor="b" anchorCtr="0">
              <a:noAutofit/>
            </a:bodyPr>
            <a:lstStyle/>
            <a:p>
              <a:pPr marL="0" marR="0" lvl="0" indent="0" algn="ctr" defTabSz="760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Programming Interfaces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E0CA58-5D40-470D-AF97-0BA1F05DD559}"/>
                </a:ext>
              </a:extLst>
            </p:cNvPr>
            <p:cNvSpPr/>
            <p:nvPr/>
          </p:nvSpPr>
          <p:spPr>
            <a:xfrm>
              <a:off x="5793701" y="4761572"/>
              <a:ext cx="2792736" cy="2010473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b" anchorCtr="1">
              <a:noAutofit/>
            </a:bodyPr>
            <a:lstStyle/>
            <a:p>
              <a:pPr marL="0" marR="0" lvl="0" indent="0" algn="ctr" defTabSz="760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 in python and 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AC1E82-9782-42C5-B30D-6ECC739FF48F}"/>
                </a:ext>
              </a:extLst>
            </p:cNvPr>
            <p:cNvSpPr/>
            <p:nvPr/>
          </p:nvSpPr>
          <p:spPr>
            <a:xfrm>
              <a:off x="5793702" y="78059"/>
              <a:ext cx="2792736" cy="4683513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 anchorCtr="1">
              <a:noAutofit/>
            </a:bodyPr>
            <a:lstStyle/>
            <a:p>
              <a:pPr marL="0" marR="0" lvl="0" indent="0" algn="l" defTabSz="760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Storage: databases and files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5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DC876-065F-4481-99E8-B9EAC6B5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0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F4C54-A45E-4F20-BE6F-A5502A9E55EE}" type="slidenum">
              <a:rPr kumimoji="0" lang="en-US" sz="8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60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6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5D9387D1-41AB-4CFE-B7CB-059BE47B70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438912" tIns="219456" rIns="438912" bIns="219456" rtlCol="0" anchor="ctr">
            <a:noAutofit/>
          </a:bodyPr>
          <a:lstStyle>
            <a:lvl1pPr algn="ctr" defTabSz="653279" rtl="0" eaLnBrk="1" latinLnBrk="0" hangingPunct="1">
              <a:spcBef>
                <a:spcPct val="0"/>
              </a:spcBef>
              <a:buNone/>
              <a:defRPr sz="31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532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4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14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1" name="Picture 2" descr="Brand">
            <a:extLst>
              <a:ext uri="{FF2B5EF4-FFF2-40B4-BE49-F238E27FC236}">
                <a16:creationId xmlns:a16="http://schemas.microsoft.com/office/drawing/2014/main" id="{57AF0985-69D7-413B-9BC8-DA483DA8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4" y="199017"/>
            <a:ext cx="4590073" cy="9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AF6949D-3BD6-4FC9-8E19-005DC2DCD1B2}"/>
              </a:ext>
            </a:extLst>
          </p:cNvPr>
          <p:cNvSpPr txBox="1"/>
          <p:nvPr/>
        </p:nvSpPr>
        <p:spPr>
          <a:xfrm>
            <a:off x="5699380" y="199017"/>
            <a:ext cx="637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 Sharing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9E1020A-D793-4A9B-9713-D3D527EDB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371" y="1376570"/>
            <a:ext cx="3460967" cy="55269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412B119-157E-4C76-8A78-4A3E78DDE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26" y="1684681"/>
            <a:ext cx="7893701" cy="48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9219CE-9C9C-4980-B914-D1B131A0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7234" y="7409901"/>
            <a:ext cx="2844800" cy="365125"/>
          </a:xfrm>
        </p:spPr>
        <p:txBody>
          <a:bodyPr/>
          <a:lstStyle/>
          <a:p>
            <a:pPr marL="0" marR="0" lvl="0" indent="0" algn="r" defTabSz="760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F9EC0-0988-493C-AEF4-49410E39D9F3}" type="slidenum">
              <a:rPr kumimoji="0" lang="en-US" sz="8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60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6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3">
            <a:hlinkClick r:id="rId2"/>
            <a:extLst>
              <a:ext uri="{FF2B5EF4-FFF2-40B4-BE49-F238E27FC236}">
                <a16:creationId xmlns:a16="http://schemas.microsoft.com/office/drawing/2014/main" id="{EA2E8102-0340-4D02-B3E3-1DA731D2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102" y="1755910"/>
            <a:ext cx="2293179" cy="229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B7D42A6-B850-4C50-A5F6-65464B1A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644" y="4152311"/>
            <a:ext cx="2670390" cy="2293177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EA8300FA-B01C-40F9-B6F8-51D5893661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438912" tIns="219456" rIns="438912" bIns="219456" rtlCol="0" anchor="ctr">
            <a:noAutofit/>
          </a:bodyPr>
          <a:lstStyle>
            <a:lvl1pPr algn="ctr" defTabSz="653279" rtl="0" eaLnBrk="1" latinLnBrk="0" hangingPunct="1">
              <a:spcBef>
                <a:spcPct val="0"/>
              </a:spcBef>
              <a:buNone/>
              <a:defRPr sz="31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532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4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14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0" name="Picture 2" descr="Brand">
            <a:extLst>
              <a:ext uri="{FF2B5EF4-FFF2-40B4-BE49-F238E27FC236}">
                <a16:creationId xmlns:a16="http://schemas.microsoft.com/office/drawing/2014/main" id="{D3E357E6-0AAA-41D0-AA16-C1CC6275A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4" y="199017"/>
            <a:ext cx="4590073" cy="9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3364F6B-4604-49F1-86E5-FB0624083EF2}"/>
              </a:ext>
            </a:extLst>
          </p:cNvPr>
          <p:cNvSpPr txBox="1"/>
          <p:nvPr/>
        </p:nvSpPr>
        <p:spPr>
          <a:xfrm>
            <a:off x="5699380" y="199017"/>
            <a:ext cx="637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Storage: file systems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CC25F-57B4-465C-819C-0235D0F5D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34" y="1611855"/>
            <a:ext cx="7974908" cy="48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9B34D-DD77-4208-BFCD-9640E877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0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F4C54-A45E-4F20-BE6F-A5502A9E55EE}" type="slidenum">
              <a:rPr kumimoji="0" lang="en-US" sz="8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60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6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6E476-4A6A-4389-A765-4CE05C57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614" y="5295238"/>
            <a:ext cx="2133601" cy="1363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C9D438-2AEC-4038-BD51-370ADC7B9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32" y="3112853"/>
            <a:ext cx="2156193" cy="1938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E70687-B57E-4D41-9C22-7530E4D15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25" y="1456007"/>
            <a:ext cx="1850953" cy="3058391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931C6EC8-F1A6-42D6-9F16-B59E4873A5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438912" tIns="219456" rIns="438912" bIns="219456" rtlCol="0" anchor="ctr">
            <a:noAutofit/>
          </a:bodyPr>
          <a:lstStyle>
            <a:lvl1pPr algn="ctr" defTabSz="653279" rtl="0" eaLnBrk="1" latinLnBrk="0" hangingPunct="1">
              <a:spcBef>
                <a:spcPct val="0"/>
              </a:spcBef>
              <a:buNone/>
              <a:defRPr sz="31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532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4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14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8" name="Picture 2" descr="Brand">
            <a:extLst>
              <a:ext uri="{FF2B5EF4-FFF2-40B4-BE49-F238E27FC236}">
                <a16:creationId xmlns:a16="http://schemas.microsoft.com/office/drawing/2014/main" id="{C5EC6F52-2D14-4CF4-A952-2DF8F400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4" y="199017"/>
            <a:ext cx="4590073" cy="9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053244C-DF8A-422C-AFA8-80D2F710B852}"/>
              </a:ext>
            </a:extLst>
          </p:cNvPr>
          <p:cNvSpPr txBox="1"/>
          <p:nvPr/>
        </p:nvSpPr>
        <p:spPr>
          <a:xfrm>
            <a:off x="5699380" y="199017"/>
            <a:ext cx="637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Storage: databases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CD1F1F-480D-4B75-896C-66849205C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2" y="1456007"/>
            <a:ext cx="8368227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26032-D8AA-4696-8737-2A99F3EC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0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F4C54-A45E-4F20-BE6F-A5502A9E55EE}" type="slidenum">
              <a:rPr kumimoji="0" lang="en-US" sz="8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60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6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60AD101-4556-4D91-817E-56993E94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364"/>
            <a:ext cx="8747687" cy="546770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D5D741B-5D33-4D96-8860-E3D3BAAE7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78" y="3226007"/>
            <a:ext cx="5662136" cy="34954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240BCF3-27F7-469B-A456-F8FCC7130A4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438912" tIns="219456" rIns="438912" bIns="219456" rtlCol="0" anchor="ctr">
            <a:noAutofit/>
          </a:bodyPr>
          <a:lstStyle>
            <a:lvl1pPr algn="ctr" defTabSz="653279" rtl="0" eaLnBrk="1" latinLnBrk="0" hangingPunct="1">
              <a:spcBef>
                <a:spcPct val="0"/>
              </a:spcBef>
              <a:buNone/>
              <a:defRPr sz="31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532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4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14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9" name="Picture 2" descr="Brand">
            <a:extLst>
              <a:ext uri="{FF2B5EF4-FFF2-40B4-BE49-F238E27FC236}">
                <a16:creationId xmlns:a16="http://schemas.microsoft.com/office/drawing/2014/main" id="{EC8FCC76-ADA9-4C53-A699-5CC2C730F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4" y="199017"/>
            <a:ext cx="4590073" cy="9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88E8D-CEF1-4936-B798-2386D8F053B8}"/>
              </a:ext>
            </a:extLst>
          </p:cNvPr>
          <p:cNvSpPr txBox="1"/>
          <p:nvPr/>
        </p:nvSpPr>
        <p:spPr>
          <a:xfrm>
            <a:off x="5699380" y="199017"/>
            <a:ext cx="637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9B61-7AD1-4024-B7E7-32ABB43E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last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12D82-4AC4-45E8-92DB-B8B56EE2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SciServer can (almost completely) be installed with K8S+HELM</a:t>
            </a:r>
          </a:p>
          <a:p>
            <a:pPr lvl="1"/>
            <a:r>
              <a:rPr lang="en-US" dirty="0"/>
              <a:t>So happy to install </a:t>
            </a:r>
            <a:r>
              <a:rPr lang="en-US" dirty="0" err="1"/>
              <a:t>sciserver</a:t>
            </a:r>
            <a:r>
              <a:rPr lang="en-US" dirty="0"/>
              <a:t> on the LSST K8S cluster!</a:t>
            </a:r>
          </a:p>
          <a:p>
            <a:pPr lvl="1"/>
            <a:r>
              <a:rPr lang="en-US" dirty="0" err="1"/>
              <a:t>CasJobs</a:t>
            </a:r>
            <a:r>
              <a:rPr lang="en-US" dirty="0"/>
              <a:t> query engine still requires Windows IIS. Port to Java in progress.</a:t>
            </a:r>
          </a:p>
          <a:p>
            <a:pPr lvl="1"/>
            <a:r>
              <a:rPr lang="en-US" dirty="0"/>
              <a:t>Compute still talks to Docker API iso K8S. In progress.</a:t>
            </a:r>
          </a:p>
          <a:p>
            <a:r>
              <a:rPr lang="en-US" dirty="0"/>
              <a:t>Can query </a:t>
            </a:r>
            <a:r>
              <a:rPr lang="en-US" dirty="0" err="1"/>
              <a:t>postgres</a:t>
            </a:r>
            <a:r>
              <a:rPr lang="en-US" dirty="0"/>
              <a:t>, MySQL</a:t>
            </a:r>
          </a:p>
          <a:p>
            <a:pPr lvl="1"/>
            <a:r>
              <a:rPr lang="en-US" dirty="0"/>
              <a:t>Directly as Jobs (soon </a:t>
            </a:r>
            <a:r>
              <a:rPr lang="en-US" dirty="0" err="1"/>
              <a:t>SciQuery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Joined to MSSQL through </a:t>
            </a:r>
            <a:r>
              <a:rPr lang="en-US" dirty="0" err="1"/>
              <a:t>Polybase</a:t>
            </a:r>
            <a:r>
              <a:rPr lang="en-US" dirty="0"/>
              <a:t> </a:t>
            </a:r>
          </a:p>
          <a:p>
            <a:r>
              <a:rPr lang="en-US" dirty="0"/>
              <a:t>Exploring more advanced backends</a:t>
            </a:r>
          </a:p>
          <a:p>
            <a:pPr lvl="1"/>
            <a:r>
              <a:rPr lang="en-US" dirty="0"/>
              <a:t>GPU domains (batch only)</a:t>
            </a:r>
          </a:p>
          <a:p>
            <a:pPr lvl="1"/>
            <a:r>
              <a:rPr lang="en-US" dirty="0"/>
              <a:t>DASK</a:t>
            </a:r>
          </a:p>
          <a:p>
            <a:pPr lvl="1"/>
            <a:r>
              <a:rPr lang="en-US" dirty="0"/>
              <a:t>SQL Server 2019 Big Data Studio (T-SQL on Spark/HDFS)</a:t>
            </a:r>
          </a:p>
          <a:p>
            <a:pPr lvl="1"/>
            <a:r>
              <a:rPr lang="en-US" dirty="0"/>
              <a:t>Overflow of compute to the commercial clouds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A759B7-3B21-4976-9AB0-C7CB0821582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438912" tIns="219456" rIns="438912" bIns="219456" rtlCol="0" anchor="ctr">
            <a:noAutofit/>
          </a:bodyPr>
          <a:lstStyle>
            <a:lvl1pPr algn="ctr" defTabSz="653279" rtl="0" eaLnBrk="1" latinLnBrk="0" hangingPunct="1">
              <a:spcBef>
                <a:spcPct val="0"/>
              </a:spcBef>
              <a:buNone/>
              <a:defRPr sz="31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532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4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14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2" descr="Brand">
            <a:extLst>
              <a:ext uri="{FF2B5EF4-FFF2-40B4-BE49-F238E27FC236}">
                <a16:creationId xmlns:a16="http://schemas.microsoft.com/office/drawing/2014/main" id="{F912B1E8-58FC-43C1-8597-1FE76ADE8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4" y="199017"/>
            <a:ext cx="4590073" cy="9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6AF720-C153-46F4-B74C-04EF9C542C2D}"/>
              </a:ext>
            </a:extLst>
          </p:cNvPr>
          <p:cNvSpPr txBox="1"/>
          <p:nvPr/>
        </p:nvSpPr>
        <p:spPr>
          <a:xfrm>
            <a:off x="5699380" y="199017"/>
            <a:ext cx="637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Since last year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56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D9AB-D8AB-4465-975D-C83D58E6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54049-EF1D-4BAE-8670-DAFA03DF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386"/>
            <a:ext cx="10515600" cy="4351338"/>
          </a:xfrm>
        </p:spPr>
        <p:txBody>
          <a:bodyPr/>
          <a:lstStyle/>
          <a:p>
            <a:r>
              <a:rPr lang="en-US" dirty="0"/>
              <a:t>JHU Precision Medicine: HIPAA compliant SciServer in Azure</a:t>
            </a:r>
          </a:p>
          <a:p>
            <a:r>
              <a:rPr lang="en-US" dirty="0" err="1"/>
              <a:t>eROSITA+HETDEX</a:t>
            </a:r>
            <a:r>
              <a:rPr lang="en-US" dirty="0"/>
              <a:t> @ MPE: SciServer on K8S</a:t>
            </a:r>
          </a:p>
          <a:p>
            <a:r>
              <a:rPr lang="en-US" dirty="0"/>
              <a:t>Soon (we hope): HEASARC data on SciServer @ JHU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7052AE6-8FFB-4CAA-A6B8-6D3118C75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73" y="3034668"/>
            <a:ext cx="8063794" cy="38163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825475-3E83-4447-A85A-B8963631061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438912" tIns="219456" rIns="438912" bIns="219456" rtlCol="0" anchor="ctr">
            <a:noAutofit/>
          </a:bodyPr>
          <a:lstStyle>
            <a:lvl1pPr algn="ctr" defTabSz="653279" rtl="0" eaLnBrk="1" latinLnBrk="0" hangingPunct="1">
              <a:spcBef>
                <a:spcPct val="0"/>
              </a:spcBef>
              <a:buNone/>
              <a:defRPr sz="31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532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4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14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Picture 2" descr="Brand">
            <a:extLst>
              <a:ext uri="{FF2B5EF4-FFF2-40B4-BE49-F238E27FC236}">
                <a16:creationId xmlns:a16="http://schemas.microsoft.com/office/drawing/2014/main" id="{4469C4AB-A019-4D20-87AE-ED546E1F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4" y="199017"/>
            <a:ext cx="4590073" cy="9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73025-CF19-40C2-9294-882DA3CA4FC4}"/>
              </a:ext>
            </a:extLst>
          </p:cNvPr>
          <p:cNvSpPr txBox="1"/>
          <p:nvPr/>
        </p:nvSpPr>
        <p:spPr>
          <a:xfrm>
            <a:off x="5699380" y="199017"/>
            <a:ext cx="637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 usage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13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D8EB-6CCC-4563-80C0-15035E6B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45"/>
            <a:ext cx="10515600" cy="1325563"/>
          </a:xfrm>
        </p:spPr>
        <p:txBody>
          <a:bodyPr/>
          <a:lstStyle/>
          <a:p>
            <a:r>
              <a:rPr lang="en-US" dirty="0"/>
              <a:t>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1C5C-8C1E-4E79-B5FF-8077BF5D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590"/>
            <a:ext cx="10515600" cy="52826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“Run container based on my image on you SP”</a:t>
            </a:r>
          </a:p>
          <a:p>
            <a:pPr lvl="1"/>
            <a:r>
              <a:rPr lang="en-US" dirty="0"/>
              <a:t>Requirements on image?</a:t>
            </a:r>
          </a:p>
          <a:p>
            <a:pPr lvl="2"/>
            <a:r>
              <a:rPr lang="en-US" dirty="0"/>
              <a:t>Image inherits from standard image with standard functions </a:t>
            </a:r>
            <a:r>
              <a:rPr lang="en-US" i="1" dirty="0"/>
              <a:t>implemented by science platform provider</a:t>
            </a:r>
          </a:p>
          <a:p>
            <a:pPr lvl="2"/>
            <a:r>
              <a:rPr lang="en-US" dirty="0"/>
              <a:t>Access patterns to LOCAL data</a:t>
            </a:r>
          </a:p>
          <a:p>
            <a:pPr lvl="3"/>
            <a:r>
              <a:rPr lang="en-US" dirty="0" err="1"/>
              <a:t>getHomePath</a:t>
            </a:r>
            <a:r>
              <a:rPr lang="en-US" dirty="0"/>
              <a:t>(), </a:t>
            </a:r>
            <a:r>
              <a:rPr lang="en-US" dirty="0" err="1"/>
              <a:t>listDataSets</a:t>
            </a:r>
            <a:r>
              <a:rPr lang="en-US" dirty="0"/>
              <a:t>(): return </a:t>
            </a:r>
            <a:r>
              <a:rPr lang="en-US" dirty="0" err="1"/>
              <a:t>datasetid+metadata</a:t>
            </a:r>
            <a:endParaRPr lang="en-US" dirty="0"/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Interactive vs batch: jobs submission?</a:t>
            </a:r>
          </a:p>
          <a:p>
            <a:pPr lvl="1"/>
            <a:r>
              <a:rPr lang="en-US" dirty="0"/>
              <a:t>Docker file or image: TRUST!</a:t>
            </a:r>
          </a:p>
          <a:p>
            <a:r>
              <a:rPr lang="en-US" dirty="0"/>
              <a:t>Common Authentication?</a:t>
            </a:r>
          </a:p>
          <a:p>
            <a:r>
              <a:rPr lang="en-US" dirty="0"/>
              <a:t>Common Resource access control?</a:t>
            </a:r>
          </a:p>
          <a:p>
            <a:r>
              <a:rPr lang="en-US" dirty="0"/>
              <a:t>Run my platform on your k8s cluster?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4E8B10-76CA-400E-BEA0-995D228335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438912" tIns="219456" rIns="438912" bIns="219456" rtlCol="0" anchor="ctr">
            <a:noAutofit/>
          </a:bodyPr>
          <a:lstStyle>
            <a:lvl1pPr algn="ctr" defTabSz="653279" rtl="0" eaLnBrk="1" latinLnBrk="0" hangingPunct="1">
              <a:spcBef>
                <a:spcPct val="0"/>
              </a:spcBef>
              <a:buNone/>
              <a:defRPr sz="31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532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4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14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2" descr="Brand">
            <a:extLst>
              <a:ext uri="{FF2B5EF4-FFF2-40B4-BE49-F238E27FC236}">
                <a16:creationId xmlns:a16="http://schemas.microsoft.com/office/drawing/2014/main" id="{0F8D9B7D-12EB-4C63-9A91-22C6B6F9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4" y="199017"/>
            <a:ext cx="4590073" cy="9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C58722-8056-42DD-981C-15D1EF8CDC06}"/>
              </a:ext>
            </a:extLst>
          </p:cNvPr>
          <p:cNvSpPr txBox="1"/>
          <p:nvPr/>
        </p:nvSpPr>
        <p:spPr>
          <a:xfrm>
            <a:off x="5699380" y="199017"/>
            <a:ext cx="637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Calibri"/>
              </a:rPr>
              <a:t>Interoperability?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34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B1F4440-5B2B-42B2-8B84-2386382ABF16}" vid="{23EB511E-D351-496A-BE05-F0BDAE71A6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277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Theme1</vt:lpstr>
      <vt:lpstr>SciServer</vt:lpstr>
      <vt:lpstr>SciServer</vt:lpstr>
      <vt:lpstr>PowerPoint Presentation</vt:lpstr>
      <vt:lpstr>PowerPoint Presentation</vt:lpstr>
      <vt:lpstr>PowerPoint Presentation</vt:lpstr>
      <vt:lpstr>PowerPoint Presentation</vt:lpstr>
      <vt:lpstr>Since last year</vt:lpstr>
      <vt:lpstr>External usage</vt:lpstr>
      <vt:lpstr>Common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SciServer</dc:title>
  <dc:creator>Gerard Lemson</dc:creator>
  <cp:lastModifiedBy>Gerard Lemson</cp:lastModifiedBy>
  <cp:revision>27</cp:revision>
  <dcterms:created xsi:type="dcterms:W3CDTF">2019-10-08T09:03:53Z</dcterms:created>
  <dcterms:modified xsi:type="dcterms:W3CDTF">2019-10-09T14:08:08Z</dcterms:modified>
</cp:coreProperties>
</file>