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65" r:id="rId9"/>
    <p:sldId id="271" r:id="rId10"/>
    <p:sldId id="272" r:id="rId11"/>
    <p:sldId id="273" r:id="rId12"/>
    <p:sldId id="274" r:id="rId13"/>
    <p:sldId id="259" r:id="rId14"/>
    <p:sldId id="260" r:id="rId15"/>
    <p:sldId id="261" r:id="rId16"/>
    <p:sldId id="262" r:id="rId17"/>
    <p:sldId id="266" r:id="rId18"/>
    <p:sldId id="263" r:id="rId19"/>
    <p:sldId id="275" r:id="rId20"/>
    <p:sldId id="276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542" autoAdjust="0"/>
    <p:restoredTop sz="86422" autoAdjust="0"/>
  </p:normalViewPr>
  <p:slideViewPr>
    <p:cSldViewPr>
      <p:cViewPr varScale="1">
        <p:scale>
          <a:sx n="73" d="100"/>
          <a:sy n="73" d="100"/>
        </p:scale>
        <p:origin x="-6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2011-BC5F-4CBC-BF31-D94F853297E2}" type="datetimeFigureOut">
              <a:rPr lang="en-US" smtClean="0"/>
              <a:pPr/>
              <a:t>5/19/08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DFCCF-39E6-49F0-A11A-7110C72890F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Has a search box</a:t>
            </a:r>
          </a:p>
          <a:p>
            <a:r>
              <a:rPr lang="en-GB" dirty="0" smtClean="0"/>
              <a:t>Show small number of results for searching for </a:t>
            </a:r>
            <a:r>
              <a:rPr lang="en-GB" dirty="0" err="1" smtClean="0"/>
              <a:t>lensing</a:t>
            </a:r>
            <a:r>
              <a:rPr lang="en-GB" baseline="0" dirty="0" smtClean="0"/>
              <a:t> within the A&amp;A keywords</a:t>
            </a:r>
          </a:p>
          <a:p>
            <a:r>
              <a:rPr lang="en-GB" baseline="0" dirty="0" smtClean="0"/>
              <a:t>Click on concept name 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FCCF-39E6-49F0-A11A-7110C72890F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Shows available information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Follow broader link and we can explore further options for exploring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FCCF-39E6-49F0-A11A-7110C72890F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Problems</a:t>
            </a:r>
            <a:r>
              <a:rPr lang="en-GB" baseline="0" dirty="0" smtClean="0"/>
              <a:t> using a single vocabulary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Small number of results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Not </a:t>
            </a:r>
            <a:r>
              <a:rPr lang="en-GB" baseline="0" smtClean="0"/>
              <a:t>necessarily informative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FCCF-39E6-49F0-A11A-7110C72890F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Shows a larger number of</a:t>
            </a:r>
            <a:r>
              <a:rPr lang="en-GB" baseline="0" dirty="0" smtClean="0"/>
              <a:t> results if we allow all the vocabularies to be explored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FCCF-39E6-49F0-A11A-7110C72890F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 the mapping editor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FCCF-39E6-49F0-A11A-7110C72890F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 about metadata</a:t>
            </a:r>
            <a:r>
              <a:rPr lang="en-GB" baseline="0" dirty="0" smtClean="0"/>
              <a:t> at top of file and simplicity of mappings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FCCF-39E6-49F0-A11A-7110C72890F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 exploration</a:t>
            </a:r>
            <a:r>
              <a:rPr lang="en-GB" baseline="0" dirty="0" smtClean="0"/>
              <a:t> leaping around vocabularies by using embedded mappings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FCCF-39E6-49F0-A11A-7110C72890F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xplicator.dcs.gla.ac.uk/Vocabularies/" TargetMode="External"/><Relationship Id="rId3" Type="http://schemas.openxmlformats.org/officeDocument/2006/relationships/hyperlink" Target="http://explicator.dcs.gla.ac.uk/WebVocabularyExplor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xplicator.dcs.gla.ac.uk/WebVocabularyExplorer" TargetMode="External"/><Relationship Id="rId3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Exploring and Mapping Vocabularies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en-GB" dirty="0" smtClean="0"/>
              <a:t>IVOA </a:t>
            </a:r>
            <a:r>
              <a:rPr lang="en-GB" dirty="0" err="1" smtClean="0"/>
              <a:t>InterOp</a:t>
            </a:r>
            <a:r>
              <a:rPr lang="en-GB" dirty="0" smtClean="0"/>
              <a:t> Semantics Session</a:t>
            </a:r>
          </a:p>
          <a:p>
            <a:r>
              <a:rPr lang="en-GB" dirty="0" smtClean="0"/>
              <a:t> </a:t>
            </a:r>
            <a:r>
              <a:rPr lang="en-GB" dirty="0" smtClean="0"/>
              <a:t>Trieste </a:t>
            </a:r>
            <a:r>
              <a:rPr lang="en-GB" smtClean="0"/>
              <a:t>Italy, May </a:t>
            </a:r>
            <a:r>
              <a:rPr lang="en-GB" dirty="0" smtClean="0"/>
              <a:t>2008</a:t>
            </a:r>
          </a:p>
          <a:p>
            <a:r>
              <a:rPr lang="en-GB" dirty="0" smtClean="0"/>
              <a:t>Alasdair J. G. Gray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Vocabularies</a:t>
            </a:r>
            <a:endParaRPr lang="en-US" dirty="0"/>
          </a:p>
        </p:txBody>
      </p:sp>
      <p:pic>
        <p:nvPicPr>
          <p:cNvPr id="4" name="Content Placeholder 3" descr="vocabs-lensing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505" r="-21505"/>
          <a:stretch>
            <a:fillRect/>
          </a:stretch>
        </p:blipFill>
        <p:spPr>
          <a:xfrm>
            <a:off x="-393767" y="1307237"/>
            <a:ext cx="9931534" cy="5461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Vocabularies</a:t>
            </a:r>
            <a:endParaRPr lang="en-US" dirty="0"/>
          </a:p>
        </p:txBody>
      </p:sp>
      <p:pic>
        <p:nvPicPr>
          <p:cNvPr id="4" name="Content Placeholder 3" descr="vocabs-lensing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245" r="-21245"/>
          <a:stretch>
            <a:fillRect/>
          </a:stretch>
        </p:blipFill>
        <p:spPr>
          <a:xfrm>
            <a:off x="-402892" y="1265236"/>
            <a:ext cx="9949784" cy="54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Vocabularies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more search results</a:t>
            </a:r>
          </a:p>
          <a:p>
            <a:pPr lvl="1"/>
            <a:r>
              <a:rPr lang="en-US" dirty="0" smtClean="0"/>
              <a:t>Results from different vocabularies</a:t>
            </a:r>
          </a:p>
          <a:p>
            <a:r>
              <a:rPr lang="en-US" dirty="0" smtClean="0"/>
              <a:t>Exploration “locks” you into a vocabulary</a:t>
            </a:r>
          </a:p>
          <a:p>
            <a:pPr lvl="1"/>
            <a:r>
              <a:rPr lang="en-US" dirty="0" smtClean="0"/>
              <a:t>No additional links to concepts in other vocabularies</a:t>
            </a:r>
          </a:p>
          <a:p>
            <a:endParaRPr lang="en-US" sz="1600" dirty="0" smtClean="0"/>
          </a:p>
          <a:p>
            <a:r>
              <a:rPr lang="en-US" dirty="0" smtClean="0"/>
              <a:t>What if we have mappings?</a:t>
            </a:r>
          </a:p>
          <a:p>
            <a:pPr lvl="1"/>
            <a:r>
              <a:rPr lang="en-US" dirty="0" smtClean="0"/>
              <a:t>What is a mapping?</a:t>
            </a:r>
          </a:p>
          <a:p>
            <a:pPr lvl="1"/>
            <a:r>
              <a:rPr lang="en-US" dirty="0" smtClean="0"/>
              <a:t>How can they be expressed?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Mapping?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 anchor="t">
            <a:normAutofit/>
          </a:bodyPr>
          <a:lstStyle/>
          <a:p>
            <a:pPr indent="0">
              <a:buNone/>
            </a:pPr>
            <a:r>
              <a:rPr lang="en-GB" dirty="0" smtClean="0"/>
              <a:t>“A relationship from a concept in one vocabulary to a concept in another vocabulary.”</a:t>
            </a:r>
          </a:p>
          <a:p>
            <a:pPr indent="0"/>
            <a:r>
              <a:rPr lang="en-GB" dirty="0" smtClean="0"/>
              <a:t> Types of mapping:</a:t>
            </a:r>
          </a:p>
          <a:p>
            <a:pPr lvl="1" indent="0"/>
            <a:r>
              <a:rPr lang="en-GB" dirty="0" smtClean="0"/>
              <a:t> The same concept</a:t>
            </a:r>
          </a:p>
          <a:p>
            <a:pPr lvl="1" indent="0"/>
            <a:r>
              <a:rPr lang="en-GB" dirty="0" smtClean="0"/>
              <a:t> A more general/broader concept</a:t>
            </a:r>
          </a:p>
          <a:p>
            <a:pPr lvl="1" indent="0"/>
            <a:r>
              <a:rPr lang="en-GB" dirty="0" smtClean="0"/>
              <a:t> A more specific/narrower concept</a:t>
            </a:r>
          </a:p>
          <a:p>
            <a:pPr lvl="1" indent="0"/>
            <a:r>
              <a:rPr lang="en-GB" dirty="0" smtClean="0"/>
              <a:t> A related concept</a:t>
            </a:r>
          </a:p>
          <a:p>
            <a:pPr lvl="1" indent="0"/>
            <a:r>
              <a:rPr lang="en-GB" dirty="0" smtClean="0"/>
              <a:t>Others? Similar, synonym, </a:t>
            </a:r>
            <a:r>
              <a:rPr lang="en-US" dirty="0" smtClean="0"/>
              <a:t>…</a:t>
            </a:r>
            <a:endParaRPr lang="en-GB" dirty="0" smtClean="0"/>
          </a:p>
          <a:p>
            <a:pPr lvl="1" indent="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</a:t>
            </a:r>
            <a:r>
              <a:rPr lang="en-GB" baseline="0" dirty="0" smtClean="0"/>
              <a:t> broader/narrower/related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199"/>
          </a:xfrm>
        </p:spPr>
        <p:txBody>
          <a:bodyPr>
            <a:normAutofit/>
          </a:bodyPr>
          <a:lstStyle/>
          <a:p>
            <a:r>
              <a:rPr lang="en-GB" dirty="0" smtClean="0"/>
              <a:t>Conceptual mismatch</a:t>
            </a:r>
          </a:p>
          <a:p>
            <a:pPr lvl="1"/>
            <a:r>
              <a:rPr lang="en-GB" dirty="0" smtClean="0"/>
              <a:t>Leads to inconsistencies</a:t>
            </a:r>
          </a:p>
          <a:p>
            <a:r>
              <a:rPr lang="en-GB" dirty="0" smtClean="0"/>
              <a:t>No “</a:t>
            </a:r>
            <a:r>
              <a:rPr lang="en-GB" i="1" dirty="0" smtClean="0"/>
              <a:t>these things are the same</a:t>
            </a:r>
            <a:r>
              <a:rPr lang="en-GB" dirty="0" smtClean="0"/>
              <a:t>” relationship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189273"/>
            <a:ext cx="457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aaKeys:sunspot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>
                <a:latin typeface="Courier New"/>
                <a:cs typeface="Courier New"/>
              </a:rPr>
              <a:t>  a </a:t>
            </a:r>
            <a:r>
              <a:rPr lang="en-US" dirty="0" err="1" smtClean="0">
                <a:latin typeface="Courier New"/>
                <a:cs typeface="Courier New"/>
              </a:rPr>
              <a:t>skos:concept</a:t>
            </a:r>
            <a:r>
              <a:rPr lang="en-US" dirty="0" smtClean="0">
                <a:latin typeface="Courier New"/>
                <a:cs typeface="Courier New"/>
              </a:rPr>
              <a:t> ;</a:t>
            </a:r>
          </a:p>
          <a:p>
            <a:r>
              <a:rPr lang="en-US" dirty="0" smtClean="0">
                <a:latin typeface="Courier New"/>
                <a:cs typeface="Courier New"/>
              </a:rPr>
              <a:t>…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skos:narrower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aaKeys:sun</a:t>
            </a:r>
            <a:r>
              <a:rPr lang="en-US" dirty="0" smtClean="0">
                <a:latin typeface="Courier New"/>
                <a:cs typeface="Courier New"/>
              </a:rPr>
              <a:t> ;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skos:narrower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aoim:starspot</a:t>
            </a:r>
            <a:r>
              <a:rPr lang="en-US" dirty="0" smtClean="0">
                <a:latin typeface="Courier New"/>
                <a:cs typeface="Courier New"/>
              </a:rPr>
              <a:t> ;</a:t>
            </a:r>
          </a:p>
          <a:p>
            <a:r>
              <a:rPr lang="en-US" dirty="0" smtClean="0">
                <a:latin typeface="Courier New"/>
                <a:cs typeface="Courier New"/>
              </a:rPr>
              <a:t>…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189273"/>
            <a:ext cx="449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aoim:starspot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>
                <a:latin typeface="Courier New"/>
                <a:cs typeface="Courier New"/>
              </a:rPr>
              <a:t>  a </a:t>
            </a:r>
            <a:r>
              <a:rPr lang="en-US" dirty="0" err="1" smtClean="0">
                <a:latin typeface="Courier New"/>
                <a:cs typeface="Courier New"/>
              </a:rPr>
              <a:t>skos:concept</a:t>
            </a:r>
            <a:r>
              <a:rPr lang="en-US" dirty="0" smtClean="0">
                <a:latin typeface="Courier New"/>
                <a:cs typeface="Courier New"/>
              </a:rPr>
              <a:t> ;</a:t>
            </a:r>
          </a:p>
          <a:p>
            <a:r>
              <a:rPr lang="en-US" dirty="0" smtClean="0">
                <a:latin typeface="Courier New"/>
                <a:cs typeface="Courier New"/>
              </a:rPr>
              <a:t>…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skos:narrower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aoim:star</a:t>
            </a:r>
            <a:r>
              <a:rPr lang="en-US" dirty="0" smtClean="0">
                <a:latin typeface="Courier New"/>
                <a:cs typeface="Courier New"/>
              </a:rPr>
              <a:t> ;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ex:sameAs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aaKeys:sunspot</a:t>
            </a:r>
            <a:r>
              <a:rPr lang="en-US" dirty="0" smtClean="0">
                <a:latin typeface="Courier New"/>
                <a:cs typeface="Courier New"/>
              </a:rPr>
              <a:t> ;</a:t>
            </a:r>
          </a:p>
          <a:p>
            <a:r>
              <a:rPr lang="en-US" dirty="0" smtClean="0">
                <a:latin typeface="Courier New"/>
                <a:cs typeface="Courier New"/>
              </a:rPr>
              <a:t>…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Separate</a:t>
            </a:r>
            <a:r>
              <a:rPr lang="en-GB" baseline="0" dirty="0" smtClean="0"/>
              <a:t> Mapping Terms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Currently four mapping relationships:</a:t>
            </a:r>
          </a:p>
          <a:p>
            <a:pPr lvl="1"/>
            <a:r>
              <a:rPr lang="en-GB" dirty="0" err="1" smtClean="0">
                <a:latin typeface="Courier New"/>
                <a:cs typeface="Courier New"/>
              </a:rPr>
              <a:t>skos:exactMatch</a:t>
            </a:r>
            <a:endParaRPr lang="en-GB" dirty="0" smtClean="0">
              <a:latin typeface="Courier New"/>
              <a:cs typeface="Courier New"/>
            </a:endParaRPr>
          </a:p>
          <a:p>
            <a:pPr lvl="1"/>
            <a:r>
              <a:rPr lang="en-GB" dirty="0" err="1" smtClean="0">
                <a:latin typeface="Courier New"/>
                <a:cs typeface="Courier New"/>
              </a:rPr>
              <a:t>skos:broader</a:t>
            </a:r>
            <a:endParaRPr lang="en-GB" dirty="0" smtClean="0">
              <a:latin typeface="Courier New"/>
              <a:cs typeface="Courier New"/>
            </a:endParaRPr>
          </a:p>
          <a:p>
            <a:pPr lvl="1"/>
            <a:r>
              <a:rPr lang="en-GB" dirty="0" err="1" smtClean="0">
                <a:latin typeface="Courier New"/>
                <a:cs typeface="Courier New"/>
              </a:rPr>
              <a:t>skos:narrower</a:t>
            </a:r>
            <a:endParaRPr lang="en-GB" dirty="0" smtClean="0">
              <a:latin typeface="Courier New"/>
              <a:cs typeface="Courier New"/>
            </a:endParaRPr>
          </a:p>
          <a:p>
            <a:pPr lvl="1"/>
            <a:r>
              <a:rPr lang="en-GB" dirty="0" err="1" smtClean="0">
                <a:latin typeface="Courier New"/>
                <a:cs typeface="Courier New"/>
              </a:rPr>
              <a:t>skos:related</a:t>
            </a:r>
            <a:endParaRPr lang="en-GB" dirty="0" smtClean="0">
              <a:latin typeface="Courier New"/>
              <a:cs typeface="Courier New"/>
            </a:endParaRPr>
          </a:p>
          <a:p>
            <a:r>
              <a:rPr lang="en-GB" dirty="0" smtClean="0">
                <a:cs typeface="Courier New"/>
              </a:rPr>
              <a:t>Inverse mappings</a:t>
            </a:r>
          </a:p>
          <a:p>
            <a:r>
              <a:rPr lang="en-GB" dirty="0" smtClean="0">
                <a:cs typeface="Courier New"/>
              </a:rPr>
              <a:t>Declared in separate file</a:t>
            </a:r>
          </a:p>
          <a:p>
            <a:pPr lvl="1"/>
            <a:r>
              <a:rPr lang="en-GB" dirty="0" smtClean="0">
                <a:cs typeface="Courier New"/>
              </a:rPr>
              <a:t>Good practice</a:t>
            </a:r>
          </a:p>
          <a:p>
            <a:pPr lvl="1"/>
            <a:r>
              <a:rPr lang="en-GB" dirty="0" smtClean="0">
                <a:cs typeface="Courier New"/>
              </a:rPr>
              <a:t>Use vocabulary independently of mappings</a:t>
            </a:r>
          </a:p>
          <a:p>
            <a:pPr lvl="1"/>
            <a:r>
              <a:rPr lang="en-GB" dirty="0" smtClean="0">
                <a:cs typeface="Courier New"/>
              </a:rPr>
              <a:t>Declare in one direction</a:t>
            </a:r>
            <a:endParaRPr lang="en-GB" dirty="0"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Mappings</a:t>
            </a:r>
            <a:endParaRPr lang="en-GB" dirty="0"/>
          </a:p>
        </p:txBody>
      </p:sp>
      <p:pic>
        <p:nvPicPr>
          <p:cNvPr id="6" name="Content Placeholder 5" descr="generatingMappings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4876" b="-24876"/>
          <a:stretch>
            <a:fillRect/>
          </a:stretch>
        </p:blipFill>
        <p:spPr>
          <a:xfrm>
            <a:off x="112060" y="973037"/>
            <a:ext cx="4391953" cy="4921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Choose 2 vocabularies</a:t>
            </a:r>
          </a:p>
          <a:p>
            <a:r>
              <a:rPr lang="en-US" dirty="0" smtClean="0"/>
              <a:t>Choose concepts</a:t>
            </a:r>
          </a:p>
          <a:p>
            <a:r>
              <a:rPr lang="en-US" dirty="0" smtClean="0"/>
              <a:t>Click type of mapping</a:t>
            </a:r>
          </a:p>
          <a:p>
            <a:r>
              <a:rPr lang="en-US" dirty="0" smtClean="0"/>
              <a:t>Save mappings to file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</a:t>
            </a:r>
            <a:r>
              <a:rPr lang="en-GB" baseline="0" dirty="0" smtClean="0"/>
              <a:t> File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244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[Appropriate prefix declarations]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&lt;</a:t>
            </a:r>
            <a:r>
              <a:rPr lang="en-US" sz="1200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	</a:t>
            </a:r>
            <a:r>
              <a:rPr lang="en-US" sz="1200" b="1" dirty="0" err="1" smtClean="0">
                <a:latin typeface="Courier New"/>
                <a:cs typeface="Courier New"/>
              </a:rPr>
              <a:t>dc:creator</a:t>
            </a:r>
            <a:r>
              <a:rPr lang="en-US" sz="1200" b="1" dirty="0" smtClean="0">
                <a:latin typeface="Courier New"/>
                <a:cs typeface="Courier New"/>
              </a:rPr>
              <a:t> "Alasdair J G </a:t>
            </a:r>
            <a:r>
              <a:rPr lang="en-US" sz="1200" b="1" dirty="0" err="1" smtClean="0">
                <a:latin typeface="Courier New"/>
                <a:cs typeface="Courier New"/>
              </a:rPr>
              <a:t>Gray"@en</a:t>
            </a:r>
            <a:r>
              <a:rPr lang="en-US" sz="12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	</a:t>
            </a:r>
            <a:r>
              <a:rPr lang="en-US" sz="1200" b="1" dirty="0" err="1" smtClean="0">
                <a:latin typeface="Courier New"/>
                <a:cs typeface="Courier New"/>
              </a:rPr>
              <a:t>dc:created</a:t>
            </a:r>
            <a:r>
              <a:rPr lang="en-US" sz="1200" b="1" dirty="0" smtClean="0">
                <a:latin typeface="Courier New"/>
                <a:cs typeface="Courier New"/>
              </a:rPr>
              <a:t> "2008-02-</a:t>
            </a:r>
            <a:r>
              <a:rPr lang="en-US" sz="1200" b="1" dirty="0" smtClean="0">
                <a:latin typeface="Courier New"/>
                <a:cs typeface="Courier New"/>
              </a:rPr>
              <a:t>07”;</a:t>
            </a:r>
          </a:p>
          <a:p>
            <a:pPr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	</a:t>
            </a:r>
            <a:r>
              <a:rPr lang="en-US" sz="1200" b="1" dirty="0" err="1" smtClean="0">
                <a:latin typeface="Courier New"/>
                <a:cs typeface="Courier New"/>
              </a:rPr>
              <a:t>dc:title</a:t>
            </a:r>
            <a:r>
              <a:rPr lang="en-US" sz="1200" b="1" dirty="0" smtClean="0">
                <a:latin typeface="Courier New"/>
                <a:cs typeface="Courier New"/>
              </a:rPr>
              <a:t> "Mappings from Astronomy &amp; Astrophysics Journal keywords to the AOIM </a:t>
            </a:r>
            <a:r>
              <a:rPr lang="en-US" sz="1200" b="1" dirty="0" err="1" smtClean="0">
                <a:latin typeface="Courier New"/>
                <a:cs typeface="Courier New"/>
              </a:rPr>
              <a:t>taxonomy"@en</a:t>
            </a:r>
            <a:r>
              <a:rPr lang="en-US" sz="1200" b="1" dirty="0" smtClean="0">
                <a:latin typeface="Courier New"/>
                <a:cs typeface="Courier New"/>
              </a:rPr>
              <a:t> .</a:t>
            </a:r>
            <a:endParaRPr lang="en-US" sz="1200" b="1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sz="12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latin typeface="Courier New"/>
                <a:cs typeface="Courier New"/>
              </a:rPr>
              <a:t>aaKeys:AccretionAccretionDisks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latin typeface="Courier New"/>
                <a:cs typeface="Courier New"/>
              </a:rPr>
              <a:t>skos:exactMatch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latin typeface="Courier New"/>
                <a:cs typeface="Courier New"/>
              </a:rPr>
              <a:t>aoim:StarCircumstellarMaterialDiskAccretion</a:t>
            </a:r>
            <a:r>
              <a:rPr lang="en-US" sz="1200" b="1" dirty="0" smtClean="0">
                <a:latin typeface="Courier New"/>
                <a:cs typeface="Courier New"/>
              </a:rPr>
              <a:t> .</a:t>
            </a:r>
          </a:p>
          <a:p>
            <a:pPr>
              <a:buNone/>
            </a:pPr>
            <a:endParaRPr lang="en-US" sz="12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latin typeface="Courier New"/>
                <a:cs typeface="Courier New"/>
              </a:rPr>
              <a:t>aaKeys:BlackHolePhysics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latin typeface="Courier New"/>
                <a:cs typeface="Courier New"/>
              </a:rPr>
              <a:t>skos:relatedMatch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latin typeface="Courier New"/>
                <a:cs typeface="Courier New"/>
              </a:rPr>
              <a:t>aoim:StarEvolutionaryStageBlackHole</a:t>
            </a:r>
            <a:r>
              <a:rPr lang="en-US" sz="1200" b="1" dirty="0" smtClean="0">
                <a:latin typeface="Courier New"/>
                <a:cs typeface="Courier New"/>
              </a:rPr>
              <a:t> , </a:t>
            </a:r>
            <a:r>
              <a:rPr lang="en-US" sz="1200" b="1" dirty="0" err="1" smtClean="0">
                <a:latin typeface="Courier New"/>
                <a:cs typeface="Courier New"/>
              </a:rPr>
              <a:t>aoim:GalaxyComponentCentralBlackHole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.</a:t>
            </a:r>
          </a:p>
          <a:p>
            <a:pPr>
              <a:buNone/>
            </a:pPr>
            <a:endParaRPr lang="en-US" sz="12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latin typeface="Courier New"/>
                <a:cs typeface="Courier New"/>
              </a:rPr>
              <a:t>aaKeys:GravitationalLensing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latin typeface="Courier New"/>
                <a:cs typeface="Courier New"/>
              </a:rPr>
              <a:t>skos:exactMatch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latin typeface="Courier New"/>
                <a:cs typeface="Courier New"/>
              </a:rPr>
              <a:t>aoim:GalaxyTypeGravitationallyLensed</a:t>
            </a:r>
            <a:r>
              <a:rPr lang="en-US" sz="1200" b="1" dirty="0" smtClean="0">
                <a:latin typeface="Courier New"/>
                <a:cs typeface="Courier New"/>
              </a:rPr>
              <a:t> ;</a:t>
            </a:r>
            <a:endParaRPr lang="en-US" sz="12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	</a:t>
            </a:r>
            <a:r>
              <a:rPr lang="en-US" sz="1200" b="1" dirty="0" err="1" smtClean="0">
                <a:latin typeface="Courier New"/>
                <a:cs typeface="Courier New"/>
              </a:rPr>
              <a:t>skos:relatedMatch</a:t>
            </a:r>
            <a:r>
              <a:rPr lang="en-US" sz="1200" b="1" dirty="0" smtClean="0"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latin typeface="Courier New"/>
                <a:cs typeface="Courier New"/>
              </a:rPr>
              <a:t>aoim:CosmologyPhenomenonLensing</a:t>
            </a:r>
            <a:r>
              <a:rPr lang="en-US" sz="1200" b="1" dirty="0" smtClean="0">
                <a:latin typeface="Courier New"/>
                <a:cs typeface="Courier New"/>
              </a:rPr>
              <a:t> .</a:t>
            </a:r>
          </a:p>
          <a:p>
            <a:pPr>
              <a:buNone/>
            </a:pPr>
            <a:endParaRPr lang="en-US" sz="1100" b="1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sz="1100" dirty="0" smtClean="0">
              <a:latin typeface="Courier New"/>
              <a:cs typeface="Courier Ne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Require metadata</a:t>
            </a:r>
          </a:p>
          <a:p>
            <a:pPr lvl="1"/>
            <a:r>
              <a:rPr lang="en-US" sz="2600" dirty="0" smtClean="0"/>
              <a:t>dc terms</a:t>
            </a:r>
          </a:p>
          <a:p>
            <a:pPr lvl="1"/>
            <a:r>
              <a:rPr lang="en-US" sz="2600" dirty="0" smtClean="0"/>
              <a:t>Our own</a:t>
            </a:r>
          </a:p>
          <a:p>
            <a:r>
              <a:rPr lang="en-US" sz="2600" dirty="0" smtClean="0"/>
              <a:t>What do we require?</a:t>
            </a:r>
          </a:p>
          <a:p>
            <a:pPr lvl="1"/>
            <a:r>
              <a:rPr lang="en-US" sz="2600" dirty="0" smtClean="0"/>
              <a:t>Creator</a:t>
            </a:r>
          </a:p>
          <a:p>
            <a:pPr lvl="1"/>
            <a:r>
              <a:rPr lang="en-US" sz="2600" dirty="0" smtClean="0"/>
              <a:t>Vocabularies</a:t>
            </a:r>
          </a:p>
          <a:p>
            <a:pPr lvl="1"/>
            <a:r>
              <a:rPr lang="en-US" sz="2600" dirty="0" smtClean="0"/>
              <a:t>Versions</a:t>
            </a:r>
          </a:p>
          <a:p>
            <a:pPr lvl="1"/>
            <a:r>
              <a:rPr lang="en-US" sz="2600" dirty="0" smtClean="0"/>
              <a:t>Date</a:t>
            </a:r>
          </a:p>
          <a:p>
            <a:pPr lvl="1"/>
            <a:r>
              <a:rPr lang="en-US" sz="2600" dirty="0" smtClean="0"/>
              <a:t>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Using Mappings</a:t>
            </a:r>
            <a:endParaRPr lang="en-GB" dirty="0"/>
          </a:p>
        </p:txBody>
      </p:sp>
      <p:pic>
        <p:nvPicPr>
          <p:cNvPr id="4" name="Content Placeholder 3" descr="mapping-lensing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1173" r="-21173"/>
          <a:stretch>
            <a:fillRect/>
          </a:stretch>
        </p:blipFill>
        <p:spPr>
          <a:xfrm>
            <a:off x="-426496" y="1265237"/>
            <a:ext cx="9996993" cy="5497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Using Mappings</a:t>
            </a:r>
            <a:endParaRPr lang="en-US" dirty="0"/>
          </a:p>
        </p:txBody>
      </p:sp>
      <p:pic>
        <p:nvPicPr>
          <p:cNvPr id="4" name="Content Placeholder 3" descr="mapping-lensing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245" r="-21245"/>
          <a:stretch>
            <a:fillRect/>
          </a:stretch>
        </p:blipFill>
        <p:spPr>
          <a:xfrm>
            <a:off x="-426496" y="1265237"/>
            <a:ext cx="9996993" cy="5497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Vocabulary Exploration</a:t>
            </a:r>
          </a:p>
          <a:p>
            <a:r>
              <a:rPr lang="en-GB" dirty="0" smtClean="0"/>
              <a:t>Vocabulary Mappings</a:t>
            </a:r>
          </a:p>
          <a:p>
            <a:pPr lvl="1"/>
            <a:r>
              <a:rPr lang="en-GB" dirty="0" smtClean="0"/>
              <a:t>Why do we need them?</a:t>
            </a:r>
          </a:p>
          <a:p>
            <a:pPr lvl="1"/>
            <a:r>
              <a:rPr lang="en-GB" dirty="0" smtClean="0"/>
              <a:t>How should we express them?</a:t>
            </a:r>
          </a:p>
          <a:p>
            <a:pPr lvl="1"/>
            <a:r>
              <a:rPr lang="en-GB" dirty="0" smtClean="0"/>
              <a:t>A GUI Editor</a:t>
            </a:r>
          </a:p>
          <a:p>
            <a:r>
              <a:rPr lang="en-GB" dirty="0" smtClean="0"/>
              <a:t>Open Issues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Using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dirty="0" smtClean="0"/>
              <a:t>(</a:t>
            </a:r>
            <a:r>
              <a:rPr lang="en-US" dirty="0" smtClean="0">
                <a:hlinkClick r:id="rId2" action="ppaction://hlinksldjump"/>
              </a:rPr>
              <a:t>Screenshots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search results</a:t>
            </a:r>
          </a:p>
          <a:p>
            <a:pPr lvl="1"/>
            <a:r>
              <a:rPr lang="en-US" dirty="0" smtClean="0"/>
              <a:t>Require better ranking (try star)</a:t>
            </a:r>
          </a:p>
          <a:p>
            <a:r>
              <a:rPr lang="en-US" dirty="0" smtClean="0"/>
              <a:t>Discover inter vocabulary relationships</a:t>
            </a:r>
          </a:p>
          <a:p>
            <a:pPr lvl="1"/>
            <a:r>
              <a:rPr lang="en-US" dirty="0" smtClean="0"/>
              <a:t>Jump to concepts in other vocabularies</a:t>
            </a:r>
          </a:p>
          <a:p>
            <a:r>
              <a:rPr lang="en-US" dirty="0" smtClean="0"/>
              <a:t>Require more mapping files</a:t>
            </a:r>
          </a:p>
          <a:p>
            <a:pPr lvl="1"/>
            <a:r>
              <a:rPr lang="en-US" dirty="0" smtClean="0"/>
              <a:t>Need to be generated using domain knowledge</a:t>
            </a:r>
          </a:p>
          <a:p>
            <a:pPr lvl="1"/>
            <a:r>
              <a:rPr lang="en-US" dirty="0" smtClean="0"/>
              <a:t>Laborious process</a:t>
            </a:r>
          </a:p>
          <a:p>
            <a:pPr lvl="1"/>
            <a:r>
              <a:rPr lang="en-US" dirty="0" smtClean="0"/>
              <a:t>Done once used often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Mappings are useful</a:t>
            </a:r>
          </a:p>
          <a:p>
            <a:r>
              <a:rPr lang="en-GB" dirty="0" smtClean="0"/>
              <a:t>Mappings are different from relationships</a:t>
            </a:r>
          </a:p>
          <a:p>
            <a:pPr lvl="1"/>
            <a:r>
              <a:rPr lang="en-GB" dirty="0" smtClean="0"/>
              <a:t>Are current mappings sufficient for our needs?</a:t>
            </a:r>
          </a:p>
          <a:p>
            <a:pPr lvl="1"/>
            <a:r>
              <a:rPr lang="en-GB" dirty="0" smtClean="0"/>
              <a:t>What metadata do we require?</a:t>
            </a:r>
          </a:p>
          <a:p>
            <a:r>
              <a:rPr lang="en-GB" dirty="0" smtClean="0"/>
              <a:t>Need tools to help us</a:t>
            </a:r>
          </a:p>
          <a:p>
            <a:pPr lvl="1"/>
            <a:r>
              <a:rPr lang="en-GB" dirty="0" smtClean="0">
                <a:hlinkClick r:id="rId2"/>
              </a:rPr>
              <a:t>Basic mapping editor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Vocabulary Explorer</a:t>
            </a:r>
            <a:endParaRPr lang="en-GB" dirty="0" smtClean="0"/>
          </a:p>
          <a:p>
            <a:r>
              <a:rPr lang="en-GB" dirty="0" smtClean="0"/>
              <a:t>Need improved search ranking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 Explorer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GB" dirty="0" smtClean="0"/>
              <a:t>Web application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400" dirty="0" smtClean="0">
                <a:hlinkClick r:id="rId2"/>
              </a:rPr>
              <a:t>http://explicator.dcs.gla.ac.uk/WebVocabularyExplorer</a:t>
            </a:r>
            <a:endParaRPr lang="en-GB" dirty="0" smtClean="0"/>
          </a:p>
          <a:p>
            <a:r>
              <a:rPr lang="en-GB" dirty="0" smtClean="0"/>
              <a:t>Uses official vocabularies</a:t>
            </a:r>
          </a:p>
          <a:p>
            <a:r>
              <a:rPr lang="en-GB" dirty="0" smtClean="0"/>
              <a:t>Allows text search for vocabulary concepts</a:t>
            </a:r>
          </a:p>
          <a:p>
            <a:pPr lvl="1"/>
            <a:r>
              <a:rPr lang="en-GB" dirty="0" smtClean="0"/>
              <a:t>Displays available concept information</a:t>
            </a:r>
          </a:p>
          <a:p>
            <a:pPr lvl="1"/>
            <a:r>
              <a:rPr lang="en-GB" dirty="0" smtClean="0"/>
              <a:t>Exploration of Broader, Narrower and Related links</a:t>
            </a:r>
          </a:p>
          <a:p>
            <a:r>
              <a:rPr lang="en-GB" dirty="0" smtClean="0"/>
              <a:t>Demonstrate why we need</a:t>
            </a:r>
          </a:p>
          <a:p>
            <a:pPr lvl="1"/>
            <a:r>
              <a:rPr lang="en-GB" dirty="0" smtClean="0"/>
              <a:t>Multiple vocabularies (</a:t>
            </a:r>
            <a:r>
              <a:rPr lang="en-GB" dirty="0" smtClean="0">
                <a:hlinkClick r:id="rId3" action="ppaction://hlinksldjump"/>
              </a:rPr>
              <a:t>screenshots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Mappings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a Vocabulary</a:t>
            </a:r>
            <a:endParaRPr lang="en-GB" dirty="0"/>
          </a:p>
        </p:txBody>
      </p:sp>
      <p:pic>
        <p:nvPicPr>
          <p:cNvPr id="9" name="Content Placeholder 8" descr="aaKeys-lensing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8000" y="1241921"/>
            <a:ext cx="7128000" cy="558576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a Vocabulary</a:t>
            </a:r>
            <a:endParaRPr lang="en-GB" dirty="0"/>
          </a:p>
        </p:txBody>
      </p:sp>
      <p:pic>
        <p:nvPicPr>
          <p:cNvPr id="4" name="Content Placeholder 3" descr="aaKeys-lensing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198626"/>
            <a:ext cx="7150608" cy="55831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a Vocabulary</a:t>
            </a:r>
            <a:endParaRPr lang="en-GB" dirty="0"/>
          </a:p>
        </p:txBody>
      </p:sp>
      <p:pic>
        <p:nvPicPr>
          <p:cNvPr id="4" name="Content Placeholder 3" descr="aaKeys-lensing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219200"/>
            <a:ext cx="7124700" cy="55831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a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number of results</a:t>
            </a:r>
          </a:p>
          <a:p>
            <a:pPr lvl="1"/>
            <a:r>
              <a:rPr lang="en-US" dirty="0" smtClean="0"/>
              <a:t>Could be none</a:t>
            </a:r>
          </a:p>
          <a:p>
            <a:pPr lvl="1"/>
            <a:r>
              <a:rPr lang="en-US" dirty="0" smtClean="0"/>
              <a:t>Can lead to frustration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we explore all the vocabularies?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 action="ppaction://hlinksldjump"/>
              </a:rPr>
              <a:t>Screenshots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Vocabularies</a:t>
            </a:r>
            <a:endParaRPr lang="en-GB" dirty="0"/>
          </a:p>
        </p:txBody>
      </p:sp>
      <p:pic>
        <p:nvPicPr>
          <p:cNvPr id="8" name="Content Placeholder 7" descr="vocabs-lensing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1245" r="-21245"/>
          <a:stretch>
            <a:fillRect/>
          </a:stretch>
        </p:blipFill>
        <p:spPr>
          <a:xfrm>
            <a:off x="-393767" y="1295400"/>
            <a:ext cx="9931534" cy="5461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Vocabularies</a:t>
            </a:r>
            <a:endParaRPr lang="en-US" dirty="0"/>
          </a:p>
        </p:txBody>
      </p:sp>
      <p:pic>
        <p:nvPicPr>
          <p:cNvPr id="4" name="Content Placeholder 3" descr="vocabs-lensing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245" r="-21245"/>
          <a:stretch>
            <a:fillRect/>
          </a:stretch>
        </p:blipFill>
        <p:spPr>
          <a:xfrm>
            <a:off x="-426496" y="1283837"/>
            <a:ext cx="9996993" cy="5497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597</Words>
  <Application>Microsoft Office PowerPoint</Application>
  <PresentationFormat>On-screen Show (4:3)</PresentationFormat>
  <Paragraphs>147</Paragraphs>
  <Slides>21</Slides>
  <Notes>7</Notes>
  <HiddenSlides>9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Exploring and Mapping Vocabularies</vt:lpstr>
      <vt:lpstr>Outline</vt:lpstr>
      <vt:lpstr>Vocabulary Explorer</vt:lpstr>
      <vt:lpstr>Exploring a Vocabulary</vt:lpstr>
      <vt:lpstr>Exploring a Vocabulary</vt:lpstr>
      <vt:lpstr>Exploring a Vocabulary</vt:lpstr>
      <vt:lpstr>Exploring a Vocabulary</vt:lpstr>
      <vt:lpstr>Exploring Vocabularies</vt:lpstr>
      <vt:lpstr>Exploring Vocabularies</vt:lpstr>
      <vt:lpstr>Exploring Vocabularies</vt:lpstr>
      <vt:lpstr>Exploring Vocabularies</vt:lpstr>
      <vt:lpstr>Exploring Vocabularies</vt:lpstr>
      <vt:lpstr>What is a Mapping?</vt:lpstr>
      <vt:lpstr>Using broader/narrower/related</vt:lpstr>
      <vt:lpstr>Separate Mapping Terms</vt:lpstr>
      <vt:lpstr>Generating Mappings</vt:lpstr>
      <vt:lpstr>Mapping File</vt:lpstr>
      <vt:lpstr>Exploring Using Mappings</vt:lpstr>
      <vt:lpstr>Exploring Using Mappings</vt:lpstr>
      <vt:lpstr>Exploring Using Mappings</vt:lpstr>
      <vt:lpstr>Conclusions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Mappings</dc:title>
  <dc:creator/>
  <cp:lastModifiedBy>Alasdair Gray</cp:lastModifiedBy>
  <cp:revision>57</cp:revision>
  <dcterms:created xsi:type="dcterms:W3CDTF">2008-05-19T07:44:05Z</dcterms:created>
  <dcterms:modified xsi:type="dcterms:W3CDTF">2008-05-19T15:28:43Z</dcterms:modified>
</cp:coreProperties>
</file>