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12" r:id="rId3"/>
    <p:sldId id="323" r:id="rId4"/>
    <p:sldId id="327" r:id="rId5"/>
    <p:sldId id="328" r:id="rId6"/>
    <p:sldId id="276" r:id="rId7"/>
    <p:sldId id="331" r:id="rId8"/>
    <p:sldId id="329" r:id="rId9"/>
    <p:sldId id="324" r:id="rId10"/>
    <p:sldId id="326" r:id="rId11"/>
    <p:sldId id="295" r:id="rId12"/>
    <p:sldId id="325" r:id="rId13"/>
    <p:sldId id="33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525"/>
    <p:restoredTop sz="93216"/>
  </p:normalViewPr>
  <p:slideViewPr>
    <p:cSldViewPr snapToGrid="0" snapToObjects="1">
      <p:cViewPr>
        <p:scale>
          <a:sx n="112" d="100"/>
          <a:sy n="112" d="100"/>
        </p:scale>
        <p:origin x="1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8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7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8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2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9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4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1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CA6C-E245-A74B-A176-56B593B7D43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27C7-5B43-4E46-8195-8452A928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4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edia@ivoa.net" TargetMode="External"/><Relationship Id="rId2" Type="http://schemas.openxmlformats.org/officeDocument/2006/relationships/hyperlink" Target="http://ivoa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748" y="2061681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IVOA interop closing remarks</a:t>
            </a:r>
            <a:br>
              <a:rPr lang="en-US" sz="4800" dirty="0"/>
            </a:br>
            <a:r>
              <a:rPr lang="en-US" sz="3100" dirty="0"/>
              <a:t>Victoria, Canada</a:t>
            </a:r>
            <a:br>
              <a:rPr lang="en-US" sz="3100" dirty="0"/>
            </a:br>
            <a:r>
              <a:rPr lang="en-US" sz="3100" dirty="0"/>
              <a:t>27 May </a:t>
            </a:r>
            <a:r>
              <a:rPr lang="mr-IN" sz="3100" dirty="0"/>
              <a:t>–</a:t>
            </a:r>
            <a:r>
              <a:rPr lang="en-US" sz="3100" dirty="0"/>
              <a:t> 1 June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61658"/>
            <a:ext cx="7322217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err="1">
                <a:solidFill>
                  <a:srgbClr val="1F497D"/>
                </a:solidFill>
              </a:rPr>
              <a:t>Pepi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Fabbiano</a:t>
            </a:r>
            <a:endParaRPr lang="en-US" dirty="0">
              <a:solidFill>
                <a:srgbClr val="1F497D"/>
              </a:solidFill>
            </a:endParaRPr>
          </a:p>
          <a:p>
            <a:pPr algn="l"/>
            <a:r>
              <a:rPr lang="en-US" dirty="0"/>
              <a:t>Harvard-Smithsonian Center for Astrophysics</a:t>
            </a:r>
          </a:p>
          <a:p>
            <a:pPr algn="l"/>
            <a:r>
              <a:rPr lang="en-US" dirty="0"/>
              <a:t>Chair of the IVOA Executive Committee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IVOA Interoperability Meeting Opening Session</a:t>
            </a:r>
          </a:p>
          <a:p>
            <a:pPr algn="l"/>
            <a:r>
              <a:rPr lang="en-US" dirty="0"/>
              <a:t>Victoria, Canada, 1/June//2018</a:t>
            </a:r>
          </a:p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06" y="2787110"/>
            <a:ext cx="1627942" cy="1627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598" y="102037"/>
            <a:ext cx="1969218" cy="1969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83" y="0"/>
            <a:ext cx="2587770" cy="152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0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350" y="0"/>
            <a:ext cx="6775726" cy="848079"/>
          </a:xfrm>
        </p:spPr>
        <p:txBody>
          <a:bodyPr>
            <a:normAutofit/>
          </a:bodyPr>
          <a:lstStyle/>
          <a:p>
            <a:r>
              <a:rPr lang="en-US" sz="3600" dirty="0"/>
              <a:t>WG Chairs and Vice-Chairs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09" y="1071563"/>
            <a:ext cx="8790174" cy="5140494"/>
          </a:xfrm>
        </p:spPr>
        <p:txBody>
          <a:bodyPr>
            <a:noAutofit/>
          </a:bodyPr>
          <a:lstStyle/>
          <a:p>
            <a:r>
              <a:rPr lang="en-US" b="1" i="1" dirty="0"/>
              <a:t>Semantics</a:t>
            </a:r>
            <a:r>
              <a:rPr lang="en-US" b="1" dirty="0"/>
              <a:t>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Mireille Louys - Ch, Alberto </a:t>
            </a:r>
            <a:r>
              <a:rPr lang="en-US" dirty="0" err="1"/>
              <a:t>Accomazzi</a:t>
            </a:r>
            <a:r>
              <a:rPr lang="en-US" dirty="0"/>
              <a:t> - V Ch</a:t>
            </a:r>
            <a:br>
              <a:rPr lang="en-US" dirty="0"/>
            </a:br>
            <a:r>
              <a:rPr lang="en-US" dirty="0"/>
              <a:t>                     </a:t>
            </a:r>
            <a:r>
              <a:rPr lang="en-US" b="1" dirty="0">
                <a:solidFill>
                  <a:srgbClr val="0070C0"/>
                </a:solidFill>
              </a:rPr>
              <a:t>Mireille Louys*</a:t>
            </a:r>
            <a:r>
              <a:rPr lang="en-US" dirty="0"/>
              <a:t>	      </a:t>
            </a:r>
            <a:r>
              <a:rPr lang="en-US" b="1" dirty="0">
                <a:solidFill>
                  <a:srgbClr val="FF0000"/>
                </a:solidFill>
              </a:rPr>
              <a:t>Open **</a:t>
            </a:r>
          </a:p>
          <a:p>
            <a:pPr marL="0" indent="0">
              <a:buNone/>
            </a:pP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 * 1 </a:t>
            </a:r>
            <a:r>
              <a:rPr lang="en-US" dirty="0" err="1"/>
              <a:t>yr</a:t>
            </a:r>
            <a:r>
              <a:rPr lang="en-US" dirty="0"/>
              <a:t> extension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** To Be Discussed by Exec in July – nominations are open (please e-mail Mark Allen)</a:t>
            </a:r>
          </a:p>
          <a:p>
            <a:pPr marL="0" indent="0">
              <a:buNone/>
            </a:pP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Victoria - 5/27/18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5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350" y="0"/>
            <a:ext cx="6775726" cy="848079"/>
          </a:xfrm>
        </p:spPr>
        <p:txBody>
          <a:bodyPr>
            <a:normAutofit/>
          </a:bodyPr>
          <a:lstStyle/>
          <a:p>
            <a:r>
              <a:rPr lang="en-US" sz="3600" dirty="0"/>
              <a:t>IG Chairs and Vice-Chairs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09" y="1054100"/>
            <a:ext cx="8790174" cy="5072064"/>
          </a:xfrm>
        </p:spPr>
        <p:txBody>
          <a:bodyPr>
            <a:noAutofit/>
          </a:bodyPr>
          <a:lstStyle/>
          <a:p>
            <a:r>
              <a:rPr lang="en-US" b="1" i="1" dirty="0"/>
              <a:t>DCP</a:t>
            </a:r>
            <a:r>
              <a:rPr lang="en-US" b="1" dirty="0"/>
              <a:t>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Francoise Genova </a:t>
            </a:r>
            <a:r>
              <a:rPr lang="mr-IN" dirty="0"/>
              <a:t>–</a:t>
            </a:r>
            <a:r>
              <a:rPr lang="en-US" dirty="0"/>
              <a:t> Ch</a:t>
            </a:r>
            <a:br>
              <a:rPr lang="en-US" dirty="0"/>
            </a:br>
            <a:r>
              <a:rPr lang="en-US" dirty="0">
                <a:solidFill>
                  <a:srgbClr val="1F497D"/>
                </a:solidFill>
              </a:rPr>
              <a:t>	 	</a:t>
            </a:r>
            <a:r>
              <a:rPr lang="en-US" b="1" dirty="0">
                <a:solidFill>
                  <a:srgbClr val="0070C0"/>
                </a:solidFill>
              </a:rPr>
              <a:t>Andre’ </a:t>
            </a:r>
            <a:r>
              <a:rPr lang="en-US" b="1" dirty="0" err="1">
                <a:solidFill>
                  <a:srgbClr val="0070C0"/>
                </a:solidFill>
              </a:rPr>
              <a:t>Schaaff</a:t>
            </a:r>
            <a:r>
              <a:rPr lang="en-US" b="1" dirty="0">
                <a:solidFill>
                  <a:srgbClr val="0070C0"/>
                </a:solidFill>
              </a:rPr>
              <a:t> – Ch	   Tim </a:t>
            </a:r>
            <a:r>
              <a:rPr lang="en-US" b="1" dirty="0" err="1">
                <a:solidFill>
                  <a:srgbClr val="0070C0"/>
                </a:solidFill>
              </a:rPr>
              <a:t>Jenness</a:t>
            </a:r>
            <a:r>
              <a:rPr lang="en-US" b="1" dirty="0">
                <a:solidFill>
                  <a:srgbClr val="0070C0"/>
                </a:solidFill>
              </a:rPr>
              <a:t> –V Ch</a:t>
            </a:r>
            <a:r>
              <a:rPr lang="en-US" b="1" dirty="0">
                <a:solidFill>
                  <a:srgbClr val="1F497D"/>
                </a:solidFill>
              </a:rPr>
              <a:t> </a:t>
            </a:r>
          </a:p>
          <a:p>
            <a:r>
              <a:rPr lang="en-US" b="1" i="1" dirty="0"/>
              <a:t>KDD:</a:t>
            </a:r>
            <a:br>
              <a:rPr lang="en-US" i="1" dirty="0"/>
            </a:br>
            <a:r>
              <a:rPr lang="en-US" i="1" dirty="0"/>
              <a:t>		</a:t>
            </a:r>
            <a:r>
              <a:rPr lang="en-US" dirty="0"/>
              <a:t>Kai </a:t>
            </a:r>
            <a:r>
              <a:rPr lang="en-US" dirty="0" err="1"/>
              <a:t>Polterer</a:t>
            </a:r>
            <a:r>
              <a:rPr lang="en-US" dirty="0"/>
              <a:t> – Ch	     </a:t>
            </a:r>
            <a:r>
              <a:rPr lang="en-US" b="1" dirty="0">
                <a:solidFill>
                  <a:srgbClr val="FF0000"/>
                </a:solidFill>
              </a:rPr>
              <a:t>V Ch Open**</a:t>
            </a:r>
          </a:p>
          <a:p>
            <a:r>
              <a:rPr lang="en-US" b="1" i="1" dirty="0"/>
              <a:t>Ops</a:t>
            </a:r>
            <a:r>
              <a:rPr lang="en-US" b="1" dirty="0"/>
              <a:t>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		</a:t>
            </a:r>
            <a:r>
              <a:rPr lang="en-US" b="1" dirty="0">
                <a:solidFill>
                  <a:srgbClr val="0070C0"/>
                </a:solidFill>
              </a:rPr>
              <a:t>Tom McGlynn* </a:t>
            </a:r>
            <a:r>
              <a:rPr lang="en-US" dirty="0">
                <a:solidFill>
                  <a:srgbClr val="0070C0"/>
                </a:solidFill>
              </a:rPr>
              <a:t>- Ch, </a:t>
            </a:r>
            <a:r>
              <a:rPr lang="en-US" b="1" dirty="0">
                <a:solidFill>
                  <a:srgbClr val="0070C0"/>
                </a:solidFill>
              </a:rPr>
              <a:t>Mark Taylor*</a:t>
            </a:r>
            <a:r>
              <a:rPr lang="en-US" dirty="0">
                <a:solidFill>
                  <a:srgbClr val="0070C0"/>
                </a:solidFill>
              </a:rPr>
              <a:t> - V Ch</a:t>
            </a:r>
          </a:p>
          <a:p>
            <a:r>
              <a:rPr lang="en-US" b="1" i="1" dirty="0"/>
              <a:t>SS:</a:t>
            </a:r>
            <a:br>
              <a:rPr lang="en-US" dirty="0"/>
            </a:br>
            <a:r>
              <a:rPr lang="en-US" dirty="0"/>
              <a:t>	            Baptiste </a:t>
            </a:r>
            <a:r>
              <a:rPr lang="en-US" dirty="0" err="1"/>
              <a:t>Cecconi</a:t>
            </a:r>
            <a:r>
              <a:rPr lang="en-US" dirty="0"/>
              <a:t> – Ch, </a:t>
            </a:r>
            <a:r>
              <a:rPr lang="en-US" b="1" dirty="0">
                <a:solidFill>
                  <a:srgbClr val="0070C0"/>
                </a:solidFill>
              </a:rPr>
              <a:t>Steve Joy – V Ch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dirty="0">
                <a:solidFill>
                  <a:srgbClr val="0070C0"/>
                </a:solidFill>
              </a:rPr>
              <a:t>*1 </a:t>
            </a:r>
            <a:r>
              <a:rPr lang="en-US" dirty="0" err="1">
                <a:solidFill>
                  <a:srgbClr val="0070C0"/>
                </a:solidFill>
              </a:rPr>
              <a:t>yr</a:t>
            </a:r>
            <a:r>
              <a:rPr lang="en-US" dirty="0">
                <a:solidFill>
                  <a:srgbClr val="0070C0"/>
                </a:solidFill>
              </a:rPr>
              <a:t> extension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dirty="0">
                <a:solidFill>
                  <a:srgbClr val="FF0000"/>
                </a:solidFill>
              </a:rPr>
              <a:t>** ** To Be Discussed by Exec in July – nominations are open (please e-mail Mark Allen)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Victoria - 5/27/18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0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350" y="0"/>
            <a:ext cx="6775726" cy="848079"/>
          </a:xfrm>
        </p:spPr>
        <p:txBody>
          <a:bodyPr>
            <a:normAutofit/>
          </a:bodyPr>
          <a:lstStyle/>
          <a:p>
            <a:r>
              <a:rPr lang="en-US" sz="3600" dirty="0"/>
              <a:t>TCG, CSP and Exec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09" y="1054100"/>
            <a:ext cx="8790174" cy="5072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/>
              <a:t>TCG: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		</a:t>
            </a:r>
            <a:r>
              <a:rPr lang="en-US" dirty="0">
                <a:solidFill>
                  <a:srgbClr val="1F497D"/>
                </a:solidFill>
              </a:rPr>
              <a:t>Matthew Graham - Ch, Patrick Dowler - V Ch</a:t>
            </a:r>
          </a:p>
          <a:p>
            <a:pPr marL="0" indent="0">
              <a:buNone/>
            </a:pPr>
            <a:r>
              <a:rPr lang="en-US" dirty="0">
                <a:solidFill>
                  <a:srgbClr val="1F497D"/>
                </a:solidFill>
              </a:rPr>
              <a:t>	</a:t>
            </a:r>
            <a:r>
              <a:rPr lang="en-US" b="1" dirty="0">
                <a:solidFill>
                  <a:srgbClr val="1F497D"/>
                </a:solidFill>
              </a:rPr>
              <a:t>    	Patrick Dowler                Janet Evans</a:t>
            </a:r>
          </a:p>
          <a:p>
            <a:pPr marL="0" indent="0">
              <a:buNone/>
            </a:pPr>
            <a:r>
              <a:rPr lang="en-US" b="1" i="1" dirty="0"/>
              <a:t>CSP </a:t>
            </a:r>
            <a:r>
              <a:rPr lang="en-US" dirty="0"/>
              <a:t>New Members:</a:t>
            </a:r>
            <a:br>
              <a:rPr lang="en-US" b="1" dirty="0">
                <a:solidFill>
                  <a:srgbClr val="1F497D"/>
                </a:solidFill>
              </a:rPr>
            </a:br>
            <a:r>
              <a:rPr lang="en-US" b="1" dirty="0">
                <a:solidFill>
                  <a:srgbClr val="1F497D"/>
                </a:solidFill>
              </a:rPr>
              <a:t>	Raffaele </a:t>
            </a:r>
            <a:r>
              <a:rPr lang="en-US" b="1" dirty="0" err="1">
                <a:solidFill>
                  <a:srgbClr val="1F497D"/>
                </a:solidFill>
              </a:rPr>
              <a:t>D’Abrusco</a:t>
            </a:r>
            <a:r>
              <a:rPr lang="en-US" b="1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and </a:t>
            </a:r>
            <a:r>
              <a:rPr lang="en-US" b="1" dirty="0">
                <a:solidFill>
                  <a:srgbClr val="1F497D"/>
                </a:solidFill>
              </a:rPr>
              <a:t>Gregory Dubois-</a:t>
            </a:r>
            <a:r>
              <a:rPr lang="en-US" b="1" dirty="0" err="1">
                <a:solidFill>
                  <a:srgbClr val="1F497D"/>
                </a:solidFill>
              </a:rPr>
              <a:t>Felsmann</a:t>
            </a:r>
            <a:endParaRPr lang="en-US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b="1" i="1" dirty="0"/>
              <a:t>Exec: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		</a:t>
            </a:r>
            <a:r>
              <a:rPr lang="en-US" dirty="0" err="1">
                <a:solidFill>
                  <a:srgbClr val="1F497D"/>
                </a:solidFill>
              </a:rPr>
              <a:t>Pepi</a:t>
            </a:r>
            <a:r>
              <a:rPr lang="en-US" dirty="0">
                <a:solidFill>
                  <a:srgbClr val="1F497D"/>
                </a:solidFill>
              </a:rPr>
              <a:t> Fabbiano - Ch, Mark Allen - V Ch 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		</a:t>
            </a:r>
            <a:r>
              <a:rPr lang="en-US" b="1" dirty="0">
                <a:solidFill>
                  <a:srgbClr val="1F497D"/>
                </a:solidFill>
              </a:rPr>
              <a:t>Mark Allen                </a:t>
            </a:r>
            <a:r>
              <a:rPr lang="en-US" b="1" dirty="0" err="1">
                <a:solidFill>
                  <a:srgbClr val="1F497D"/>
                </a:solidFill>
              </a:rPr>
              <a:t>Chenzhou</a:t>
            </a:r>
            <a:r>
              <a:rPr lang="en-US" b="1" dirty="0">
                <a:solidFill>
                  <a:srgbClr val="1F497D"/>
                </a:solidFill>
              </a:rPr>
              <a:t> Cui</a:t>
            </a:r>
            <a:br>
              <a:rPr lang="en-US" b="1" dirty="0">
                <a:solidFill>
                  <a:srgbClr val="1F497D"/>
                </a:solidFill>
              </a:rPr>
            </a:br>
            <a:endParaRPr lang="en-US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position of Exec Secretary is open for nominations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To Be Discussed by Exec in July (please e-mail Mark Allen)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Victoria - 5/27/18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8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DFEA-21D4-EB43-B28D-397E6D4E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Interop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A1CBBD-DACE-9044-90F8-906DC8B26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84303"/>
              </p:ext>
            </p:extLst>
          </p:nvPr>
        </p:nvGraphicFramePr>
        <p:xfrm>
          <a:off x="628650" y="2212499"/>
          <a:ext cx="7886700" cy="605790"/>
        </p:xfrm>
        <a:graphic>
          <a:graphicData uri="http://schemas.openxmlformats.org/drawingml/2006/table">
            <a:tbl>
              <a:tblPr/>
              <a:tblGrid>
                <a:gridCol w="1577340">
                  <a:extLst>
                    <a:ext uri="{9D8B030D-6E8A-4147-A177-3AD203B41FA5}">
                      <a16:colId xmlns:a16="http://schemas.microsoft.com/office/drawing/2014/main" val="154891632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98263561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86134854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75833410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283632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08-10 Nov </a:t>
                      </a:r>
                    </a:p>
                  </a:txBody>
                  <a:tcPr marL="57150" marR="57150" marT="28575" marB="28575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Interoperability Meeting </a:t>
                      </a:r>
                    </a:p>
                  </a:txBody>
                  <a:tcPr marL="57150" marR="57150" marT="28575" marB="28575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USVOA </a:t>
                      </a:r>
                    </a:p>
                  </a:txBody>
                  <a:tcPr marL="57150" marR="57150" marT="28575" marB="28575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College Park, Maryland, USA </a:t>
                      </a:r>
                    </a:p>
                  </a:txBody>
                  <a:tcPr marL="57150" marR="57150" marT="28575" marB="28575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before ADASS</a:t>
                      </a:r>
                    </a:p>
                  </a:txBody>
                  <a:tcPr marL="57150" marR="57150" marT="28575" marB="28575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90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34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8" y="523697"/>
            <a:ext cx="8948495" cy="528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749939"/>
            <a:ext cx="5269230" cy="1143000"/>
          </a:xfrm>
        </p:spPr>
        <p:txBody>
          <a:bodyPr>
            <a:normAutofit fontScale="90000"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Meeting</a:t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Highlights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Victoria - 5/27/18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Victoria - 5/27/18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18725-A2BC-F442-BF94-1552C529B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225"/>
            <a:ext cx="9144000" cy="60535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085FE7-8739-A744-8758-5DEE208C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Victoria Interop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4DF6A-71E4-6E4D-9351-0B76EF435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50332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86BAF6-5398-3647-9303-62AD111D9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" b="29576"/>
          <a:stretch/>
        </p:blipFill>
        <p:spPr>
          <a:xfrm>
            <a:off x="14887" y="0"/>
            <a:ext cx="5997294" cy="3383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8E29A-24F7-E546-B3EB-48A9C9BE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6" y="11431"/>
            <a:ext cx="5882994" cy="960120"/>
          </a:xfrm>
          <a:gradFill>
            <a:gsLst>
              <a:gs pos="0">
                <a:schemeClr val="accent1">
                  <a:lumMod val="86000"/>
                  <a:lumOff val="14000"/>
                  <a:alpha val="1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00000" scaled="0"/>
          </a:gra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First IVOA Hackathon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8BF4B-2CCF-AD47-B3D0-8DEAC13DA7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r="7602"/>
          <a:stretch/>
        </p:blipFill>
        <p:spPr>
          <a:xfrm>
            <a:off x="6064968" y="47950"/>
            <a:ext cx="3054652" cy="3243890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  <a:softEdge rad="3048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637D91-65F6-1641-9DD6-4718971EC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54" y="3468752"/>
            <a:ext cx="4397079" cy="3297807"/>
          </a:xfrm>
          <a:prstGeom prst="rect">
            <a:avLst/>
          </a:prstGeom>
          <a:effectLst>
            <a:glow rad="127000">
              <a:schemeClr val="accent2"/>
            </a:glow>
            <a:softEdge rad="1651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148E06-C769-4F4D-97D1-90A32A380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3486047"/>
            <a:ext cx="4525275" cy="3307643"/>
          </a:xfrm>
          <a:prstGeom prst="rect">
            <a:avLst/>
          </a:prstGeom>
          <a:effectLst>
            <a:glow rad="190500">
              <a:schemeClr val="accent1">
                <a:alpha val="40000"/>
              </a:schemeClr>
            </a:glow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68767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A0A4-CB68-8242-995A-22142686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CSP session with </a:t>
            </a:r>
            <a:r>
              <a:rPr lang="en-US" dirty="0" err="1"/>
              <a:t>Astropy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A9B13-7670-914D-8F8C-7514DE006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the IVOA be more visible to the </a:t>
            </a:r>
            <a:r>
              <a:rPr lang="en-US" dirty="0" err="1"/>
              <a:t>Astropy</a:t>
            </a:r>
            <a:r>
              <a:rPr lang="en-US" dirty="0"/>
              <a:t> community?</a:t>
            </a:r>
          </a:p>
          <a:p>
            <a:r>
              <a:rPr lang="en-US" dirty="0"/>
              <a:t>IVOA in </a:t>
            </a:r>
            <a:r>
              <a:rPr lang="en-US" dirty="0" err="1"/>
              <a:t>GITHub</a:t>
            </a:r>
            <a:r>
              <a:rPr lang="en-US" dirty="0"/>
              <a:t> for standards discussion?</a:t>
            </a:r>
          </a:p>
          <a:p>
            <a:r>
              <a:rPr lang="en-US" dirty="0"/>
              <a:t>Python s/w based on IVOA standards</a:t>
            </a:r>
          </a:p>
        </p:txBody>
      </p:sp>
    </p:spTree>
    <p:extLst>
      <p:ext uri="{BB962C8B-B14F-4D97-AF65-F5344CB8AC3E}">
        <p14:creationId xmlns:p14="http://schemas.microsoft.com/office/powerpoint/2010/main" val="285051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46" y="0"/>
            <a:ext cx="7886700" cy="1325563"/>
          </a:xfrm>
        </p:spPr>
        <p:txBody>
          <a:bodyPr/>
          <a:lstStyle/>
          <a:p>
            <a:r>
              <a:rPr lang="en-US" dirty="0"/>
              <a:t>IVOA Media Group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568952" cy="5251722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dirty="0"/>
              <a:t>Social Media:</a:t>
            </a:r>
            <a:r>
              <a:rPr lang="en-US" sz="2900" dirty="0"/>
              <a:t> Hashtag for Interop meetings: #</a:t>
            </a:r>
            <a:r>
              <a:rPr lang="en-US" sz="2900" dirty="0" err="1"/>
              <a:t>ivoa</a:t>
            </a:r>
            <a:r>
              <a:rPr lang="en-US" sz="2900" dirty="0"/>
              <a:t>&lt;year&gt;&lt;country code&gt; : </a:t>
            </a:r>
            <a:r>
              <a:rPr lang="en-US" sz="2900" dirty="0">
                <a:solidFill>
                  <a:schemeClr val="accent2">
                    <a:lumMod val="75000"/>
                  </a:schemeClr>
                </a:solidFill>
              </a:rPr>
              <a:t>#ivoa18ca</a:t>
            </a:r>
            <a:r>
              <a:rPr lang="en-US" sz="2900" dirty="0"/>
              <a:t>                                        Twitter account &amp; Facebook group: </a:t>
            </a:r>
            <a:r>
              <a:rPr lang="en-US" sz="2900" dirty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en-US" sz="2900" dirty="0" err="1">
                <a:solidFill>
                  <a:schemeClr val="accent2">
                    <a:lumMod val="75000"/>
                  </a:schemeClr>
                </a:solidFill>
              </a:rPr>
              <a:t>IVOAastro</a:t>
            </a:r>
            <a:r>
              <a:rPr lang="en-US" sz="2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900" dirty="0"/>
              <a:t>and the Chinese counterparts </a:t>
            </a:r>
            <a:r>
              <a:rPr lang="en-US" sz="2900" dirty="0" err="1"/>
              <a:t>Weibo</a:t>
            </a:r>
            <a:r>
              <a:rPr lang="en-US" sz="2900" dirty="0"/>
              <a:t> and </a:t>
            </a:r>
            <a:r>
              <a:rPr lang="en-US" sz="2900" dirty="0" err="1"/>
              <a:t>WeChat</a:t>
            </a:r>
            <a:r>
              <a:rPr lang="en-US" sz="2900" dirty="0"/>
              <a:t>.</a:t>
            </a:r>
          </a:p>
          <a:p>
            <a:endParaRPr lang="en-US" sz="600" dirty="0"/>
          </a:p>
          <a:p>
            <a:r>
              <a:rPr lang="en-US" sz="2900" b="1" dirty="0"/>
              <a:t>Outreach: Booth at IAU</a:t>
            </a:r>
            <a:r>
              <a:rPr lang="en-US" sz="2900" dirty="0"/>
              <a:t> IVOA handouts have been designed and IVOA corporate visual document in draft. </a:t>
            </a:r>
          </a:p>
          <a:p>
            <a:endParaRPr lang="en-US" sz="600" dirty="0"/>
          </a:p>
          <a:p>
            <a:r>
              <a:rPr lang="en-US" sz="2900" b="1" dirty="0"/>
              <a:t>Web Pages: </a:t>
            </a:r>
            <a:r>
              <a:rPr lang="en-US" sz="2900" dirty="0"/>
              <a:t>Media Group working on a redesign of the web pages </a:t>
            </a:r>
            <a:r>
              <a:rPr lang="en-US" sz="2900" dirty="0">
                <a:hlinkClick r:id="rId2"/>
              </a:rPr>
              <a:t>http://ivoa.net</a:t>
            </a:r>
            <a:r>
              <a:rPr lang="en-US" sz="2900" dirty="0"/>
              <a:t>. Currently focusing on the home page</a:t>
            </a:r>
            <a:r>
              <a:rPr lang="en-US" dirty="0"/>
              <a:t>.</a:t>
            </a:r>
          </a:p>
          <a:p>
            <a:endParaRPr lang="en-US" sz="600" dirty="0"/>
          </a:p>
          <a:p>
            <a:r>
              <a:rPr lang="en-US" sz="2900" b="1" dirty="0"/>
              <a:t>IVOA Newsletter:</a:t>
            </a:r>
            <a:r>
              <a:rPr lang="en-US" sz="2900" dirty="0"/>
              <a:t> Articles please for #19! Deadline: 15 June 2018</a:t>
            </a:r>
          </a:p>
          <a:p>
            <a:endParaRPr lang="en-US" sz="600" dirty="0"/>
          </a:p>
          <a:p>
            <a:r>
              <a:rPr lang="en-US" sz="2900" b="1" dirty="0"/>
              <a:t>Media Group Charter: </a:t>
            </a:r>
            <a:r>
              <a:rPr lang="en-US" sz="2900" dirty="0"/>
              <a:t>Update has been sent to the Exec. </a:t>
            </a:r>
          </a:p>
          <a:p>
            <a:endParaRPr lang="en-US" sz="600" dirty="0"/>
          </a:p>
          <a:p>
            <a:pPr marL="400050" lvl="1" indent="0">
              <a:buNone/>
            </a:pPr>
            <a:r>
              <a:rPr lang="en-US" sz="3100" dirty="0"/>
              <a:t>Contact us: </a:t>
            </a:r>
            <a:r>
              <a:rPr lang="en-US" sz="3100" u="sng" dirty="0">
                <a:hlinkClick r:id="rId3"/>
              </a:rPr>
              <a:t>media@ivoa.net</a:t>
            </a:r>
            <a:r>
              <a:rPr lang="en-US" sz="3100" dirty="0"/>
              <a:t>  New members welcome!!</a:t>
            </a:r>
          </a:p>
        </p:txBody>
      </p:sp>
    </p:spTree>
    <p:extLst>
      <p:ext uri="{BB962C8B-B14F-4D97-AF65-F5344CB8AC3E}">
        <p14:creationId xmlns:p14="http://schemas.microsoft.com/office/powerpoint/2010/main" val="152082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2AB0-7D94-8D48-A36A-B7773797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9A2AF5-F2E1-C24A-85F5-7D819C35A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CD741-5E69-BF46-8BE1-DF414EBF2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880" y="3089910"/>
            <a:ext cx="5024120" cy="3768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B527AE-7E3E-694F-952C-9E24A91EE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96425" y="435769"/>
            <a:ext cx="3486153" cy="26146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F723A1-27F2-0B49-A28C-BDD6FEA32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230833" y="1349451"/>
            <a:ext cx="5029837" cy="3772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87DE9-B143-A94F-868F-5E508992DD3D}"/>
              </a:ext>
            </a:extLst>
          </p:cNvPr>
          <p:cNvSpPr txBox="1"/>
          <p:nvPr/>
        </p:nvSpPr>
        <p:spPr>
          <a:xfrm>
            <a:off x="441720" y="4564940"/>
            <a:ext cx="3678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 Banquet</a:t>
            </a:r>
          </a:p>
        </p:txBody>
      </p:sp>
    </p:spTree>
    <p:extLst>
      <p:ext uri="{BB962C8B-B14F-4D97-AF65-F5344CB8AC3E}">
        <p14:creationId xmlns:p14="http://schemas.microsoft.com/office/powerpoint/2010/main" val="336334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8" y="523697"/>
            <a:ext cx="8948495" cy="528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1658499"/>
            <a:ext cx="5269230" cy="1143000"/>
          </a:xfrm>
        </p:spPr>
        <p:txBody>
          <a:bodyPr>
            <a:normAutofit fontScale="90000"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New Chairs and</a:t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Vice-Chairs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Victoria - 5/27/18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350" y="0"/>
            <a:ext cx="6775726" cy="848079"/>
          </a:xfrm>
        </p:spPr>
        <p:txBody>
          <a:bodyPr>
            <a:normAutofit/>
          </a:bodyPr>
          <a:lstStyle/>
          <a:p>
            <a:r>
              <a:rPr lang="en-US" sz="3600" dirty="0"/>
              <a:t>WG Chairs and Vice-Chairs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09" y="627367"/>
            <a:ext cx="8790174" cy="5584690"/>
          </a:xfrm>
        </p:spPr>
        <p:txBody>
          <a:bodyPr>
            <a:noAutofit/>
          </a:bodyPr>
          <a:lstStyle/>
          <a:p>
            <a:r>
              <a:rPr lang="en-US" b="1" i="1" dirty="0"/>
              <a:t>App.</a:t>
            </a:r>
            <a:r>
              <a:rPr lang="en-US" b="1" dirty="0"/>
              <a:t>: </a:t>
            </a:r>
            <a:br>
              <a:rPr lang="en-US" dirty="0"/>
            </a:br>
            <a:r>
              <a:rPr lang="en-US" dirty="0"/>
              <a:t>              Pierre </a:t>
            </a:r>
            <a:r>
              <a:rPr lang="en-US" dirty="0" err="1"/>
              <a:t>Fernique</a:t>
            </a:r>
            <a:r>
              <a:rPr lang="en-US" dirty="0"/>
              <a:t> - Ch, Tom Donaldson - V Ch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New:   Tom Donaldson          Raffaele </a:t>
            </a:r>
            <a:r>
              <a:rPr lang="en-US" b="1" dirty="0" err="1">
                <a:solidFill>
                  <a:srgbClr val="0070C0"/>
                </a:solidFill>
              </a:rPr>
              <a:t>D’Abrusco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i="1" dirty="0"/>
              <a:t>DAL</a:t>
            </a:r>
            <a:r>
              <a:rPr lang="en-US" b="1" dirty="0"/>
              <a:t>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      Francois </a:t>
            </a:r>
            <a:r>
              <a:rPr lang="en-US" dirty="0" err="1"/>
              <a:t>Bonnarel</a:t>
            </a:r>
            <a:r>
              <a:rPr lang="en-US" dirty="0"/>
              <a:t> - Ch, Marco Molinaro - V Ch</a:t>
            </a:r>
            <a:br>
              <a:rPr lang="en-US" dirty="0"/>
            </a:br>
            <a:r>
              <a:rPr lang="en-US" dirty="0"/>
              <a:t>	       </a:t>
            </a:r>
            <a:r>
              <a:rPr lang="en-US" b="1" dirty="0">
                <a:solidFill>
                  <a:srgbClr val="0070C0"/>
                </a:solidFill>
              </a:rPr>
              <a:t>Marco Molinaro            James </a:t>
            </a:r>
            <a:r>
              <a:rPr lang="en-US" b="1" dirty="0" err="1">
                <a:solidFill>
                  <a:srgbClr val="0070C0"/>
                </a:solidFill>
              </a:rPr>
              <a:t>Dampsey</a:t>
            </a:r>
            <a:r>
              <a:rPr lang="en-US" b="1" dirty="0">
                <a:solidFill>
                  <a:srgbClr val="0070C0"/>
                </a:solidFill>
              </a:rPr>
              <a:t>   </a:t>
            </a:r>
            <a:r>
              <a:rPr lang="en-US" b="1" dirty="0"/>
              <a:t>      </a:t>
            </a:r>
          </a:p>
          <a:p>
            <a:r>
              <a:rPr lang="en-US" b="1" i="1" dirty="0"/>
              <a:t>Registry</a:t>
            </a:r>
            <a:r>
              <a:rPr lang="en-US" b="1" dirty="0"/>
              <a:t>: </a:t>
            </a:r>
            <a:br>
              <a:rPr lang="en-US" dirty="0"/>
            </a:br>
            <a:r>
              <a:rPr lang="en-US" dirty="0"/>
              <a:t>               Markus </a:t>
            </a:r>
            <a:r>
              <a:rPr lang="en-US" dirty="0" err="1"/>
              <a:t>Demleitner</a:t>
            </a:r>
            <a:r>
              <a:rPr lang="en-US" dirty="0"/>
              <a:t> - Ch, Theresa Dower – V Ch</a:t>
            </a:r>
            <a:br>
              <a:rPr lang="en-US" dirty="0"/>
            </a:br>
            <a:r>
              <a:rPr lang="en-US" dirty="0"/>
              <a:t>	       </a:t>
            </a:r>
            <a:r>
              <a:rPr lang="en-US" b="1" dirty="0">
                <a:solidFill>
                  <a:srgbClr val="0070C0"/>
                </a:solidFill>
              </a:rPr>
              <a:t>Theresa Dower                  Pierre </a:t>
            </a:r>
            <a:r>
              <a:rPr lang="en-US" b="1" dirty="0" err="1">
                <a:solidFill>
                  <a:srgbClr val="0070C0"/>
                </a:solidFill>
              </a:rPr>
              <a:t>Lesidaneur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i="1" dirty="0"/>
              <a:t>DM</a:t>
            </a:r>
            <a:r>
              <a:rPr lang="en-US" b="1" dirty="0"/>
              <a:t>: 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Mark </a:t>
            </a:r>
            <a:r>
              <a:rPr lang="en-US" b="1" dirty="0" err="1">
                <a:solidFill>
                  <a:srgbClr val="0070C0"/>
                </a:solidFill>
              </a:rPr>
              <a:t>Cresitello-Dittmar</a:t>
            </a:r>
            <a:r>
              <a:rPr lang="en-US" b="1" dirty="0">
                <a:solidFill>
                  <a:srgbClr val="0070C0"/>
                </a:solidFill>
              </a:rPr>
              <a:t>* </a:t>
            </a:r>
            <a:r>
              <a:rPr lang="en-US" dirty="0"/>
              <a:t>- Ch, </a:t>
            </a:r>
            <a:r>
              <a:rPr lang="en-US" b="1" dirty="0">
                <a:solidFill>
                  <a:srgbClr val="0070C0"/>
                </a:solidFill>
              </a:rPr>
              <a:t>Laurent Michel* </a:t>
            </a:r>
            <a:r>
              <a:rPr lang="en-US" dirty="0"/>
              <a:t>- V Ch</a:t>
            </a:r>
          </a:p>
          <a:p>
            <a:r>
              <a:rPr lang="en-US" b="1" i="1" dirty="0"/>
              <a:t>GWS</a:t>
            </a:r>
            <a:r>
              <a:rPr lang="en-US" b="1" dirty="0"/>
              <a:t>: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Brian Major* </a:t>
            </a:r>
            <a:r>
              <a:rPr lang="en-US" dirty="0"/>
              <a:t>- Ch, </a:t>
            </a:r>
            <a:r>
              <a:rPr lang="en-US" b="1" dirty="0">
                <a:solidFill>
                  <a:srgbClr val="0070C0"/>
                </a:solidFill>
              </a:rPr>
              <a:t>Giuliano </a:t>
            </a:r>
            <a:r>
              <a:rPr lang="en-US" b="1" dirty="0" err="1">
                <a:solidFill>
                  <a:srgbClr val="0070C0"/>
                </a:solidFill>
              </a:rPr>
              <a:t>Taffoni</a:t>
            </a:r>
            <a:r>
              <a:rPr lang="en-US" b="1" dirty="0">
                <a:solidFill>
                  <a:srgbClr val="0070C0"/>
                </a:solidFill>
              </a:rPr>
              <a:t>* </a:t>
            </a:r>
            <a:r>
              <a:rPr lang="en-US" dirty="0"/>
              <a:t>- V Ch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497D"/>
                </a:solidFill>
              </a:rPr>
              <a:t>					* 1 </a:t>
            </a:r>
            <a:r>
              <a:rPr lang="en-US" sz="2400" dirty="0" err="1">
                <a:solidFill>
                  <a:srgbClr val="1F497D"/>
                </a:solidFill>
              </a:rPr>
              <a:t>yr</a:t>
            </a:r>
            <a:r>
              <a:rPr lang="en-US" sz="2400" dirty="0">
                <a:solidFill>
                  <a:srgbClr val="1F497D"/>
                </a:solidFill>
              </a:rPr>
              <a:t> extension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Victoria - 5/27/18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1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1103</TotalTime>
  <Words>264</Words>
  <Application>Microsoft Macintosh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Office Theme</vt:lpstr>
      <vt:lpstr>IVOA interop closing remarks Victoria, Canada 27 May – 1 June 2018</vt:lpstr>
      <vt:lpstr>Meeting Highlights</vt:lpstr>
      <vt:lpstr>Victoria Interop 2018</vt:lpstr>
      <vt:lpstr>The First IVOA Hackathon</vt:lpstr>
      <vt:lpstr>Special CSP session with Astropy</vt:lpstr>
      <vt:lpstr>IVOA Media Group Summary </vt:lpstr>
      <vt:lpstr>PowerPoint Presentation</vt:lpstr>
      <vt:lpstr>New Chairs and Vice-Chairs</vt:lpstr>
      <vt:lpstr>WG Chairs and Vice-Chairs</vt:lpstr>
      <vt:lpstr>WG Chairs and Vice-Chairs</vt:lpstr>
      <vt:lpstr>IG Chairs and Vice-Chairs</vt:lpstr>
      <vt:lpstr>TCG, CSP and Exec</vt:lpstr>
      <vt:lpstr>Next Interop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IVOA interop closing remarks Victoria, Canada 27 May – 1 June 2018</dc:title>
  <dc:creator>Giuseppina Fabbiano</dc:creator>
  <cp:lastModifiedBy>Giuseppina Fabbiano</cp:lastModifiedBy>
  <cp:revision>15</cp:revision>
  <dcterms:created xsi:type="dcterms:W3CDTF">2018-05-31T21:43:55Z</dcterms:created>
  <dcterms:modified xsi:type="dcterms:W3CDTF">2018-06-01T16:07:13Z</dcterms:modified>
</cp:coreProperties>
</file>