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5"/>
  </p:notesMasterIdLst>
  <p:sldIdLst>
    <p:sldId id="256" r:id="rId2"/>
    <p:sldId id="257" r:id="rId3"/>
    <p:sldId id="258" r:id="rId4"/>
    <p:sldId id="259" r:id="rId5"/>
    <p:sldId id="260" r:id="rId6"/>
    <p:sldId id="274" r:id="rId7"/>
    <p:sldId id="262" r:id="rId8"/>
    <p:sldId id="261" r:id="rId9"/>
    <p:sldId id="266" r:id="rId10"/>
    <p:sldId id="263" r:id="rId11"/>
    <p:sldId id="264" r:id="rId12"/>
    <p:sldId id="265" r:id="rId13"/>
    <p:sldId id="270" r:id="rId14"/>
    <p:sldId id="267" r:id="rId15"/>
    <p:sldId id="268" r:id="rId16"/>
    <p:sldId id="271" r:id="rId17"/>
    <p:sldId id="272" r:id="rId18"/>
    <p:sldId id="273" r:id="rId19"/>
    <p:sldId id="276" r:id="rId20"/>
    <p:sldId id="275" r:id="rId21"/>
    <p:sldId id="277" r:id="rId22"/>
    <p:sldId id="279" r:id="rId23"/>
    <p:sldId id="278" r:id="rId2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983" autoAdjust="0"/>
    <p:restoredTop sz="94660"/>
  </p:normalViewPr>
  <p:slideViewPr>
    <p:cSldViewPr snapToGrid="0">
      <p:cViewPr varScale="1">
        <p:scale>
          <a:sx n="94" d="100"/>
          <a:sy n="94" d="100"/>
        </p:scale>
        <p:origin x="99" y="919"/>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7.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7.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751F511-6DE3-48ED-B08C-6DCD77A6BE3F}" type="datetimeFigureOut">
              <a:rPr lang="en-US" smtClean="0"/>
              <a:t>5/28/2018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8014628-964C-4D2A-A7E3-B5062B21664A}" type="slidenum">
              <a:rPr lang="en-US" smtClean="0"/>
              <a:t>‹#›</a:t>
            </a:fld>
            <a:endParaRPr lang="en-US"/>
          </a:p>
        </p:txBody>
      </p:sp>
    </p:spTree>
    <p:extLst>
      <p:ext uri="{BB962C8B-B14F-4D97-AF65-F5344CB8AC3E}">
        <p14:creationId xmlns:p14="http://schemas.microsoft.com/office/powerpoint/2010/main" val="69438287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fld id="{FFE32A11-7E66-4019-926B-14D1B38F02B8}" type="slidenum">
              <a:rPr lang="it-IT" altLang="ja-JP" smtClean="0"/>
              <a:pPr/>
              <a:t>16</a:t>
            </a:fld>
            <a:endParaRPr lang="it-IT" altLang="ja-JP" smtClean="0"/>
          </a:p>
        </p:txBody>
      </p:sp>
      <p:sp>
        <p:nvSpPr>
          <p:cNvPr id="13315"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3316"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ja-JP" altLang="en-US" smtClean="0"/>
          </a:p>
        </p:txBody>
      </p:sp>
    </p:spTree>
    <p:extLst>
      <p:ext uri="{BB962C8B-B14F-4D97-AF65-F5344CB8AC3E}">
        <p14:creationId xmlns:p14="http://schemas.microsoft.com/office/powerpoint/2010/main" val="395253117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7"/>
          <p:cNvSpPr>
            <a:spLocks noGrp="1" noChangeArrowheads="1"/>
          </p:cNvSpPr>
          <p:nvPr>
            <p:ph type="sldNum" sz="quarter" idx="5"/>
          </p:nvPr>
        </p:nvSpPr>
        <p:spPr>
          <a:noFill/>
        </p:spPr>
        <p:txBody>
          <a:bodyPr/>
          <a:lstStyle/>
          <a:p>
            <a:fld id="{4B254B77-6EBE-41AB-8DCF-3DA595EFF850}" type="slidenum">
              <a:rPr lang="ja-JP" altLang="en-US"/>
              <a:pPr/>
              <a:t>18</a:t>
            </a:fld>
            <a:endParaRPr lang="en-US" altLang="ja-JP"/>
          </a:p>
        </p:txBody>
      </p:sp>
      <p:sp>
        <p:nvSpPr>
          <p:cNvPr id="44035" name="Rectangle 2"/>
          <p:cNvSpPr>
            <a:spLocks noGrp="1" noRot="1" noChangeAspect="1" noChangeArrowheads="1" noTextEdit="1"/>
          </p:cNvSpPr>
          <p:nvPr>
            <p:ph type="sldImg"/>
          </p:nvPr>
        </p:nvSpPr>
        <p:spPr>
          <a:ln/>
        </p:spPr>
      </p:sp>
      <p:sp>
        <p:nvSpPr>
          <p:cNvPr id="44036" name="Rectangle 3"/>
          <p:cNvSpPr>
            <a:spLocks noGrp="1" noChangeArrowheads="1"/>
          </p:cNvSpPr>
          <p:nvPr>
            <p:ph type="body" idx="1"/>
          </p:nvPr>
        </p:nvSpPr>
        <p:spPr>
          <a:noFill/>
          <a:ln/>
        </p:spPr>
        <p:txBody>
          <a:bodyPr/>
          <a:lstStyle/>
          <a:p>
            <a:pPr eaLnBrk="1" hangingPunct="1"/>
            <a:endParaRPr lang="ja-JP" altLang="en-US" smtClean="0">
              <a:latin typeface="Arial" charset="0"/>
            </a:endParaRPr>
          </a:p>
        </p:txBody>
      </p:sp>
    </p:spTree>
    <p:extLst>
      <p:ext uri="{BB962C8B-B14F-4D97-AF65-F5344CB8AC3E}">
        <p14:creationId xmlns:p14="http://schemas.microsoft.com/office/powerpoint/2010/main" val="212389816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normAutofit/>
          </a:bodyPr>
          <a:lstStyle>
            <a:lvl1pPr algn="ctr">
              <a:defRPr sz="3200"/>
            </a:lvl1pPr>
          </a:lstStyle>
          <a:p>
            <a:r>
              <a:rPr lang="en-US" dirty="0" smtClean="0"/>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smtClean="0"/>
              <a:t>Click to edit Master subtitle style</a:t>
            </a:r>
            <a:endParaRPr lang="en-US" dirty="0"/>
          </a:p>
        </p:txBody>
      </p:sp>
      <p:sp>
        <p:nvSpPr>
          <p:cNvPr id="4" name="Date Placeholder 3"/>
          <p:cNvSpPr>
            <a:spLocks noGrp="1"/>
          </p:cNvSpPr>
          <p:nvPr>
            <p:ph type="dt" sz="half" idx="10"/>
          </p:nvPr>
        </p:nvSpPr>
        <p:spPr/>
        <p:txBody>
          <a:bodyPr/>
          <a:lstStyle/>
          <a:p>
            <a:fld id="{2AB276BE-AB89-4486-BD10-8AC84532EED6}" type="datetime1">
              <a:rPr lang="en-US" smtClean="0"/>
              <a:t>5/28/2018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9F66315-EB60-4F99-A714-D671041D0A0B}" type="slidenum">
              <a:rPr lang="en-US" smtClean="0"/>
              <a:t>‹#›</a:t>
            </a:fld>
            <a:endParaRPr lang="en-US"/>
          </a:p>
        </p:txBody>
      </p:sp>
    </p:spTree>
    <p:extLst>
      <p:ext uri="{BB962C8B-B14F-4D97-AF65-F5344CB8AC3E}">
        <p14:creationId xmlns:p14="http://schemas.microsoft.com/office/powerpoint/2010/main" val="70684693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BA5140F-20CA-491B-8021-205DC4E4AC7C}" type="datetime1">
              <a:rPr lang="en-US" smtClean="0"/>
              <a:t>5/28/2018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9F66315-EB60-4F99-A714-D671041D0A0B}" type="slidenum">
              <a:rPr lang="en-US" smtClean="0"/>
              <a:t>‹#›</a:t>
            </a:fld>
            <a:endParaRPr lang="en-US"/>
          </a:p>
        </p:txBody>
      </p:sp>
    </p:spTree>
    <p:extLst>
      <p:ext uri="{BB962C8B-B14F-4D97-AF65-F5344CB8AC3E}">
        <p14:creationId xmlns:p14="http://schemas.microsoft.com/office/powerpoint/2010/main" val="79693213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571AA0D-E099-4C90-84E4-18BE650A64CB}" type="datetime1">
              <a:rPr lang="en-US" smtClean="0"/>
              <a:t>5/28/2018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9F66315-EB60-4F99-A714-D671041D0A0B}" type="slidenum">
              <a:rPr lang="en-US" smtClean="0"/>
              <a:t>‹#›</a:t>
            </a:fld>
            <a:endParaRPr lang="en-US"/>
          </a:p>
        </p:txBody>
      </p:sp>
    </p:spTree>
    <p:extLst>
      <p:ext uri="{BB962C8B-B14F-4D97-AF65-F5344CB8AC3E}">
        <p14:creationId xmlns:p14="http://schemas.microsoft.com/office/powerpoint/2010/main" val="88877967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207246"/>
            <a:ext cx="10515600" cy="569010"/>
          </a:xfrm>
        </p:spPr>
        <p:txBody>
          <a:bodyPr>
            <a:noAutofit/>
          </a:bodyPr>
          <a:lstStyle>
            <a:lvl1pPr>
              <a:defRPr sz="3600" b="1"/>
            </a:lvl1pPr>
          </a:lstStyle>
          <a:p>
            <a:r>
              <a:rPr lang="en-US" dirty="0" smtClean="0"/>
              <a:t>Click to edit Master title style</a:t>
            </a:r>
            <a:endParaRPr lang="en-US" dirty="0"/>
          </a:p>
        </p:txBody>
      </p:sp>
      <p:sp>
        <p:nvSpPr>
          <p:cNvPr id="3" name="Content Placeholder 2"/>
          <p:cNvSpPr>
            <a:spLocks noGrp="1"/>
          </p:cNvSpPr>
          <p:nvPr>
            <p:ph idx="1"/>
          </p:nvPr>
        </p:nvSpPr>
        <p:spPr>
          <a:xfrm>
            <a:off x="838200" y="927557"/>
            <a:ext cx="10515600" cy="5269141"/>
          </a:xfrm>
        </p:spPr>
        <p:txBody>
          <a:bodyPr/>
          <a:lstStyle>
            <a:lvl1pPr>
              <a:defRPr sz="2400"/>
            </a:lvl1pPr>
            <a:lvl2pPr>
              <a:defRPr sz="2000"/>
            </a:lvl2pPr>
            <a:lvl3pPr>
              <a:defRPr sz="2000"/>
            </a:lvl3p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B9783E69-CE5E-4458-9308-43B9F1E6049C}" type="datetime1">
              <a:rPr lang="en-US" smtClean="0"/>
              <a:t>5/28/2018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9F66315-EB60-4F99-A714-D671041D0A0B}" type="slidenum">
              <a:rPr lang="en-US" smtClean="0"/>
              <a:t>‹#›</a:t>
            </a:fld>
            <a:endParaRPr lang="en-US"/>
          </a:p>
        </p:txBody>
      </p:sp>
    </p:spTree>
    <p:extLst>
      <p:ext uri="{BB962C8B-B14F-4D97-AF65-F5344CB8AC3E}">
        <p14:creationId xmlns:p14="http://schemas.microsoft.com/office/powerpoint/2010/main" val="373679953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8796FD40-6529-494C-A212-9FDE495B4470}" type="datetime1">
              <a:rPr lang="en-US" smtClean="0"/>
              <a:t>5/28/2018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9F66315-EB60-4F99-A714-D671041D0A0B}" type="slidenum">
              <a:rPr lang="en-US" smtClean="0"/>
              <a:t>‹#›</a:t>
            </a:fld>
            <a:endParaRPr lang="en-US"/>
          </a:p>
        </p:txBody>
      </p:sp>
    </p:spTree>
    <p:extLst>
      <p:ext uri="{BB962C8B-B14F-4D97-AF65-F5344CB8AC3E}">
        <p14:creationId xmlns:p14="http://schemas.microsoft.com/office/powerpoint/2010/main" val="415997784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04BA21B-F517-40A9-A7D4-684C458363F2}" type="datetime1">
              <a:rPr lang="en-US" smtClean="0"/>
              <a:t>5/28/2018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9F66315-EB60-4F99-A714-D671041D0A0B}" type="slidenum">
              <a:rPr lang="en-US" smtClean="0"/>
              <a:t>‹#›</a:t>
            </a:fld>
            <a:endParaRPr lang="en-US"/>
          </a:p>
        </p:txBody>
      </p:sp>
    </p:spTree>
    <p:extLst>
      <p:ext uri="{BB962C8B-B14F-4D97-AF65-F5344CB8AC3E}">
        <p14:creationId xmlns:p14="http://schemas.microsoft.com/office/powerpoint/2010/main" val="366947892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6467CFE7-24D7-4323-8297-89655EC533C1}" type="datetime1">
              <a:rPr lang="en-US" smtClean="0"/>
              <a:t>5/28/2018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9F66315-EB60-4F99-A714-D671041D0A0B}" type="slidenum">
              <a:rPr lang="en-US" smtClean="0"/>
              <a:t>‹#›</a:t>
            </a:fld>
            <a:endParaRPr lang="en-US"/>
          </a:p>
        </p:txBody>
      </p:sp>
    </p:spTree>
    <p:extLst>
      <p:ext uri="{BB962C8B-B14F-4D97-AF65-F5344CB8AC3E}">
        <p14:creationId xmlns:p14="http://schemas.microsoft.com/office/powerpoint/2010/main" val="242357556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9E3FDAC8-3FC8-42A5-B2D4-864081A8EF6C}" type="datetime1">
              <a:rPr lang="en-US" smtClean="0"/>
              <a:t>5/28/2018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9F66315-EB60-4F99-A714-D671041D0A0B}" type="slidenum">
              <a:rPr lang="en-US" smtClean="0"/>
              <a:t>‹#›</a:t>
            </a:fld>
            <a:endParaRPr lang="en-US"/>
          </a:p>
        </p:txBody>
      </p:sp>
    </p:spTree>
    <p:extLst>
      <p:ext uri="{BB962C8B-B14F-4D97-AF65-F5344CB8AC3E}">
        <p14:creationId xmlns:p14="http://schemas.microsoft.com/office/powerpoint/2010/main" val="10911947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F7CAFBA-06D1-4B77-B5C8-0A353D9F543F}" type="datetime1">
              <a:rPr lang="en-US" smtClean="0"/>
              <a:t>5/28/2018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9F66315-EB60-4F99-A714-D671041D0A0B}" type="slidenum">
              <a:rPr lang="en-US" smtClean="0"/>
              <a:t>‹#›</a:t>
            </a:fld>
            <a:endParaRPr lang="en-US"/>
          </a:p>
        </p:txBody>
      </p:sp>
    </p:spTree>
    <p:extLst>
      <p:ext uri="{BB962C8B-B14F-4D97-AF65-F5344CB8AC3E}">
        <p14:creationId xmlns:p14="http://schemas.microsoft.com/office/powerpoint/2010/main" val="338958379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E38BCB4D-E057-4CD2-8C95-D33F066B6977}" type="datetime1">
              <a:rPr lang="en-US" smtClean="0"/>
              <a:t>5/28/2018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9F66315-EB60-4F99-A714-D671041D0A0B}" type="slidenum">
              <a:rPr lang="en-US" smtClean="0"/>
              <a:t>‹#›</a:t>
            </a:fld>
            <a:endParaRPr lang="en-US"/>
          </a:p>
        </p:txBody>
      </p:sp>
    </p:spTree>
    <p:extLst>
      <p:ext uri="{BB962C8B-B14F-4D97-AF65-F5344CB8AC3E}">
        <p14:creationId xmlns:p14="http://schemas.microsoft.com/office/powerpoint/2010/main" val="390669253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4F8EE086-821B-4253-87C6-8D7A11DAE510}" type="datetime1">
              <a:rPr lang="en-US" smtClean="0"/>
              <a:t>5/28/2018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9F66315-EB60-4F99-A714-D671041D0A0B}" type="slidenum">
              <a:rPr lang="en-US" smtClean="0"/>
              <a:t>‹#›</a:t>
            </a:fld>
            <a:endParaRPr lang="en-US"/>
          </a:p>
        </p:txBody>
      </p:sp>
    </p:spTree>
    <p:extLst>
      <p:ext uri="{BB962C8B-B14F-4D97-AF65-F5344CB8AC3E}">
        <p14:creationId xmlns:p14="http://schemas.microsoft.com/office/powerpoint/2010/main" val="45298500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4A742C2-7BF7-4A59-AF00-58EAE7BB4435}" type="datetime1">
              <a:rPr lang="en-US" smtClean="0"/>
              <a:t>5/28/2018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9F66315-EB60-4F99-A714-D671041D0A0B}" type="slidenum">
              <a:rPr lang="en-US" smtClean="0"/>
              <a:t>‹#›</a:t>
            </a:fld>
            <a:endParaRPr lang="en-US"/>
          </a:p>
        </p:txBody>
      </p:sp>
    </p:spTree>
    <p:extLst>
      <p:ext uri="{BB962C8B-B14F-4D97-AF65-F5344CB8AC3E}">
        <p14:creationId xmlns:p14="http://schemas.microsoft.com/office/powerpoint/2010/main" val="330965857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8" Type="http://schemas.openxmlformats.org/officeDocument/2006/relationships/image" Target="../media/image12.png"/><Relationship Id="rId13" Type="http://schemas.openxmlformats.org/officeDocument/2006/relationships/image" Target="../media/image15.png"/><Relationship Id="rId18" Type="http://schemas.openxmlformats.org/officeDocument/2006/relationships/image" Target="../media/image20.png"/><Relationship Id="rId3" Type="http://schemas.openxmlformats.org/officeDocument/2006/relationships/notesSlide" Target="../notesSlides/notesSlide1.xml"/><Relationship Id="rId7" Type="http://schemas.openxmlformats.org/officeDocument/2006/relationships/image" Target="../media/image11.jpeg"/><Relationship Id="rId12" Type="http://schemas.openxmlformats.org/officeDocument/2006/relationships/image" Target="../media/image14.png"/><Relationship Id="rId17" Type="http://schemas.openxmlformats.org/officeDocument/2006/relationships/image" Target="../media/image19.png"/><Relationship Id="rId2" Type="http://schemas.openxmlformats.org/officeDocument/2006/relationships/slideLayout" Target="../slideLayouts/slideLayout1.xml"/><Relationship Id="rId16" Type="http://schemas.openxmlformats.org/officeDocument/2006/relationships/image" Target="../media/image18.png"/><Relationship Id="rId1" Type="http://schemas.openxmlformats.org/officeDocument/2006/relationships/vmlDrawing" Target="../drawings/vmlDrawing1.vml"/><Relationship Id="rId6" Type="http://schemas.openxmlformats.org/officeDocument/2006/relationships/image" Target="../media/image10.jpeg"/><Relationship Id="rId11" Type="http://schemas.openxmlformats.org/officeDocument/2006/relationships/image" Target="../media/image13.png"/><Relationship Id="rId5" Type="http://schemas.openxmlformats.org/officeDocument/2006/relationships/image" Target="../media/image9.jpeg"/><Relationship Id="rId15" Type="http://schemas.openxmlformats.org/officeDocument/2006/relationships/image" Target="../media/image17.png"/><Relationship Id="rId10" Type="http://schemas.openxmlformats.org/officeDocument/2006/relationships/image" Target="../media/image7.png"/><Relationship Id="rId19" Type="http://schemas.openxmlformats.org/officeDocument/2006/relationships/image" Target="../media/image21.png"/><Relationship Id="rId4" Type="http://schemas.openxmlformats.org/officeDocument/2006/relationships/image" Target="../media/image8.jpeg"/><Relationship Id="rId9" Type="http://schemas.openxmlformats.org/officeDocument/2006/relationships/oleObject" Target="../embeddings/oleObject1.bin"/><Relationship Id="rId14" Type="http://schemas.openxmlformats.org/officeDocument/2006/relationships/image" Target="../media/image16.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8" Type="http://schemas.openxmlformats.org/officeDocument/2006/relationships/image" Target="../media/image13.png"/><Relationship Id="rId13" Type="http://schemas.openxmlformats.org/officeDocument/2006/relationships/image" Target="../media/image18.png"/><Relationship Id="rId3" Type="http://schemas.openxmlformats.org/officeDocument/2006/relationships/notesSlide" Target="../notesSlides/notesSlide2.xml"/><Relationship Id="rId7" Type="http://schemas.openxmlformats.org/officeDocument/2006/relationships/image" Target="../media/image7.png"/><Relationship Id="rId12" Type="http://schemas.openxmlformats.org/officeDocument/2006/relationships/image" Target="../media/image17.png"/><Relationship Id="rId17" Type="http://schemas.openxmlformats.org/officeDocument/2006/relationships/hyperlink" Target="https://planetarydata.org/" TargetMode="External"/><Relationship Id="rId2" Type="http://schemas.openxmlformats.org/officeDocument/2006/relationships/slideLayout" Target="../slideLayouts/slideLayout2.xml"/><Relationship Id="rId16" Type="http://schemas.openxmlformats.org/officeDocument/2006/relationships/image" Target="../media/image21.png"/><Relationship Id="rId1" Type="http://schemas.openxmlformats.org/officeDocument/2006/relationships/vmlDrawing" Target="../drawings/vmlDrawing2.vml"/><Relationship Id="rId6" Type="http://schemas.openxmlformats.org/officeDocument/2006/relationships/oleObject" Target="../embeddings/oleObject2.bin"/><Relationship Id="rId11" Type="http://schemas.openxmlformats.org/officeDocument/2006/relationships/image" Target="../media/image16.png"/><Relationship Id="rId5" Type="http://schemas.openxmlformats.org/officeDocument/2006/relationships/image" Target="../media/image12.png"/><Relationship Id="rId15" Type="http://schemas.openxmlformats.org/officeDocument/2006/relationships/image" Target="../media/image20.png"/><Relationship Id="rId10" Type="http://schemas.openxmlformats.org/officeDocument/2006/relationships/image" Target="../media/image15.png"/><Relationship Id="rId4" Type="http://schemas.openxmlformats.org/officeDocument/2006/relationships/image" Target="../media/image22.png"/><Relationship Id="rId9" Type="http://schemas.openxmlformats.org/officeDocument/2006/relationships/image" Target="../media/image14.png"/><Relationship Id="rId14" Type="http://schemas.openxmlformats.org/officeDocument/2006/relationships/image" Target="../media/image19.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PDS/IPDA presentation to the IVOA</a:t>
            </a:r>
            <a:endParaRPr lang="en-US" dirty="0"/>
          </a:p>
        </p:txBody>
      </p:sp>
      <p:sp>
        <p:nvSpPr>
          <p:cNvPr id="3" name="Subtitle 2"/>
          <p:cNvSpPr>
            <a:spLocks noGrp="1"/>
          </p:cNvSpPr>
          <p:nvPr>
            <p:ph type="subTitle" idx="1"/>
          </p:nvPr>
        </p:nvSpPr>
        <p:spPr/>
        <p:txBody>
          <a:bodyPr/>
          <a:lstStyle/>
          <a:p>
            <a:r>
              <a:rPr lang="en-US" dirty="0" smtClean="0"/>
              <a:t>Steven Joy, Baptiste </a:t>
            </a:r>
            <a:r>
              <a:rPr lang="en-US" dirty="0" err="1" smtClean="0"/>
              <a:t>Cecconi</a:t>
            </a:r>
            <a:endParaRPr lang="en-US" dirty="0"/>
          </a:p>
        </p:txBody>
      </p:sp>
      <p:sp>
        <p:nvSpPr>
          <p:cNvPr id="4" name="Slide Number Placeholder 3"/>
          <p:cNvSpPr>
            <a:spLocks noGrp="1"/>
          </p:cNvSpPr>
          <p:nvPr>
            <p:ph type="sldNum" sz="quarter" idx="12"/>
          </p:nvPr>
        </p:nvSpPr>
        <p:spPr/>
        <p:txBody>
          <a:bodyPr/>
          <a:lstStyle/>
          <a:p>
            <a:endParaRPr lang="en-US" dirty="0"/>
          </a:p>
        </p:txBody>
      </p:sp>
    </p:spTree>
    <p:extLst>
      <p:ext uri="{BB962C8B-B14F-4D97-AF65-F5344CB8AC3E}">
        <p14:creationId xmlns:p14="http://schemas.microsoft.com/office/powerpoint/2010/main" val="229322508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PDS4 Logical and Version Identifiers</a:t>
            </a:r>
            <a:endParaRPr lang="en-US" dirty="0"/>
          </a:p>
        </p:txBody>
      </p:sp>
      <p:sp>
        <p:nvSpPr>
          <p:cNvPr id="3" name="Content Placeholder 2"/>
          <p:cNvSpPr>
            <a:spLocks noGrp="1"/>
          </p:cNvSpPr>
          <p:nvPr>
            <p:ph idx="1"/>
          </p:nvPr>
        </p:nvSpPr>
        <p:spPr/>
        <p:txBody>
          <a:bodyPr>
            <a:normAutofit fontScale="92500"/>
          </a:bodyPr>
          <a:lstStyle/>
          <a:p>
            <a:r>
              <a:rPr lang="en-US" dirty="0"/>
              <a:t>A </a:t>
            </a:r>
            <a:r>
              <a:rPr lang="en-US" b="1" dirty="0"/>
              <a:t>Logical Identifier </a:t>
            </a:r>
            <a:r>
              <a:rPr lang="en-US" dirty="0"/>
              <a:t>(</a:t>
            </a:r>
            <a:r>
              <a:rPr lang="en-US" b="1" dirty="0"/>
              <a:t>LID</a:t>
            </a:r>
            <a:r>
              <a:rPr lang="en-US" dirty="0"/>
              <a:t>) is a unique ID that may be used to identify and reference any PDS4 product. </a:t>
            </a:r>
          </a:p>
          <a:p>
            <a:pPr lvl="1"/>
            <a:r>
              <a:rPr lang="en-US" dirty="0"/>
              <a:t>LIDs must be unique across </a:t>
            </a:r>
            <a:r>
              <a:rPr lang="en-US" dirty="0" smtClean="0"/>
              <a:t>the entire data system</a:t>
            </a:r>
            <a:endParaRPr lang="en-US" dirty="0"/>
          </a:p>
          <a:p>
            <a:pPr lvl="1"/>
            <a:r>
              <a:rPr lang="en-US" dirty="0"/>
              <a:t>LIDs take the form of a </a:t>
            </a:r>
            <a:r>
              <a:rPr lang="en-US" b="1" dirty="0"/>
              <a:t>Uniform Resource Name </a:t>
            </a:r>
            <a:r>
              <a:rPr lang="en-US" dirty="0"/>
              <a:t>(URN</a:t>
            </a:r>
            <a:r>
              <a:rPr lang="en-US" dirty="0" smtClean="0"/>
              <a:t>)</a:t>
            </a:r>
          </a:p>
          <a:p>
            <a:pPr lvl="1"/>
            <a:r>
              <a:rPr lang="en-US" b="1" dirty="0"/>
              <a:t>LID:  </a:t>
            </a:r>
            <a:r>
              <a:rPr lang="en-US" b="1" dirty="0" err="1" smtClean="0"/>
              <a:t>urn:nasa:pds:bundle:collection:product</a:t>
            </a:r>
            <a:endParaRPr lang="en-US" dirty="0" smtClean="0"/>
          </a:p>
          <a:p>
            <a:pPr lvl="2"/>
            <a:r>
              <a:rPr lang="en-US" dirty="0" smtClean="0"/>
              <a:t>urn, </a:t>
            </a:r>
            <a:r>
              <a:rPr lang="en-US" dirty="0"/>
              <a:t>agency, and organization are static, but may vary by archiving organization (e.g. “</a:t>
            </a:r>
            <a:r>
              <a:rPr lang="en-US" dirty="0" err="1"/>
              <a:t>urn:esa:psa</a:t>
            </a:r>
            <a:r>
              <a:rPr lang="en-US" dirty="0"/>
              <a:t>”, “</a:t>
            </a:r>
            <a:r>
              <a:rPr lang="en-US" dirty="0" err="1"/>
              <a:t>urn:jaxa:darts</a:t>
            </a:r>
            <a:r>
              <a:rPr lang="en-US" dirty="0"/>
              <a:t>”, etc.)</a:t>
            </a:r>
          </a:p>
          <a:p>
            <a:pPr lvl="2"/>
            <a:r>
              <a:rPr lang="en-US" b="1" dirty="0"/>
              <a:t>bundle</a:t>
            </a:r>
            <a:r>
              <a:rPr lang="en-US" dirty="0"/>
              <a:t> is a bundle identifier (e.g. “maven-</a:t>
            </a:r>
            <a:r>
              <a:rPr lang="en-US" dirty="0" err="1"/>
              <a:t>swea</a:t>
            </a:r>
            <a:r>
              <a:rPr lang="en-US" dirty="0"/>
              <a:t>-calibrated</a:t>
            </a:r>
            <a:r>
              <a:rPr lang="en-US" dirty="0" smtClean="0"/>
              <a:t>”)</a:t>
            </a:r>
          </a:p>
          <a:p>
            <a:pPr lvl="2"/>
            <a:r>
              <a:rPr lang="en-US" b="1" dirty="0"/>
              <a:t>collection</a:t>
            </a:r>
            <a:r>
              <a:rPr lang="en-US" dirty="0"/>
              <a:t> is a collection identifier (e.g. “data-</a:t>
            </a:r>
            <a:r>
              <a:rPr lang="en-US" dirty="0" err="1"/>
              <a:t>svy</a:t>
            </a:r>
            <a:r>
              <a:rPr lang="en-US" dirty="0"/>
              <a:t>-pad”)</a:t>
            </a:r>
          </a:p>
          <a:p>
            <a:pPr lvl="2"/>
            <a:r>
              <a:rPr lang="en-US" b="1" dirty="0"/>
              <a:t>produc</a:t>
            </a:r>
            <a:r>
              <a:rPr lang="en-US" dirty="0"/>
              <a:t>t is an identifier for the individual </a:t>
            </a:r>
            <a:r>
              <a:rPr lang="en-US" dirty="0" smtClean="0"/>
              <a:t>product</a:t>
            </a:r>
          </a:p>
          <a:p>
            <a:r>
              <a:rPr lang="en-US" dirty="0" smtClean="0"/>
              <a:t>The product </a:t>
            </a:r>
            <a:r>
              <a:rPr lang="en-US" b="1" dirty="0" smtClean="0"/>
              <a:t>Version Identifier </a:t>
            </a:r>
            <a:r>
              <a:rPr lang="en-US" dirty="0" smtClean="0"/>
              <a:t>(</a:t>
            </a:r>
            <a:r>
              <a:rPr lang="en-US" b="1" dirty="0" smtClean="0"/>
              <a:t>VID</a:t>
            </a:r>
            <a:r>
              <a:rPr lang="en-US" dirty="0" smtClean="0"/>
              <a:t>) may be appended to the LID to form a </a:t>
            </a:r>
            <a:r>
              <a:rPr lang="en-US" b="1" dirty="0" smtClean="0"/>
              <a:t>LIDVID</a:t>
            </a:r>
          </a:p>
          <a:p>
            <a:pPr lvl="1"/>
            <a:r>
              <a:rPr lang="en-US" dirty="0"/>
              <a:t>A double colon (::) is the delimiter to separate the VID from the </a:t>
            </a:r>
            <a:r>
              <a:rPr lang="en-US" dirty="0" smtClean="0"/>
              <a:t>LID</a:t>
            </a:r>
          </a:p>
          <a:p>
            <a:pPr lvl="1"/>
            <a:r>
              <a:rPr lang="en-US" b="1" dirty="0" smtClean="0"/>
              <a:t>LIDVID: </a:t>
            </a:r>
            <a:r>
              <a:rPr lang="en-US" b="1" dirty="0" err="1" smtClean="0"/>
              <a:t>urn:nasa:pds:bundle:collection:product</a:t>
            </a:r>
            <a:r>
              <a:rPr lang="en-US" b="1" dirty="0"/>
              <a:t>::</a:t>
            </a:r>
            <a:r>
              <a:rPr lang="en-US" b="1" dirty="0" smtClean="0"/>
              <a:t>vid</a:t>
            </a:r>
          </a:p>
          <a:p>
            <a:r>
              <a:rPr lang="en-US" dirty="0" smtClean="0"/>
              <a:t>When a product is requested using only a LID, the most recent version of the product is returned. Specific versions of products can be requested by specifying the full LIDVID. </a:t>
            </a:r>
          </a:p>
          <a:p>
            <a:endParaRPr lang="en-US" b="1" dirty="0"/>
          </a:p>
          <a:p>
            <a:pPr lvl="1"/>
            <a:endParaRPr lang="en-US" dirty="0"/>
          </a:p>
          <a:p>
            <a:pPr lvl="1"/>
            <a:endParaRPr lang="en-US" dirty="0"/>
          </a:p>
        </p:txBody>
      </p:sp>
      <p:sp>
        <p:nvSpPr>
          <p:cNvPr id="4" name="Slide Number Placeholder 3"/>
          <p:cNvSpPr>
            <a:spLocks noGrp="1"/>
          </p:cNvSpPr>
          <p:nvPr>
            <p:ph type="sldNum" sz="quarter" idx="12"/>
          </p:nvPr>
        </p:nvSpPr>
        <p:spPr/>
        <p:txBody>
          <a:bodyPr/>
          <a:lstStyle/>
          <a:p>
            <a:fld id="{E9F66315-EB60-4F99-A714-D671041D0A0B}" type="slidenum">
              <a:rPr lang="en-US" smtClean="0"/>
              <a:t>10</a:t>
            </a:fld>
            <a:endParaRPr lang="en-US"/>
          </a:p>
        </p:txBody>
      </p:sp>
    </p:spTree>
    <p:extLst>
      <p:ext uri="{BB962C8B-B14F-4D97-AF65-F5344CB8AC3E}">
        <p14:creationId xmlns:p14="http://schemas.microsoft.com/office/powerpoint/2010/main" val="377802843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Fundamental Data Structures</a:t>
            </a:r>
            <a:endParaRPr lang="en-US" dirty="0"/>
          </a:p>
        </p:txBody>
      </p:sp>
      <p:sp>
        <p:nvSpPr>
          <p:cNvPr id="6" name="Content Placeholder 2"/>
          <p:cNvSpPr txBox="1">
            <a:spLocks/>
          </p:cNvSpPr>
          <p:nvPr/>
        </p:nvSpPr>
        <p:spPr>
          <a:xfrm>
            <a:off x="689044" y="966694"/>
            <a:ext cx="10566993" cy="887647"/>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bg2">
                    <a:lumMod val="25000"/>
                  </a:schemeClr>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bg2">
                    <a:lumMod val="25000"/>
                  </a:schemeClr>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bg2">
                    <a:lumMod val="25000"/>
                  </a:schemeClr>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bg2">
                    <a:lumMod val="25000"/>
                  </a:schemeClr>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bg2">
                    <a:lumMod val="25000"/>
                  </a:schemeClr>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dirty="0" smtClean="0"/>
              <a:t>PDS4 archive products must be describable using one of the following fundamental structures:</a:t>
            </a:r>
            <a:endParaRPr lang="en-US" dirty="0"/>
          </a:p>
        </p:txBody>
      </p:sp>
      <p:sp>
        <p:nvSpPr>
          <p:cNvPr id="13" name="Content Placeholder 2"/>
          <p:cNvSpPr txBox="1">
            <a:spLocks/>
          </p:cNvSpPr>
          <p:nvPr/>
        </p:nvSpPr>
        <p:spPr>
          <a:xfrm>
            <a:off x="1773165" y="2000563"/>
            <a:ext cx="9580635" cy="1018219"/>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bg2">
                    <a:lumMod val="25000"/>
                  </a:schemeClr>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bg2">
                    <a:lumMod val="25000"/>
                  </a:schemeClr>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bg2">
                    <a:lumMod val="25000"/>
                  </a:schemeClr>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bg2">
                    <a:lumMod val="25000"/>
                  </a:schemeClr>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bg2">
                    <a:lumMod val="25000"/>
                  </a:schemeClr>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4000" b="1" dirty="0" smtClean="0"/>
              <a:t>Array</a:t>
            </a:r>
            <a:r>
              <a:rPr lang="en-US" sz="4000" dirty="0" smtClean="0"/>
              <a:t> </a:t>
            </a:r>
            <a:r>
              <a:rPr lang="en-US" sz="2400" dirty="0" smtClean="0"/>
              <a:t>– homogenous binary structures of 1 to 16 dimensions in which all of the elements have the same data type.  </a:t>
            </a:r>
            <a:endParaRPr lang="en-US" sz="2400" dirty="0"/>
          </a:p>
        </p:txBody>
      </p:sp>
      <p:grpSp>
        <p:nvGrpSpPr>
          <p:cNvPr id="4" name="Group 3"/>
          <p:cNvGrpSpPr>
            <a:grpSpLocks noChangeAspect="1"/>
          </p:cNvGrpSpPr>
          <p:nvPr/>
        </p:nvGrpSpPr>
        <p:grpSpPr>
          <a:xfrm>
            <a:off x="428148" y="1982840"/>
            <a:ext cx="1167810" cy="895794"/>
            <a:chOff x="610186" y="3758014"/>
            <a:chExt cx="1557080" cy="1194392"/>
          </a:xfrm>
        </p:grpSpPr>
        <p:sp>
          <p:nvSpPr>
            <p:cNvPr id="36" name="Cube 35"/>
            <p:cNvSpPr/>
            <p:nvPr/>
          </p:nvSpPr>
          <p:spPr>
            <a:xfrm>
              <a:off x="802164" y="4367616"/>
              <a:ext cx="409355" cy="389860"/>
            </a:xfrm>
            <a:prstGeom prst="cub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Cube 36"/>
            <p:cNvSpPr/>
            <p:nvPr/>
          </p:nvSpPr>
          <p:spPr>
            <a:xfrm>
              <a:off x="1111985" y="4367616"/>
              <a:ext cx="409355" cy="389860"/>
            </a:xfrm>
            <a:prstGeom prst="cub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Cube 37"/>
            <p:cNvSpPr/>
            <p:nvPr/>
          </p:nvSpPr>
          <p:spPr>
            <a:xfrm>
              <a:off x="1434506" y="4367616"/>
              <a:ext cx="409355" cy="389860"/>
            </a:xfrm>
            <a:prstGeom prst="cub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Cube 38"/>
            <p:cNvSpPr/>
            <p:nvPr/>
          </p:nvSpPr>
          <p:spPr>
            <a:xfrm>
              <a:off x="802164" y="4062815"/>
              <a:ext cx="409355" cy="389860"/>
            </a:xfrm>
            <a:prstGeom prst="cub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Cube 39"/>
            <p:cNvSpPr/>
            <p:nvPr/>
          </p:nvSpPr>
          <p:spPr>
            <a:xfrm>
              <a:off x="1111985" y="4062815"/>
              <a:ext cx="409355" cy="389860"/>
            </a:xfrm>
            <a:prstGeom prst="cub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Cube 40"/>
            <p:cNvSpPr/>
            <p:nvPr/>
          </p:nvSpPr>
          <p:spPr>
            <a:xfrm>
              <a:off x="1434506" y="4062815"/>
              <a:ext cx="409355" cy="389860"/>
            </a:xfrm>
            <a:prstGeom prst="cub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Cube 41"/>
            <p:cNvSpPr/>
            <p:nvPr/>
          </p:nvSpPr>
          <p:spPr>
            <a:xfrm>
              <a:off x="802164" y="3758014"/>
              <a:ext cx="409355" cy="389860"/>
            </a:xfrm>
            <a:prstGeom prst="cub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Cube 42"/>
            <p:cNvSpPr/>
            <p:nvPr/>
          </p:nvSpPr>
          <p:spPr>
            <a:xfrm>
              <a:off x="1112280" y="3758014"/>
              <a:ext cx="409355" cy="389860"/>
            </a:xfrm>
            <a:prstGeom prst="cub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Cube 43"/>
            <p:cNvSpPr/>
            <p:nvPr/>
          </p:nvSpPr>
          <p:spPr>
            <a:xfrm>
              <a:off x="1435096" y="3758014"/>
              <a:ext cx="409355" cy="389860"/>
            </a:xfrm>
            <a:prstGeom prst="cub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Cube 50"/>
            <p:cNvSpPr/>
            <p:nvPr/>
          </p:nvSpPr>
          <p:spPr>
            <a:xfrm>
              <a:off x="1757911" y="4367616"/>
              <a:ext cx="409355" cy="389860"/>
            </a:xfrm>
            <a:prstGeom prst="cub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Cube 51"/>
            <p:cNvSpPr/>
            <p:nvPr/>
          </p:nvSpPr>
          <p:spPr>
            <a:xfrm>
              <a:off x="1757911" y="4062815"/>
              <a:ext cx="409355" cy="389860"/>
            </a:xfrm>
            <a:prstGeom prst="cub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Cube 52"/>
            <p:cNvSpPr/>
            <p:nvPr/>
          </p:nvSpPr>
          <p:spPr>
            <a:xfrm>
              <a:off x="1757911" y="3758014"/>
              <a:ext cx="409355" cy="389860"/>
            </a:xfrm>
            <a:prstGeom prst="cub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Cube 66"/>
            <p:cNvSpPr/>
            <p:nvPr/>
          </p:nvSpPr>
          <p:spPr>
            <a:xfrm>
              <a:off x="715330" y="4452675"/>
              <a:ext cx="409355" cy="389860"/>
            </a:xfrm>
            <a:prstGeom prst="cub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Cube 67"/>
            <p:cNvSpPr/>
            <p:nvPr/>
          </p:nvSpPr>
          <p:spPr>
            <a:xfrm>
              <a:off x="1025151" y="4452675"/>
              <a:ext cx="409355" cy="389860"/>
            </a:xfrm>
            <a:prstGeom prst="cub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Cube 68"/>
            <p:cNvSpPr/>
            <p:nvPr/>
          </p:nvSpPr>
          <p:spPr>
            <a:xfrm>
              <a:off x="1347672" y="4452675"/>
              <a:ext cx="409355" cy="389860"/>
            </a:xfrm>
            <a:prstGeom prst="cub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Cube 69"/>
            <p:cNvSpPr/>
            <p:nvPr/>
          </p:nvSpPr>
          <p:spPr>
            <a:xfrm>
              <a:off x="715330" y="4147874"/>
              <a:ext cx="409355" cy="389860"/>
            </a:xfrm>
            <a:prstGeom prst="cub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Cube 70"/>
            <p:cNvSpPr/>
            <p:nvPr/>
          </p:nvSpPr>
          <p:spPr>
            <a:xfrm>
              <a:off x="1025151" y="4147874"/>
              <a:ext cx="409355" cy="389860"/>
            </a:xfrm>
            <a:prstGeom prst="cub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Cube 71"/>
            <p:cNvSpPr/>
            <p:nvPr/>
          </p:nvSpPr>
          <p:spPr>
            <a:xfrm>
              <a:off x="1347672" y="4147874"/>
              <a:ext cx="409355" cy="389860"/>
            </a:xfrm>
            <a:prstGeom prst="cub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Cube 72"/>
            <p:cNvSpPr/>
            <p:nvPr/>
          </p:nvSpPr>
          <p:spPr>
            <a:xfrm>
              <a:off x="715330" y="3843073"/>
              <a:ext cx="409355" cy="389860"/>
            </a:xfrm>
            <a:prstGeom prst="cub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Cube 73"/>
            <p:cNvSpPr/>
            <p:nvPr/>
          </p:nvSpPr>
          <p:spPr>
            <a:xfrm>
              <a:off x="1025446" y="3843073"/>
              <a:ext cx="409355" cy="389860"/>
            </a:xfrm>
            <a:prstGeom prst="cub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Cube 74"/>
            <p:cNvSpPr/>
            <p:nvPr/>
          </p:nvSpPr>
          <p:spPr>
            <a:xfrm>
              <a:off x="1348262" y="3843073"/>
              <a:ext cx="409355" cy="389860"/>
            </a:xfrm>
            <a:prstGeom prst="cub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Cube 75"/>
            <p:cNvSpPr/>
            <p:nvPr/>
          </p:nvSpPr>
          <p:spPr>
            <a:xfrm>
              <a:off x="1671077" y="4452675"/>
              <a:ext cx="409355" cy="389860"/>
            </a:xfrm>
            <a:prstGeom prst="cub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Cube 76"/>
            <p:cNvSpPr/>
            <p:nvPr/>
          </p:nvSpPr>
          <p:spPr>
            <a:xfrm>
              <a:off x="1671077" y="4147874"/>
              <a:ext cx="409355" cy="389860"/>
            </a:xfrm>
            <a:prstGeom prst="cub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Cube 77"/>
            <p:cNvSpPr/>
            <p:nvPr/>
          </p:nvSpPr>
          <p:spPr>
            <a:xfrm>
              <a:off x="1671077" y="3843073"/>
              <a:ext cx="409355" cy="389860"/>
            </a:xfrm>
            <a:prstGeom prst="cub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Cube 78"/>
            <p:cNvSpPr/>
            <p:nvPr/>
          </p:nvSpPr>
          <p:spPr>
            <a:xfrm>
              <a:off x="610186" y="4562546"/>
              <a:ext cx="409355" cy="389860"/>
            </a:xfrm>
            <a:prstGeom prst="cub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Cube 79"/>
            <p:cNvSpPr/>
            <p:nvPr/>
          </p:nvSpPr>
          <p:spPr>
            <a:xfrm>
              <a:off x="920007" y="4562546"/>
              <a:ext cx="409355" cy="389860"/>
            </a:xfrm>
            <a:prstGeom prst="cub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Cube 80"/>
            <p:cNvSpPr/>
            <p:nvPr/>
          </p:nvSpPr>
          <p:spPr>
            <a:xfrm>
              <a:off x="1242528" y="4562546"/>
              <a:ext cx="409355" cy="389860"/>
            </a:xfrm>
            <a:prstGeom prst="cub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Cube 81"/>
            <p:cNvSpPr/>
            <p:nvPr/>
          </p:nvSpPr>
          <p:spPr>
            <a:xfrm>
              <a:off x="610186" y="4257745"/>
              <a:ext cx="409355" cy="389860"/>
            </a:xfrm>
            <a:prstGeom prst="cub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Cube 82"/>
            <p:cNvSpPr/>
            <p:nvPr/>
          </p:nvSpPr>
          <p:spPr>
            <a:xfrm>
              <a:off x="920007" y="4257745"/>
              <a:ext cx="409355" cy="389860"/>
            </a:xfrm>
            <a:prstGeom prst="cub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Cube 83"/>
            <p:cNvSpPr/>
            <p:nvPr/>
          </p:nvSpPr>
          <p:spPr>
            <a:xfrm>
              <a:off x="1242528" y="4257745"/>
              <a:ext cx="409355" cy="389860"/>
            </a:xfrm>
            <a:prstGeom prst="cub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Cube 84"/>
            <p:cNvSpPr/>
            <p:nvPr/>
          </p:nvSpPr>
          <p:spPr>
            <a:xfrm>
              <a:off x="610186" y="3952944"/>
              <a:ext cx="409355" cy="389860"/>
            </a:xfrm>
            <a:prstGeom prst="cub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Cube 85"/>
            <p:cNvSpPr/>
            <p:nvPr/>
          </p:nvSpPr>
          <p:spPr>
            <a:xfrm>
              <a:off x="920302" y="3952944"/>
              <a:ext cx="409355" cy="389860"/>
            </a:xfrm>
            <a:prstGeom prst="cub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Cube 86"/>
            <p:cNvSpPr/>
            <p:nvPr/>
          </p:nvSpPr>
          <p:spPr>
            <a:xfrm>
              <a:off x="1243118" y="3952944"/>
              <a:ext cx="409355" cy="389860"/>
            </a:xfrm>
            <a:prstGeom prst="cub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Cube 87"/>
            <p:cNvSpPr/>
            <p:nvPr/>
          </p:nvSpPr>
          <p:spPr>
            <a:xfrm>
              <a:off x="1565933" y="4562546"/>
              <a:ext cx="409355" cy="389860"/>
            </a:xfrm>
            <a:prstGeom prst="cub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Cube 88"/>
            <p:cNvSpPr/>
            <p:nvPr/>
          </p:nvSpPr>
          <p:spPr>
            <a:xfrm>
              <a:off x="1565933" y="4257745"/>
              <a:ext cx="409355" cy="389860"/>
            </a:xfrm>
            <a:prstGeom prst="cub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Cube 89"/>
            <p:cNvSpPr/>
            <p:nvPr/>
          </p:nvSpPr>
          <p:spPr>
            <a:xfrm>
              <a:off x="1565933" y="3952944"/>
              <a:ext cx="409355" cy="389860"/>
            </a:xfrm>
            <a:prstGeom prst="cub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 name="Group 6"/>
          <p:cNvGrpSpPr/>
          <p:nvPr/>
        </p:nvGrpSpPr>
        <p:grpSpPr>
          <a:xfrm>
            <a:off x="436998" y="3209798"/>
            <a:ext cx="1097319" cy="957140"/>
            <a:chOff x="344876" y="3758352"/>
            <a:chExt cx="1097319" cy="957140"/>
          </a:xfrm>
        </p:grpSpPr>
        <p:sp>
          <p:nvSpPr>
            <p:cNvPr id="91" name="Cube 90"/>
            <p:cNvSpPr>
              <a:spLocks noChangeAspect="1"/>
            </p:cNvSpPr>
            <p:nvPr/>
          </p:nvSpPr>
          <p:spPr>
            <a:xfrm>
              <a:off x="344878" y="4424321"/>
              <a:ext cx="305731" cy="291171"/>
            </a:xfrm>
            <a:prstGeom prst="cub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Cube 44"/>
            <p:cNvSpPr>
              <a:spLocks noChangeAspect="1"/>
            </p:cNvSpPr>
            <p:nvPr/>
          </p:nvSpPr>
          <p:spPr>
            <a:xfrm>
              <a:off x="344877" y="4195720"/>
              <a:ext cx="305731" cy="291171"/>
            </a:xfrm>
            <a:prstGeom prst="cub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Cube 45"/>
            <p:cNvSpPr>
              <a:spLocks noChangeAspect="1"/>
            </p:cNvSpPr>
            <p:nvPr/>
          </p:nvSpPr>
          <p:spPr>
            <a:xfrm>
              <a:off x="344876" y="3967730"/>
              <a:ext cx="305731" cy="291171"/>
            </a:xfrm>
            <a:prstGeom prst="cub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Cube 46"/>
            <p:cNvSpPr>
              <a:spLocks noChangeAspect="1"/>
            </p:cNvSpPr>
            <p:nvPr/>
          </p:nvSpPr>
          <p:spPr>
            <a:xfrm>
              <a:off x="344876" y="3758352"/>
              <a:ext cx="305731" cy="291171"/>
            </a:xfrm>
            <a:prstGeom prst="cub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Cube 47"/>
            <p:cNvSpPr>
              <a:spLocks noChangeAspect="1"/>
            </p:cNvSpPr>
            <p:nvPr/>
          </p:nvSpPr>
          <p:spPr>
            <a:xfrm>
              <a:off x="587559" y="4424321"/>
              <a:ext cx="458830" cy="291171"/>
            </a:xfrm>
            <a:prstGeom prst="cub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49" name="Cube 48"/>
            <p:cNvSpPr>
              <a:spLocks noChangeAspect="1"/>
            </p:cNvSpPr>
            <p:nvPr/>
          </p:nvSpPr>
          <p:spPr>
            <a:xfrm>
              <a:off x="587558" y="4195720"/>
              <a:ext cx="458830" cy="291171"/>
            </a:xfrm>
            <a:prstGeom prst="cub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50" name="Cube 49"/>
            <p:cNvSpPr>
              <a:spLocks noChangeAspect="1"/>
            </p:cNvSpPr>
            <p:nvPr/>
          </p:nvSpPr>
          <p:spPr>
            <a:xfrm>
              <a:off x="587557" y="3967730"/>
              <a:ext cx="458830" cy="291171"/>
            </a:xfrm>
            <a:prstGeom prst="cub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54" name="Cube 53"/>
            <p:cNvSpPr>
              <a:spLocks noChangeAspect="1"/>
            </p:cNvSpPr>
            <p:nvPr/>
          </p:nvSpPr>
          <p:spPr>
            <a:xfrm>
              <a:off x="587557" y="3758352"/>
              <a:ext cx="458830" cy="291171"/>
            </a:xfrm>
            <a:prstGeom prst="cub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55" name="Cube 54"/>
            <p:cNvSpPr>
              <a:spLocks noChangeAspect="1"/>
            </p:cNvSpPr>
            <p:nvPr/>
          </p:nvSpPr>
          <p:spPr>
            <a:xfrm>
              <a:off x="983365" y="4424321"/>
              <a:ext cx="458830" cy="291171"/>
            </a:xfrm>
            <a:prstGeom prst="cube">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sp>
          <p:nvSpPr>
            <p:cNvPr id="56" name="Cube 55"/>
            <p:cNvSpPr>
              <a:spLocks noChangeAspect="1"/>
            </p:cNvSpPr>
            <p:nvPr/>
          </p:nvSpPr>
          <p:spPr>
            <a:xfrm>
              <a:off x="983364" y="4195720"/>
              <a:ext cx="458830" cy="291171"/>
            </a:xfrm>
            <a:prstGeom prst="cube">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sp>
          <p:nvSpPr>
            <p:cNvPr id="57" name="Cube 56"/>
            <p:cNvSpPr>
              <a:spLocks noChangeAspect="1"/>
            </p:cNvSpPr>
            <p:nvPr/>
          </p:nvSpPr>
          <p:spPr>
            <a:xfrm>
              <a:off x="983363" y="3967730"/>
              <a:ext cx="458830" cy="291171"/>
            </a:xfrm>
            <a:prstGeom prst="cube">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sp>
          <p:nvSpPr>
            <p:cNvPr id="58" name="Cube 57"/>
            <p:cNvSpPr>
              <a:spLocks noChangeAspect="1"/>
            </p:cNvSpPr>
            <p:nvPr/>
          </p:nvSpPr>
          <p:spPr>
            <a:xfrm>
              <a:off x="983363" y="3758352"/>
              <a:ext cx="458830" cy="291171"/>
            </a:xfrm>
            <a:prstGeom prst="cube">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grpSp>
      <p:sp>
        <p:nvSpPr>
          <p:cNvPr id="59" name="Content Placeholder 2"/>
          <p:cNvSpPr txBox="1">
            <a:spLocks/>
          </p:cNvSpPr>
          <p:nvPr/>
        </p:nvSpPr>
        <p:spPr>
          <a:xfrm>
            <a:off x="1773164" y="3165004"/>
            <a:ext cx="9580635" cy="1018219"/>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bg2">
                    <a:lumMod val="25000"/>
                  </a:schemeClr>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bg2">
                    <a:lumMod val="25000"/>
                  </a:schemeClr>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bg2">
                    <a:lumMod val="25000"/>
                  </a:schemeClr>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bg2">
                    <a:lumMod val="25000"/>
                  </a:schemeClr>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bg2">
                    <a:lumMod val="25000"/>
                  </a:schemeClr>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4000" b="1" dirty="0" smtClean="0"/>
              <a:t>Table </a:t>
            </a:r>
            <a:r>
              <a:rPr lang="en-US" sz="2400" dirty="0" smtClean="0"/>
              <a:t>– ASCII or binary data with a repeating record structure made up of fixed-width fields.  </a:t>
            </a:r>
            <a:endParaRPr lang="en-US" sz="2400" dirty="0"/>
          </a:p>
        </p:txBody>
      </p:sp>
      <p:sp>
        <p:nvSpPr>
          <p:cNvPr id="60" name="Content Placeholder 2"/>
          <p:cNvSpPr txBox="1">
            <a:spLocks/>
          </p:cNvSpPr>
          <p:nvPr/>
        </p:nvSpPr>
        <p:spPr>
          <a:xfrm>
            <a:off x="1773163" y="4154646"/>
            <a:ext cx="9580635" cy="133924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bg2">
                    <a:lumMod val="25000"/>
                  </a:schemeClr>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bg2">
                    <a:lumMod val="25000"/>
                  </a:schemeClr>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bg2">
                    <a:lumMod val="25000"/>
                  </a:schemeClr>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bg2">
                    <a:lumMod val="25000"/>
                  </a:schemeClr>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bg2">
                    <a:lumMod val="25000"/>
                  </a:schemeClr>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4000" b="1" dirty="0" err="1" smtClean="0"/>
              <a:t>Parsable</a:t>
            </a:r>
            <a:r>
              <a:rPr lang="en-US" sz="4000" b="1" dirty="0" smtClean="0"/>
              <a:t> Byte Stream </a:t>
            </a:r>
            <a:r>
              <a:rPr lang="en-US" sz="2400" dirty="0" smtClean="0"/>
              <a:t>– ASCII data with a repeating record structure made up of variable width fields separated by a field delimiter (e.g. CSV).  </a:t>
            </a:r>
            <a:endParaRPr lang="en-US" sz="2400" dirty="0"/>
          </a:p>
        </p:txBody>
      </p:sp>
      <p:grpSp>
        <p:nvGrpSpPr>
          <p:cNvPr id="8" name="Group 7"/>
          <p:cNvGrpSpPr/>
          <p:nvPr/>
        </p:nvGrpSpPr>
        <p:grpSpPr>
          <a:xfrm>
            <a:off x="432603" y="4345696"/>
            <a:ext cx="1097317" cy="957140"/>
            <a:chOff x="432603" y="4608830"/>
            <a:chExt cx="1097317" cy="957140"/>
          </a:xfrm>
        </p:grpSpPr>
        <p:sp>
          <p:nvSpPr>
            <p:cNvPr id="62" name="Cube 61"/>
            <p:cNvSpPr>
              <a:spLocks noChangeAspect="1"/>
            </p:cNvSpPr>
            <p:nvPr/>
          </p:nvSpPr>
          <p:spPr>
            <a:xfrm>
              <a:off x="432605" y="5274799"/>
              <a:ext cx="305731" cy="291171"/>
            </a:xfrm>
            <a:prstGeom prst="cub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Cube 62"/>
            <p:cNvSpPr>
              <a:spLocks noChangeAspect="1"/>
            </p:cNvSpPr>
            <p:nvPr/>
          </p:nvSpPr>
          <p:spPr>
            <a:xfrm>
              <a:off x="432604" y="5046198"/>
              <a:ext cx="305731" cy="291171"/>
            </a:xfrm>
            <a:prstGeom prst="cub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Cube 63"/>
            <p:cNvSpPr>
              <a:spLocks noChangeAspect="1"/>
            </p:cNvSpPr>
            <p:nvPr/>
          </p:nvSpPr>
          <p:spPr>
            <a:xfrm>
              <a:off x="432603" y="4818208"/>
              <a:ext cx="305731" cy="291171"/>
            </a:xfrm>
            <a:prstGeom prst="cub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Cube 64"/>
            <p:cNvSpPr>
              <a:spLocks noChangeAspect="1"/>
            </p:cNvSpPr>
            <p:nvPr/>
          </p:nvSpPr>
          <p:spPr>
            <a:xfrm>
              <a:off x="432603" y="4608830"/>
              <a:ext cx="305731" cy="291171"/>
            </a:xfrm>
            <a:prstGeom prst="cub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Cube 65"/>
            <p:cNvSpPr>
              <a:spLocks/>
            </p:cNvSpPr>
            <p:nvPr/>
          </p:nvSpPr>
          <p:spPr>
            <a:xfrm>
              <a:off x="675286" y="5274799"/>
              <a:ext cx="301752" cy="291171"/>
            </a:xfrm>
            <a:prstGeom prst="cub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92" name="Cube 91"/>
            <p:cNvSpPr>
              <a:spLocks/>
            </p:cNvSpPr>
            <p:nvPr/>
          </p:nvSpPr>
          <p:spPr>
            <a:xfrm>
              <a:off x="675285" y="5046198"/>
              <a:ext cx="301752" cy="291171"/>
            </a:xfrm>
            <a:prstGeom prst="cub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95" name="Cube 94"/>
            <p:cNvSpPr>
              <a:spLocks noChangeAspect="1"/>
            </p:cNvSpPr>
            <p:nvPr/>
          </p:nvSpPr>
          <p:spPr>
            <a:xfrm>
              <a:off x="922237" y="5274799"/>
              <a:ext cx="458830" cy="291171"/>
            </a:xfrm>
            <a:prstGeom prst="cube">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sp>
          <p:nvSpPr>
            <p:cNvPr id="96" name="Cube 95"/>
            <p:cNvSpPr>
              <a:spLocks/>
            </p:cNvSpPr>
            <p:nvPr/>
          </p:nvSpPr>
          <p:spPr>
            <a:xfrm>
              <a:off x="922236" y="5046198"/>
              <a:ext cx="301752" cy="291171"/>
            </a:xfrm>
            <a:prstGeom prst="cube">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sp>
          <p:nvSpPr>
            <p:cNvPr id="93" name="Cube 92"/>
            <p:cNvSpPr>
              <a:spLocks noChangeAspect="1"/>
            </p:cNvSpPr>
            <p:nvPr/>
          </p:nvSpPr>
          <p:spPr>
            <a:xfrm>
              <a:off x="675284" y="4818208"/>
              <a:ext cx="458830" cy="291171"/>
            </a:xfrm>
            <a:prstGeom prst="cub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94" name="Cube 93"/>
            <p:cNvSpPr>
              <a:spLocks/>
            </p:cNvSpPr>
            <p:nvPr/>
          </p:nvSpPr>
          <p:spPr>
            <a:xfrm>
              <a:off x="675284" y="4608830"/>
              <a:ext cx="301752" cy="291171"/>
            </a:xfrm>
            <a:prstGeom prst="cub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97" name="Cube 96"/>
            <p:cNvSpPr>
              <a:spLocks noChangeAspect="1"/>
            </p:cNvSpPr>
            <p:nvPr/>
          </p:nvSpPr>
          <p:spPr>
            <a:xfrm>
              <a:off x="1071090" y="4818208"/>
              <a:ext cx="458830" cy="291171"/>
            </a:xfrm>
            <a:prstGeom prst="cube">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sp>
          <p:nvSpPr>
            <p:cNvPr id="98" name="Cube 97"/>
            <p:cNvSpPr>
              <a:spLocks noChangeAspect="1"/>
            </p:cNvSpPr>
            <p:nvPr/>
          </p:nvSpPr>
          <p:spPr>
            <a:xfrm>
              <a:off x="922242" y="4608830"/>
              <a:ext cx="458830" cy="291171"/>
            </a:xfrm>
            <a:prstGeom prst="cube">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grpSp>
      <p:sp>
        <p:nvSpPr>
          <p:cNvPr id="100" name="Content Placeholder 2"/>
          <p:cNvSpPr txBox="1">
            <a:spLocks/>
          </p:cNvSpPr>
          <p:nvPr/>
        </p:nvSpPr>
        <p:spPr>
          <a:xfrm>
            <a:off x="1773163" y="5493886"/>
            <a:ext cx="9580635" cy="989642"/>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bg2">
                    <a:lumMod val="25000"/>
                  </a:schemeClr>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bg2">
                    <a:lumMod val="25000"/>
                  </a:schemeClr>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bg2">
                    <a:lumMod val="25000"/>
                  </a:schemeClr>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bg2">
                    <a:lumMod val="25000"/>
                  </a:schemeClr>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bg2">
                    <a:lumMod val="25000"/>
                  </a:schemeClr>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4000" b="1" dirty="0" smtClean="0"/>
              <a:t>Encoded Byte Stream </a:t>
            </a:r>
            <a:r>
              <a:rPr lang="en-US" sz="2400" dirty="0" smtClean="0"/>
              <a:t>– Files formatted according some established standard (e.g. PDF).  </a:t>
            </a:r>
            <a:endParaRPr lang="en-US" sz="2400" dirty="0"/>
          </a:p>
        </p:txBody>
      </p:sp>
      <p:sp>
        <p:nvSpPr>
          <p:cNvPr id="105" name="Cube 104"/>
          <p:cNvSpPr>
            <a:spLocks noChangeAspect="1"/>
          </p:cNvSpPr>
          <p:nvPr/>
        </p:nvSpPr>
        <p:spPr>
          <a:xfrm>
            <a:off x="436998" y="5526387"/>
            <a:ext cx="960125" cy="914400"/>
          </a:xfrm>
          <a:prstGeom prst="cube">
            <a:avLst/>
          </a:prstGeom>
        </p:spPr>
        <p:style>
          <a:lnRef idx="1">
            <a:schemeClr val="dk1"/>
          </a:lnRef>
          <a:fillRef idx="3">
            <a:schemeClr val="dk1"/>
          </a:fillRef>
          <a:effectRef idx="2">
            <a:schemeClr val="dk1"/>
          </a:effectRef>
          <a:fontRef idx="minor">
            <a:schemeClr val="lt1"/>
          </a:fontRef>
        </p:style>
        <p:txBody>
          <a:bodyPr rtlCol="0" anchor="ctr"/>
          <a:lstStyle/>
          <a:p>
            <a:pPr algn="ctr"/>
            <a:endParaRPr lang="en-US"/>
          </a:p>
        </p:txBody>
      </p:sp>
      <p:sp>
        <p:nvSpPr>
          <p:cNvPr id="99" name="TextBox 98"/>
          <p:cNvSpPr txBox="1"/>
          <p:nvPr/>
        </p:nvSpPr>
        <p:spPr>
          <a:xfrm>
            <a:off x="3927509" y="6488668"/>
            <a:ext cx="6061146" cy="369332"/>
          </a:xfrm>
          <a:prstGeom prst="rect">
            <a:avLst/>
          </a:prstGeom>
          <a:noFill/>
        </p:spPr>
        <p:txBody>
          <a:bodyPr wrap="none" rtlCol="0">
            <a:spAutoFit/>
          </a:bodyPr>
          <a:lstStyle/>
          <a:p>
            <a:r>
              <a:rPr lang="en-US" dirty="0" smtClean="0"/>
              <a:t>Slide taken from J. </a:t>
            </a:r>
            <a:r>
              <a:rPr lang="en-US" dirty="0" err="1" smtClean="0"/>
              <a:t>Mafi</a:t>
            </a:r>
            <a:r>
              <a:rPr lang="en-US" dirty="0" smtClean="0"/>
              <a:t>  PDS4 training presentation, April 2018</a:t>
            </a:r>
            <a:endParaRPr lang="en-US" dirty="0"/>
          </a:p>
        </p:txBody>
      </p:sp>
      <p:sp>
        <p:nvSpPr>
          <p:cNvPr id="3" name="Slide Number Placeholder 2"/>
          <p:cNvSpPr>
            <a:spLocks noGrp="1"/>
          </p:cNvSpPr>
          <p:nvPr>
            <p:ph type="sldNum" sz="quarter" idx="12"/>
          </p:nvPr>
        </p:nvSpPr>
        <p:spPr/>
        <p:txBody>
          <a:bodyPr/>
          <a:lstStyle/>
          <a:p>
            <a:fld id="{E9F66315-EB60-4F99-A714-D671041D0A0B}" type="slidenum">
              <a:rPr lang="en-US" smtClean="0"/>
              <a:t>11</a:t>
            </a:fld>
            <a:endParaRPr lang="en-US"/>
          </a:p>
        </p:txBody>
      </p:sp>
    </p:spTree>
    <p:extLst>
      <p:ext uri="{BB962C8B-B14F-4D97-AF65-F5344CB8AC3E}">
        <p14:creationId xmlns:p14="http://schemas.microsoft.com/office/powerpoint/2010/main" val="21519207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500"/>
                                        <p:tgtEl>
                                          <p:spTgt spid="6">
                                            <p:txEl>
                                              <p:pRg st="0" end="0"/>
                                            </p:txEl>
                                          </p:spTgt>
                                        </p:tgtEl>
                                      </p:cBhvr>
                                    </p:animEffect>
                                  </p:childTnLst>
                                </p:cTn>
                              </p:par>
                            </p:childTnLst>
                          </p:cTn>
                        </p:par>
                        <p:par>
                          <p:cTn id="8" fill="hold">
                            <p:stCondLst>
                              <p:cond delay="500"/>
                            </p:stCondLst>
                            <p:childTnLst>
                              <p:par>
                                <p:cTn id="9" presetID="10" presetClass="entr" presetSubtype="0" fill="hold" nodeType="afterEffect">
                                  <p:stCondLst>
                                    <p:cond delay="100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500"/>
                                        <p:tgtEl>
                                          <p:spTgt spid="4"/>
                                        </p:tgtEl>
                                      </p:cBhvr>
                                    </p:animEffect>
                                  </p:childTnLst>
                                </p:cTn>
                              </p:par>
                            </p:childTnLst>
                          </p:cTn>
                        </p:par>
                        <p:par>
                          <p:cTn id="12" fill="hold">
                            <p:stCondLst>
                              <p:cond delay="2000"/>
                            </p:stCondLst>
                            <p:childTnLst>
                              <p:par>
                                <p:cTn id="13" presetID="10" presetClass="entr" presetSubtype="0" fill="hold" grpId="0" nodeType="afterEffect">
                                  <p:stCondLst>
                                    <p:cond delay="0"/>
                                  </p:stCondLst>
                                  <p:childTnLst>
                                    <p:set>
                                      <p:cBhvr>
                                        <p:cTn id="14" dur="1" fill="hold">
                                          <p:stCondLst>
                                            <p:cond delay="0"/>
                                          </p:stCondLst>
                                        </p:cTn>
                                        <p:tgtEl>
                                          <p:spTgt spid="13">
                                            <p:txEl>
                                              <p:pRg st="0" end="0"/>
                                            </p:txEl>
                                          </p:spTgt>
                                        </p:tgtEl>
                                        <p:attrNameLst>
                                          <p:attrName>style.visibility</p:attrName>
                                        </p:attrNameLst>
                                      </p:cBhvr>
                                      <p:to>
                                        <p:strVal val="visible"/>
                                      </p:to>
                                    </p:set>
                                    <p:animEffect transition="in" filter="fade">
                                      <p:cBhvr>
                                        <p:cTn id="15" dur="500"/>
                                        <p:tgtEl>
                                          <p:spTgt spid="13">
                                            <p:txEl>
                                              <p:pRg st="0" end="0"/>
                                            </p:txEl>
                                          </p:spTgt>
                                        </p:tgtEl>
                                      </p:cBhvr>
                                    </p:animEffect>
                                  </p:childTnLst>
                                </p:cTn>
                              </p:par>
                            </p:childTnLst>
                          </p:cTn>
                        </p:par>
                        <p:par>
                          <p:cTn id="16" fill="hold">
                            <p:stCondLst>
                              <p:cond delay="2500"/>
                            </p:stCondLst>
                            <p:childTnLst>
                              <p:par>
                                <p:cTn id="17" presetID="10" presetClass="entr" presetSubtype="0" fill="hold" nodeType="afterEffect">
                                  <p:stCondLst>
                                    <p:cond delay="1000"/>
                                  </p:stCondLst>
                                  <p:childTnLst>
                                    <p:set>
                                      <p:cBhvr>
                                        <p:cTn id="18" dur="1" fill="hold">
                                          <p:stCondLst>
                                            <p:cond delay="0"/>
                                          </p:stCondLst>
                                        </p:cTn>
                                        <p:tgtEl>
                                          <p:spTgt spid="7"/>
                                        </p:tgtEl>
                                        <p:attrNameLst>
                                          <p:attrName>style.visibility</p:attrName>
                                        </p:attrNameLst>
                                      </p:cBhvr>
                                      <p:to>
                                        <p:strVal val="visible"/>
                                      </p:to>
                                    </p:set>
                                    <p:animEffect transition="in" filter="fade">
                                      <p:cBhvr>
                                        <p:cTn id="19" dur="500"/>
                                        <p:tgtEl>
                                          <p:spTgt spid="7"/>
                                        </p:tgtEl>
                                      </p:cBhvr>
                                    </p:animEffect>
                                  </p:childTnLst>
                                </p:cTn>
                              </p:par>
                            </p:childTnLst>
                          </p:cTn>
                        </p:par>
                        <p:par>
                          <p:cTn id="20" fill="hold">
                            <p:stCondLst>
                              <p:cond delay="4000"/>
                            </p:stCondLst>
                            <p:childTnLst>
                              <p:par>
                                <p:cTn id="21" presetID="10" presetClass="entr" presetSubtype="0" fill="hold" grpId="0" nodeType="afterEffect">
                                  <p:stCondLst>
                                    <p:cond delay="0"/>
                                  </p:stCondLst>
                                  <p:childTnLst>
                                    <p:set>
                                      <p:cBhvr>
                                        <p:cTn id="22" dur="1" fill="hold">
                                          <p:stCondLst>
                                            <p:cond delay="0"/>
                                          </p:stCondLst>
                                        </p:cTn>
                                        <p:tgtEl>
                                          <p:spTgt spid="59">
                                            <p:txEl>
                                              <p:pRg st="0" end="0"/>
                                            </p:txEl>
                                          </p:spTgt>
                                        </p:tgtEl>
                                        <p:attrNameLst>
                                          <p:attrName>style.visibility</p:attrName>
                                        </p:attrNameLst>
                                      </p:cBhvr>
                                      <p:to>
                                        <p:strVal val="visible"/>
                                      </p:to>
                                    </p:set>
                                    <p:animEffect transition="in" filter="fade">
                                      <p:cBhvr>
                                        <p:cTn id="23" dur="500"/>
                                        <p:tgtEl>
                                          <p:spTgt spid="59">
                                            <p:txEl>
                                              <p:pRg st="0" end="0"/>
                                            </p:txEl>
                                          </p:spTgt>
                                        </p:tgtEl>
                                      </p:cBhvr>
                                    </p:animEffect>
                                  </p:childTnLst>
                                </p:cTn>
                              </p:par>
                            </p:childTnLst>
                          </p:cTn>
                        </p:par>
                        <p:par>
                          <p:cTn id="24" fill="hold">
                            <p:stCondLst>
                              <p:cond delay="4500"/>
                            </p:stCondLst>
                            <p:childTnLst>
                              <p:par>
                                <p:cTn id="25" presetID="10" presetClass="entr" presetSubtype="0" fill="hold" nodeType="afterEffect">
                                  <p:stCondLst>
                                    <p:cond delay="1000"/>
                                  </p:stCondLst>
                                  <p:childTnLst>
                                    <p:set>
                                      <p:cBhvr>
                                        <p:cTn id="26" dur="1" fill="hold">
                                          <p:stCondLst>
                                            <p:cond delay="0"/>
                                          </p:stCondLst>
                                        </p:cTn>
                                        <p:tgtEl>
                                          <p:spTgt spid="8"/>
                                        </p:tgtEl>
                                        <p:attrNameLst>
                                          <p:attrName>style.visibility</p:attrName>
                                        </p:attrNameLst>
                                      </p:cBhvr>
                                      <p:to>
                                        <p:strVal val="visible"/>
                                      </p:to>
                                    </p:set>
                                    <p:animEffect transition="in" filter="fade">
                                      <p:cBhvr>
                                        <p:cTn id="27" dur="500"/>
                                        <p:tgtEl>
                                          <p:spTgt spid="8"/>
                                        </p:tgtEl>
                                      </p:cBhvr>
                                    </p:animEffect>
                                  </p:childTnLst>
                                </p:cTn>
                              </p:par>
                            </p:childTnLst>
                          </p:cTn>
                        </p:par>
                        <p:par>
                          <p:cTn id="28" fill="hold">
                            <p:stCondLst>
                              <p:cond delay="6000"/>
                            </p:stCondLst>
                            <p:childTnLst>
                              <p:par>
                                <p:cTn id="29" presetID="10" presetClass="entr" presetSubtype="0" fill="hold" grpId="0" nodeType="afterEffect">
                                  <p:stCondLst>
                                    <p:cond delay="0"/>
                                  </p:stCondLst>
                                  <p:childTnLst>
                                    <p:set>
                                      <p:cBhvr>
                                        <p:cTn id="30" dur="1" fill="hold">
                                          <p:stCondLst>
                                            <p:cond delay="0"/>
                                          </p:stCondLst>
                                        </p:cTn>
                                        <p:tgtEl>
                                          <p:spTgt spid="60">
                                            <p:txEl>
                                              <p:pRg st="0" end="0"/>
                                            </p:txEl>
                                          </p:spTgt>
                                        </p:tgtEl>
                                        <p:attrNameLst>
                                          <p:attrName>style.visibility</p:attrName>
                                        </p:attrNameLst>
                                      </p:cBhvr>
                                      <p:to>
                                        <p:strVal val="visible"/>
                                      </p:to>
                                    </p:set>
                                    <p:animEffect transition="in" filter="fade">
                                      <p:cBhvr>
                                        <p:cTn id="31" dur="500"/>
                                        <p:tgtEl>
                                          <p:spTgt spid="60">
                                            <p:txEl>
                                              <p:pRg st="0" end="0"/>
                                            </p:txEl>
                                          </p:spTgt>
                                        </p:tgtEl>
                                      </p:cBhvr>
                                    </p:animEffect>
                                  </p:childTnLst>
                                </p:cTn>
                              </p:par>
                            </p:childTnLst>
                          </p:cTn>
                        </p:par>
                        <p:par>
                          <p:cTn id="32" fill="hold">
                            <p:stCondLst>
                              <p:cond delay="6500"/>
                            </p:stCondLst>
                            <p:childTnLst>
                              <p:par>
                                <p:cTn id="33" presetID="10" presetClass="entr" presetSubtype="0" fill="hold" grpId="0" nodeType="afterEffect">
                                  <p:stCondLst>
                                    <p:cond delay="1000"/>
                                  </p:stCondLst>
                                  <p:childTnLst>
                                    <p:set>
                                      <p:cBhvr>
                                        <p:cTn id="34" dur="1" fill="hold">
                                          <p:stCondLst>
                                            <p:cond delay="0"/>
                                          </p:stCondLst>
                                        </p:cTn>
                                        <p:tgtEl>
                                          <p:spTgt spid="105"/>
                                        </p:tgtEl>
                                        <p:attrNameLst>
                                          <p:attrName>style.visibility</p:attrName>
                                        </p:attrNameLst>
                                      </p:cBhvr>
                                      <p:to>
                                        <p:strVal val="visible"/>
                                      </p:to>
                                    </p:set>
                                    <p:animEffect transition="in" filter="fade">
                                      <p:cBhvr>
                                        <p:cTn id="35" dur="500"/>
                                        <p:tgtEl>
                                          <p:spTgt spid="105"/>
                                        </p:tgtEl>
                                      </p:cBhvr>
                                    </p:animEffect>
                                  </p:childTnLst>
                                </p:cTn>
                              </p:par>
                            </p:childTnLst>
                          </p:cTn>
                        </p:par>
                        <p:par>
                          <p:cTn id="36" fill="hold">
                            <p:stCondLst>
                              <p:cond delay="8000"/>
                            </p:stCondLst>
                            <p:childTnLst>
                              <p:par>
                                <p:cTn id="37" presetID="10" presetClass="entr" presetSubtype="0" fill="hold" grpId="0" nodeType="afterEffect">
                                  <p:stCondLst>
                                    <p:cond delay="0"/>
                                  </p:stCondLst>
                                  <p:childTnLst>
                                    <p:set>
                                      <p:cBhvr>
                                        <p:cTn id="38" dur="1" fill="hold">
                                          <p:stCondLst>
                                            <p:cond delay="0"/>
                                          </p:stCondLst>
                                        </p:cTn>
                                        <p:tgtEl>
                                          <p:spTgt spid="100">
                                            <p:txEl>
                                              <p:pRg st="0" end="0"/>
                                            </p:txEl>
                                          </p:spTgt>
                                        </p:tgtEl>
                                        <p:attrNameLst>
                                          <p:attrName>style.visibility</p:attrName>
                                        </p:attrNameLst>
                                      </p:cBhvr>
                                      <p:to>
                                        <p:strVal val="visible"/>
                                      </p:to>
                                    </p:set>
                                    <p:animEffect transition="in" filter="fade">
                                      <p:cBhvr>
                                        <p:cTn id="39" dur="500"/>
                                        <p:tgtEl>
                                          <p:spTgt spid="10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P spid="13" grpId="0" build="p"/>
      <p:bldP spid="59" grpId="0" build="p"/>
      <p:bldP spid="60" grpId="0" build="p"/>
      <p:bldP spid="100" grpId="0" build="p"/>
      <p:bldP spid="105"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Rectangle 19"/>
          <p:cNvSpPr/>
          <p:nvPr/>
        </p:nvSpPr>
        <p:spPr>
          <a:xfrm>
            <a:off x="3686863" y="3456426"/>
            <a:ext cx="7572759" cy="2644161"/>
          </a:xfrm>
          <a:prstGeom prst="rect">
            <a:avLst/>
          </a:prstGeom>
          <a:solidFill>
            <a:schemeClr val="accent1">
              <a:lumMod val="40000"/>
              <a:lumOff val="60000"/>
            </a:schemeClr>
          </a:solidFill>
        </p:spPr>
        <p:style>
          <a:lnRef idx="0">
            <a:schemeClr val="accent2"/>
          </a:lnRef>
          <a:fillRef idx="3">
            <a:schemeClr val="accent2"/>
          </a:fillRef>
          <a:effectRef idx="3">
            <a:schemeClr val="accent2"/>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p>
            <a:r>
              <a:rPr lang="en-US" dirty="0" smtClean="0"/>
              <a:t>PDS4 Implementation</a:t>
            </a:r>
            <a:endParaRPr lang="en-US" dirty="0"/>
          </a:p>
        </p:txBody>
      </p:sp>
      <p:sp>
        <p:nvSpPr>
          <p:cNvPr id="4" name="Rounded Rectangle 3"/>
          <p:cNvSpPr/>
          <p:nvPr/>
        </p:nvSpPr>
        <p:spPr>
          <a:xfrm>
            <a:off x="5001903" y="1049285"/>
            <a:ext cx="1828800" cy="1143000"/>
          </a:xfrm>
          <a:prstGeom prst="round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en-US" b="1" dirty="0" smtClean="0"/>
              <a:t>PDS4</a:t>
            </a:r>
          </a:p>
          <a:p>
            <a:pPr algn="ctr"/>
            <a:r>
              <a:rPr lang="en-US" b="1" dirty="0" smtClean="0"/>
              <a:t>XML Schema</a:t>
            </a:r>
            <a:endParaRPr lang="en-US" b="1" dirty="0"/>
          </a:p>
        </p:txBody>
      </p:sp>
      <p:sp>
        <p:nvSpPr>
          <p:cNvPr id="5" name="Rounded Rectangle 4"/>
          <p:cNvSpPr/>
          <p:nvPr/>
        </p:nvSpPr>
        <p:spPr>
          <a:xfrm>
            <a:off x="5001903" y="2243678"/>
            <a:ext cx="1828800" cy="1143000"/>
          </a:xfrm>
          <a:prstGeom prst="roundRect">
            <a:avLst/>
          </a:prstGeom>
          <a:gradFill>
            <a:gsLst>
              <a:gs pos="0">
                <a:srgbClr val="8E60CC"/>
              </a:gs>
              <a:gs pos="50000">
                <a:srgbClr val="6C3BCD"/>
              </a:gs>
              <a:gs pos="100000">
                <a:srgbClr val="712BBD"/>
              </a:gs>
            </a:gsLst>
          </a:gradFill>
        </p:spPr>
        <p:style>
          <a:lnRef idx="0">
            <a:schemeClr val="accent5"/>
          </a:lnRef>
          <a:fillRef idx="3">
            <a:schemeClr val="accent5"/>
          </a:fillRef>
          <a:effectRef idx="3">
            <a:schemeClr val="accent5"/>
          </a:effectRef>
          <a:fontRef idx="minor">
            <a:schemeClr val="lt1"/>
          </a:fontRef>
        </p:style>
        <p:txBody>
          <a:bodyPr rtlCol="0" anchor="ctr"/>
          <a:lstStyle/>
          <a:p>
            <a:pPr algn="ctr"/>
            <a:r>
              <a:rPr lang="en-US" b="1" dirty="0" smtClean="0"/>
              <a:t>PDS4</a:t>
            </a:r>
          </a:p>
          <a:p>
            <a:pPr algn="ctr"/>
            <a:r>
              <a:rPr lang="en-US" b="1" dirty="0" smtClean="0"/>
              <a:t>XML </a:t>
            </a:r>
            <a:r>
              <a:rPr lang="en-US" b="1" dirty="0" err="1" smtClean="0"/>
              <a:t>Schematron</a:t>
            </a:r>
            <a:endParaRPr lang="en-US" b="1" dirty="0"/>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89565" y="1203382"/>
            <a:ext cx="2374258" cy="2029199"/>
          </a:xfrm>
          <a:prstGeom prst="rect">
            <a:avLst/>
          </a:prstGeom>
        </p:spPr>
      </p:pic>
      <p:cxnSp>
        <p:nvCxnSpPr>
          <p:cNvPr id="7" name="Elbow Connector 6"/>
          <p:cNvCxnSpPr/>
          <p:nvPr/>
        </p:nvCxnSpPr>
        <p:spPr>
          <a:xfrm flipV="1">
            <a:off x="2651050" y="1620785"/>
            <a:ext cx="2286000" cy="622894"/>
          </a:xfrm>
          <a:prstGeom prst="bentConnector3">
            <a:avLst/>
          </a:prstGeom>
          <a:ln w="101600">
            <a:solidFill>
              <a:schemeClr val="bg2">
                <a:lumMod val="25000"/>
              </a:schemeClr>
            </a:solidFill>
            <a:headEnd type="none"/>
            <a:tailEnd type="stealth"/>
          </a:ln>
        </p:spPr>
        <p:style>
          <a:lnRef idx="1">
            <a:schemeClr val="accent1"/>
          </a:lnRef>
          <a:fillRef idx="0">
            <a:schemeClr val="accent1"/>
          </a:fillRef>
          <a:effectRef idx="0">
            <a:schemeClr val="accent1"/>
          </a:effectRef>
          <a:fontRef idx="minor">
            <a:schemeClr val="tx1"/>
          </a:fontRef>
        </p:style>
      </p:cxnSp>
      <p:cxnSp>
        <p:nvCxnSpPr>
          <p:cNvPr id="8" name="Elbow Connector 7"/>
          <p:cNvCxnSpPr/>
          <p:nvPr/>
        </p:nvCxnSpPr>
        <p:spPr>
          <a:xfrm>
            <a:off x="2651050" y="2243678"/>
            <a:ext cx="2286000" cy="571500"/>
          </a:xfrm>
          <a:prstGeom prst="bentConnector3">
            <a:avLst/>
          </a:prstGeom>
          <a:ln w="101600">
            <a:solidFill>
              <a:schemeClr val="bg2">
                <a:lumMod val="25000"/>
              </a:schemeClr>
            </a:solidFill>
            <a:tailEnd type="triangle"/>
          </a:ln>
        </p:spPr>
        <p:style>
          <a:lnRef idx="1">
            <a:schemeClr val="accent1"/>
          </a:lnRef>
          <a:fillRef idx="0">
            <a:schemeClr val="accent1"/>
          </a:fillRef>
          <a:effectRef idx="0">
            <a:schemeClr val="accent1"/>
          </a:effectRef>
          <a:fontRef idx="minor">
            <a:schemeClr val="tx1"/>
          </a:fontRef>
        </p:style>
      </p:cxnSp>
      <p:grpSp>
        <p:nvGrpSpPr>
          <p:cNvPr id="9" name="Group 8"/>
          <p:cNvGrpSpPr/>
          <p:nvPr/>
        </p:nvGrpSpPr>
        <p:grpSpPr>
          <a:xfrm>
            <a:off x="6975130" y="1569392"/>
            <a:ext cx="2286000" cy="1245786"/>
            <a:chOff x="6975130" y="1799632"/>
            <a:chExt cx="2286000" cy="1245786"/>
          </a:xfrm>
        </p:grpSpPr>
        <p:cxnSp>
          <p:nvCxnSpPr>
            <p:cNvPr id="10" name="Elbow Connector 9"/>
            <p:cNvCxnSpPr/>
            <p:nvPr/>
          </p:nvCxnSpPr>
          <p:spPr>
            <a:xfrm>
              <a:off x="6975130" y="1799632"/>
              <a:ext cx="2286000" cy="622893"/>
            </a:xfrm>
            <a:prstGeom prst="bentConnector3">
              <a:avLst/>
            </a:prstGeom>
            <a:ln w="101600">
              <a:solidFill>
                <a:schemeClr val="bg2">
                  <a:lumMod val="2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1" name="Elbow Connector 10"/>
            <p:cNvCxnSpPr/>
            <p:nvPr/>
          </p:nvCxnSpPr>
          <p:spPr>
            <a:xfrm flipV="1">
              <a:off x="6975130" y="2422525"/>
              <a:ext cx="2286000" cy="622893"/>
            </a:xfrm>
            <a:prstGeom prst="bentConnector3">
              <a:avLst/>
            </a:prstGeom>
            <a:ln w="101600">
              <a:solidFill>
                <a:schemeClr val="bg2">
                  <a:lumMod val="25000"/>
                </a:schemeClr>
              </a:solidFill>
              <a:tailEnd type="triangle"/>
            </a:ln>
          </p:spPr>
          <p:style>
            <a:lnRef idx="1">
              <a:schemeClr val="accent1"/>
            </a:lnRef>
            <a:fillRef idx="0">
              <a:schemeClr val="accent1"/>
            </a:fillRef>
            <a:effectRef idx="0">
              <a:schemeClr val="accent1"/>
            </a:effectRef>
            <a:fontRef idx="minor">
              <a:schemeClr val="tx1"/>
            </a:fontRef>
          </p:style>
        </p:cxnSp>
      </p:grpSp>
      <p:pic>
        <p:nvPicPr>
          <p:cNvPr id="12" name="Picture 1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251209" y="1271542"/>
            <a:ext cx="1374046" cy="1374046"/>
          </a:xfrm>
          <a:prstGeom prst="rect">
            <a:avLst/>
          </a:prstGeom>
        </p:spPr>
      </p:pic>
      <p:sp>
        <p:nvSpPr>
          <p:cNvPr id="13" name="TextBox 12"/>
          <p:cNvSpPr txBox="1"/>
          <p:nvPr/>
        </p:nvSpPr>
        <p:spPr>
          <a:xfrm>
            <a:off x="9251209" y="2645588"/>
            <a:ext cx="1507593" cy="707886"/>
          </a:xfrm>
          <a:prstGeom prst="rect">
            <a:avLst/>
          </a:prstGeom>
          <a:noFill/>
        </p:spPr>
        <p:txBody>
          <a:bodyPr wrap="none" rtlCol="0">
            <a:spAutoFit/>
          </a:bodyPr>
          <a:lstStyle/>
          <a:p>
            <a:pPr algn="ctr"/>
            <a:r>
              <a:rPr lang="en-US" sz="2000" dirty="0" smtClean="0">
                <a:solidFill>
                  <a:schemeClr val="bg2">
                    <a:lumMod val="25000"/>
                  </a:schemeClr>
                </a:solidFill>
                <a:latin typeface="Arial Black" panose="020B0A04020102020204" pitchFamily="34" charset="0"/>
              </a:rPr>
              <a:t>PDS4 </a:t>
            </a:r>
          </a:p>
          <a:p>
            <a:pPr algn="ctr"/>
            <a:r>
              <a:rPr lang="en-US" sz="2000" dirty="0" smtClean="0">
                <a:solidFill>
                  <a:schemeClr val="bg2">
                    <a:lumMod val="25000"/>
                  </a:schemeClr>
                </a:solidFill>
                <a:latin typeface="Arial Black" panose="020B0A04020102020204" pitchFamily="34" charset="0"/>
              </a:rPr>
              <a:t>Metadata</a:t>
            </a:r>
            <a:endParaRPr lang="en-US" sz="2000" dirty="0">
              <a:solidFill>
                <a:schemeClr val="bg2">
                  <a:lumMod val="25000"/>
                </a:schemeClr>
              </a:solidFill>
              <a:latin typeface="Arial Black" panose="020B0A04020102020204" pitchFamily="34" charset="0"/>
            </a:endParaRPr>
          </a:p>
        </p:txBody>
      </p:sp>
      <p:sp>
        <p:nvSpPr>
          <p:cNvPr id="14" name="Content Placeholder 2"/>
          <p:cNvSpPr txBox="1">
            <a:spLocks/>
          </p:cNvSpPr>
          <p:nvPr/>
        </p:nvSpPr>
        <p:spPr>
          <a:xfrm>
            <a:off x="388503" y="3353474"/>
            <a:ext cx="3370697" cy="2874973"/>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bg2">
                    <a:lumMod val="25000"/>
                  </a:schemeClr>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bg2">
                    <a:lumMod val="25000"/>
                  </a:schemeClr>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bg2">
                    <a:lumMod val="25000"/>
                  </a:schemeClr>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bg2">
                    <a:lumMod val="25000"/>
                  </a:schemeClr>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bg2">
                    <a:lumMod val="25000"/>
                  </a:schemeClr>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dirty="0" smtClean="0"/>
              <a:t>The structure and content of PDS4 metadata is defined by a formal </a:t>
            </a:r>
            <a:r>
              <a:rPr lang="en-US" sz="4000" b="1" dirty="0" smtClean="0"/>
              <a:t>Information Model</a:t>
            </a:r>
            <a:r>
              <a:rPr lang="en-US" dirty="0" smtClean="0"/>
              <a:t>.</a:t>
            </a:r>
          </a:p>
          <a:p>
            <a:endParaRPr lang="en-US" dirty="0"/>
          </a:p>
        </p:txBody>
      </p:sp>
      <p:sp>
        <p:nvSpPr>
          <p:cNvPr id="15" name="Content Placeholder 2"/>
          <p:cNvSpPr txBox="1">
            <a:spLocks/>
          </p:cNvSpPr>
          <p:nvPr/>
        </p:nvSpPr>
        <p:spPr>
          <a:xfrm>
            <a:off x="388503" y="4896827"/>
            <a:ext cx="3370697" cy="133162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bg2">
                    <a:lumMod val="25000"/>
                  </a:schemeClr>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bg2">
                    <a:lumMod val="25000"/>
                  </a:schemeClr>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bg2">
                    <a:lumMod val="25000"/>
                  </a:schemeClr>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bg2">
                    <a:lumMod val="25000"/>
                  </a:schemeClr>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bg2">
                    <a:lumMod val="25000"/>
                  </a:schemeClr>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4000" b="1" dirty="0" smtClean="0"/>
              <a:t>Information Model</a:t>
            </a:r>
            <a:endParaRPr lang="en-US" dirty="0" smtClean="0"/>
          </a:p>
          <a:p>
            <a:endParaRPr lang="en-US" dirty="0"/>
          </a:p>
        </p:txBody>
      </p:sp>
      <p:sp>
        <p:nvSpPr>
          <p:cNvPr id="16" name="Content Placeholder 2"/>
          <p:cNvSpPr txBox="1">
            <a:spLocks/>
          </p:cNvSpPr>
          <p:nvPr/>
        </p:nvSpPr>
        <p:spPr>
          <a:xfrm>
            <a:off x="3759200" y="3438071"/>
            <a:ext cx="7594600" cy="1753106"/>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bg2">
                    <a:lumMod val="25000"/>
                  </a:schemeClr>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bg2">
                    <a:lumMod val="25000"/>
                  </a:schemeClr>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bg2">
                    <a:lumMod val="25000"/>
                  </a:schemeClr>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bg2">
                    <a:lumMod val="25000"/>
                  </a:schemeClr>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bg2">
                    <a:lumMod val="25000"/>
                  </a:schemeClr>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dirty="0" smtClean="0"/>
              <a:t>PDS4 is implemented in XML and expressed in terms of XML </a:t>
            </a:r>
            <a:r>
              <a:rPr lang="en-US" sz="4000" b="1" dirty="0" smtClean="0"/>
              <a:t>Schema</a:t>
            </a:r>
            <a:r>
              <a:rPr lang="en-US" sz="4000" dirty="0" smtClean="0"/>
              <a:t> </a:t>
            </a:r>
            <a:r>
              <a:rPr lang="en-US" dirty="0" smtClean="0"/>
              <a:t>and </a:t>
            </a:r>
            <a:r>
              <a:rPr lang="en-US" sz="4000" b="1" dirty="0" err="1" smtClean="0"/>
              <a:t>Schematron</a:t>
            </a:r>
            <a:r>
              <a:rPr lang="en-US" sz="4000" dirty="0" smtClean="0"/>
              <a:t> </a:t>
            </a:r>
            <a:r>
              <a:rPr lang="en-US" dirty="0" smtClean="0"/>
              <a:t>files.</a:t>
            </a:r>
          </a:p>
        </p:txBody>
      </p:sp>
      <p:sp>
        <p:nvSpPr>
          <p:cNvPr id="18" name="Content Placeholder 2"/>
          <p:cNvSpPr txBox="1">
            <a:spLocks/>
          </p:cNvSpPr>
          <p:nvPr/>
        </p:nvSpPr>
        <p:spPr>
          <a:xfrm>
            <a:off x="6335165" y="3822053"/>
            <a:ext cx="2212672" cy="662303"/>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bg2">
                    <a:lumMod val="25000"/>
                  </a:schemeClr>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bg2">
                    <a:lumMod val="25000"/>
                  </a:schemeClr>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bg2">
                    <a:lumMod val="25000"/>
                  </a:schemeClr>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bg2">
                    <a:lumMod val="25000"/>
                  </a:schemeClr>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bg2">
                    <a:lumMod val="25000"/>
                  </a:schemeClr>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4000" b="1" dirty="0" smtClean="0"/>
              <a:t>Schema</a:t>
            </a:r>
            <a:endParaRPr lang="en-US" dirty="0" smtClean="0"/>
          </a:p>
          <a:p>
            <a:endParaRPr lang="en-US" dirty="0"/>
          </a:p>
        </p:txBody>
      </p:sp>
      <p:sp>
        <p:nvSpPr>
          <p:cNvPr id="19" name="Content Placeholder 2"/>
          <p:cNvSpPr txBox="1">
            <a:spLocks/>
          </p:cNvSpPr>
          <p:nvPr/>
        </p:nvSpPr>
        <p:spPr>
          <a:xfrm>
            <a:off x="3759200" y="4370744"/>
            <a:ext cx="3215931" cy="662303"/>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bg2">
                    <a:lumMod val="25000"/>
                  </a:schemeClr>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bg2">
                    <a:lumMod val="25000"/>
                  </a:schemeClr>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bg2">
                    <a:lumMod val="25000"/>
                  </a:schemeClr>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bg2">
                    <a:lumMod val="25000"/>
                  </a:schemeClr>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bg2">
                    <a:lumMod val="25000"/>
                  </a:schemeClr>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4000" b="1" dirty="0" err="1" smtClean="0"/>
              <a:t>Schematron</a:t>
            </a:r>
            <a:endParaRPr lang="en-US" dirty="0" smtClean="0"/>
          </a:p>
          <a:p>
            <a:endParaRPr lang="en-US" dirty="0"/>
          </a:p>
        </p:txBody>
      </p:sp>
      <p:sp>
        <p:nvSpPr>
          <p:cNvPr id="21" name="Content Placeholder 2"/>
          <p:cNvSpPr txBox="1">
            <a:spLocks/>
          </p:cNvSpPr>
          <p:nvPr/>
        </p:nvSpPr>
        <p:spPr>
          <a:xfrm>
            <a:off x="3759200" y="4982981"/>
            <a:ext cx="7594600" cy="1178849"/>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bg2">
                    <a:lumMod val="25000"/>
                  </a:schemeClr>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bg2">
                    <a:lumMod val="25000"/>
                  </a:schemeClr>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bg2">
                    <a:lumMod val="25000"/>
                  </a:schemeClr>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bg2">
                    <a:lumMod val="25000"/>
                  </a:schemeClr>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bg2">
                    <a:lumMod val="25000"/>
                  </a:schemeClr>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1"/>
            <a:r>
              <a:rPr lang="en-US" dirty="0" smtClean="0"/>
              <a:t>Schema define the metadata structure</a:t>
            </a:r>
          </a:p>
          <a:p>
            <a:pPr lvl="1"/>
            <a:r>
              <a:rPr lang="en-US" dirty="0" err="1" smtClean="0"/>
              <a:t>Schematron</a:t>
            </a:r>
            <a:r>
              <a:rPr lang="en-US" dirty="0" smtClean="0"/>
              <a:t> provide rule-based constraints on elements and content </a:t>
            </a:r>
          </a:p>
        </p:txBody>
      </p:sp>
      <p:sp>
        <p:nvSpPr>
          <p:cNvPr id="22" name="TextBox 21"/>
          <p:cNvSpPr txBox="1"/>
          <p:nvPr/>
        </p:nvSpPr>
        <p:spPr>
          <a:xfrm>
            <a:off x="3927509" y="6488668"/>
            <a:ext cx="6061146" cy="369332"/>
          </a:xfrm>
          <a:prstGeom prst="rect">
            <a:avLst/>
          </a:prstGeom>
          <a:noFill/>
        </p:spPr>
        <p:txBody>
          <a:bodyPr wrap="none" rtlCol="0">
            <a:spAutoFit/>
          </a:bodyPr>
          <a:lstStyle/>
          <a:p>
            <a:r>
              <a:rPr lang="en-US" dirty="0" smtClean="0"/>
              <a:t>Slide taken from J. </a:t>
            </a:r>
            <a:r>
              <a:rPr lang="en-US" dirty="0" err="1" smtClean="0"/>
              <a:t>Mafi</a:t>
            </a:r>
            <a:r>
              <a:rPr lang="en-US" dirty="0" smtClean="0"/>
              <a:t>  PDS4 training presentation, April 2018</a:t>
            </a:r>
            <a:endParaRPr lang="en-US" dirty="0"/>
          </a:p>
        </p:txBody>
      </p:sp>
      <p:sp>
        <p:nvSpPr>
          <p:cNvPr id="3" name="Slide Number Placeholder 2"/>
          <p:cNvSpPr>
            <a:spLocks noGrp="1"/>
          </p:cNvSpPr>
          <p:nvPr>
            <p:ph type="sldNum" sz="quarter" idx="12"/>
          </p:nvPr>
        </p:nvSpPr>
        <p:spPr/>
        <p:txBody>
          <a:bodyPr/>
          <a:lstStyle/>
          <a:p>
            <a:fld id="{E9F66315-EB60-4F99-A714-D671041D0A0B}" type="slidenum">
              <a:rPr lang="en-US" smtClean="0"/>
              <a:t>12</a:t>
            </a:fld>
            <a:endParaRPr lang="en-US"/>
          </a:p>
        </p:txBody>
      </p:sp>
    </p:spTree>
    <p:extLst>
      <p:ext uri="{BB962C8B-B14F-4D97-AF65-F5344CB8AC3E}">
        <p14:creationId xmlns:p14="http://schemas.microsoft.com/office/powerpoint/2010/main" val="17672338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100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par>
                                <p:cTn id="8" presetID="10" presetClass="entr" presetSubtype="0" fill="hold" grpId="0" nodeType="withEffect">
                                  <p:stCondLst>
                                    <p:cond delay="1000"/>
                                  </p:stCondLst>
                                  <p:childTnLst>
                                    <p:set>
                                      <p:cBhvr>
                                        <p:cTn id="9" dur="1" fill="hold">
                                          <p:stCondLst>
                                            <p:cond delay="0"/>
                                          </p:stCondLst>
                                        </p:cTn>
                                        <p:tgtEl>
                                          <p:spTgt spid="15"/>
                                        </p:tgtEl>
                                        <p:attrNameLst>
                                          <p:attrName>style.visibility</p:attrName>
                                        </p:attrNameLst>
                                      </p:cBhvr>
                                      <p:to>
                                        <p:strVal val="visible"/>
                                      </p:to>
                                    </p:set>
                                    <p:animEffect transition="in" filter="fade">
                                      <p:cBhvr>
                                        <p:cTn id="10" dur="500"/>
                                        <p:tgtEl>
                                          <p:spTgt spid="15"/>
                                        </p:tgtEl>
                                      </p:cBhvr>
                                    </p:animEffect>
                                  </p:childTnLst>
                                </p:cTn>
                              </p:par>
                            </p:childTnLst>
                          </p:cTn>
                        </p:par>
                        <p:par>
                          <p:cTn id="11" fill="hold">
                            <p:stCondLst>
                              <p:cond delay="1500"/>
                            </p:stCondLst>
                            <p:childTnLst>
                              <p:par>
                                <p:cTn id="12" presetID="10" presetClass="entr" presetSubtype="0" fill="hold" grpId="0" nodeType="afterEffect">
                                  <p:stCondLst>
                                    <p:cond delay="0"/>
                                  </p:stCondLst>
                                  <p:childTnLst>
                                    <p:set>
                                      <p:cBhvr>
                                        <p:cTn id="13" dur="1" fill="hold">
                                          <p:stCondLst>
                                            <p:cond delay="0"/>
                                          </p:stCondLst>
                                        </p:cTn>
                                        <p:tgtEl>
                                          <p:spTgt spid="14"/>
                                        </p:tgtEl>
                                        <p:attrNameLst>
                                          <p:attrName>style.visibility</p:attrName>
                                        </p:attrNameLst>
                                      </p:cBhvr>
                                      <p:to>
                                        <p:strVal val="visible"/>
                                      </p:to>
                                    </p:set>
                                    <p:animEffect transition="in" filter="fade">
                                      <p:cBhvr>
                                        <p:cTn id="14" dur="500"/>
                                        <p:tgtEl>
                                          <p:spTgt spid="14"/>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20"/>
                                        </p:tgtEl>
                                        <p:attrNameLst>
                                          <p:attrName>style.visibility</p:attrName>
                                        </p:attrNameLst>
                                      </p:cBhvr>
                                      <p:to>
                                        <p:strVal val="visible"/>
                                      </p:to>
                                    </p:set>
                                    <p:animEffect transition="in" filter="fade">
                                      <p:cBhvr>
                                        <p:cTn id="19" dur="500"/>
                                        <p:tgtEl>
                                          <p:spTgt spid="20"/>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16"/>
                                        </p:tgtEl>
                                        <p:attrNameLst>
                                          <p:attrName>style.visibility</p:attrName>
                                        </p:attrNameLst>
                                      </p:cBhvr>
                                      <p:to>
                                        <p:strVal val="visible"/>
                                      </p:to>
                                    </p:set>
                                    <p:animEffect transition="in" filter="fade">
                                      <p:cBhvr>
                                        <p:cTn id="22" dur="500"/>
                                        <p:tgtEl>
                                          <p:spTgt spid="16"/>
                                        </p:tgtEl>
                                      </p:cBhvr>
                                    </p:animEffect>
                                  </p:childTnLst>
                                </p:cTn>
                              </p:par>
                            </p:childTnLst>
                          </p:cTn>
                        </p:par>
                        <p:par>
                          <p:cTn id="23" fill="hold">
                            <p:stCondLst>
                              <p:cond delay="500"/>
                            </p:stCondLst>
                            <p:childTnLst>
                              <p:par>
                                <p:cTn id="24" presetID="22" presetClass="entr" presetSubtype="8" fill="hold" nodeType="afterEffect">
                                  <p:stCondLst>
                                    <p:cond delay="0"/>
                                  </p:stCondLst>
                                  <p:childTnLst>
                                    <p:set>
                                      <p:cBhvr>
                                        <p:cTn id="25" dur="1" fill="hold">
                                          <p:stCondLst>
                                            <p:cond delay="0"/>
                                          </p:stCondLst>
                                        </p:cTn>
                                        <p:tgtEl>
                                          <p:spTgt spid="7"/>
                                        </p:tgtEl>
                                        <p:attrNameLst>
                                          <p:attrName>style.visibility</p:attrName>
                                        </p:attrNameLst>
                                      </p:cBhvr>
                                      <p:to>
                                        <p:strVal val="visible"/>
                                      </p:to>
                                    </p:set>
                                    <p:animEffect transition="in" filter="wipe(left)">
                                      <p:cBhvr>
                                        <p:cTn id="26" dur="500"/>
                                        <p:tgtEl>
                                          <p:spTgt spid="7"/>
                                        </p:tgtEl>
                                      </p:cBhvr>
                                    </p:animEffect>
                                  </p:childTnLst>
                                </p:cTn>
                              </p:par>
                            </p:childTnLst>
                          </p:cTn>
                        </p:par>
                        <p:par>
                          <p:cTn id="27" fill="hold">
                            <p:stCondLst>
                              <p:cond delay="1000"/>
                            </p:stCondLst>
                            <p:childTnLst>
                              <p:par>
                                <p:cTn id="28" presetID="1" presetClass="entr" presetSubtype="0" fill="hold" grpId="0" nodeType="afterEffect">
                                  <p:stCondLst>
                                    <p:cond delay="0"/>
                                  </p:stCondLst>
                                  <p:childTnLst>
                                    <p:set>
                                      <p:cBhvr>
                                        <p:cTn id="29" dur="1" fill="hold">
                                          <p:stCondLst>
                                            <p:cond delay="0"/>
                                          </p:stCondLst>
                                        </p:cTn>
                                        <p:tgtEl>
                                          <p:spTgt spid="4"/>
                                        </p:tgtEl>
                                        <p:attrNameLst>
                                          <p:attrName>style.visibility</p:attrName>
                                        </p:attrNameLst>
                                      </p:cBhvr>
                                      <p:to>
                                        <p:strVal val="visible"/>
                                      </p:to>
                                    </p:set>
                                  </p:childTnLst>
                                </p:cTn>
                              </p:par>
                              <p:par>
                                <p:cTn id="30" presetID="10" presetClass="entr" presetSubtype="0" fill="hold" grpId="0" nodeType="withEffect">
                                  <p:stCondLst>
                                    <p:cond delay="0"/>
                                  </p:stCondLst>
                                  <p:childTnLst>
                                    <p:set>
                                      <p:cBhvr>
                                        <p:cTn id="31" dur="1" fill="hold">
                                          <p:stCondLst>
                                            <p:cond delay="0"/>
                                          </p:stCondLst>
                                        </p:cTn>
                                        <p:tgtEl>
                                          <p:spTgt spid="18"/>
                                        </p:tgtEl>
                                        <p:attrNameLst>
                                          <p:attrName>style.visibility</p:attrName>
                                        </p:attrNameLst>
                                      </p:cBhvr>
                                      <p:to>
                                        <p:strVal val="visible"/>
                                      </p:to>
                                    </p:set>
                                    <p:animEffect transition="in" filter="fade">
                                      <p:cBhvr>
                                        <p:cTn id="32" dur="1000"/>
                                        <p:tgtEl>
                                          <p:spTgt spid="18"/>
                                        </p:tgtEl>
                                      </p:cBhvr>
                                    </p:animEffect>
                                  </p:childTnLst>
                                </p:cTn>
                              </p:par>
                            </p:childTnLst>
                          </p:cTn>
                        </p:par>
                        <p:par>
                          <p:cTn id="33" fill="hold">
                            <p:stCondLst>
                              <p:cond delay="2000"/>
                            </p:stCondLst>
                            <p:childTnLst>
                              <p:par>
                                <p:cTn id="34" presetID="22" presetClass="entr" presetSubtype="8" fill="hold" nodeType="afterEffect">
                                  <p:stCondLst>
                                    <p:cond delay="0"/>
                                  </p:stCondLst>
                                  <p:childTnLst>
                                    <p:set>
                                      <p:cBhvr>
                                        <p:cTn id="35" dur="1" fill="hold">
                                          <p:stCondLst>
                                            <p:cond delay="0"/>
                                          </p:stCondLst>
                                        </p:cTn>
                                        <p:tgtEl>
                                          <p:spTgt spid="8"/>
                                        </p:tgtEl>
                                        <p:attrNameLst>
                                          <p:attrName>style.visibility</p:attrName>
                                        </p:attrNameLst>
                                      </p:cBhvr>
                                      <p:to>
                                        <p:strVal val="visible"/>
                                      </p:to>
                                    </p:set>
                                    <p:animEffect transition="in" filter="wipe(left)">
                                      <p:cBhvr>
                                        <p:cTn id="36" dur="500"/>
                                        <p:tgtEl>
                                          <p:spTgt spid="8"/>
                                        </p:tgtEl>
                                      </p:cBhvr>
                                    </p:animEffect>
                                  </p:childTnLst>
                                </p:cTn>
                              </p:par>
                            </p:childTnLst>
                          </p:cTn>
                        </p:par>
                        <p:par>
                          <p:cTn id="37" fill="hold">
                            <p:stCondLst>
                              <p:cond delay="2500"/>
                            </p:stCondLst>
                            <p:childTnLst>
                              <p:par>
                                <p:cTn id="38" presetID="1" presetClass="entr" presetSubtype="0" fill="hold" grpId="0" nodeType="afterEffect">
                                  <p:stCondLst>
                                    <p:cond delay="0"/>
                                  </p:stCondLst>
                                  <p:childTnLst>
                                    <p:set>
                                      <p:cBhvr>
                                        <p:cTn id="39" dur="1" fill="hold">
                                          <p:stCondLst>
                                            <p:cond delay="0"/>
                                          </p:stCondLst>
                                        </p:cTn>
                                        <p:tgtEl>
                                          <p:spTgt spid="5"/>
                                        </p:tgtEl>
                                        <p:attrNameLst>
                                          <p:attrName>style.visibility</p:attrName>
                                        </p:attrNameLst>
                                      </p:cBhvr>
                                      <p:to>
                                        <p:strVal val="visible"/>
                                      </p:to>
                                    </p:set>
                                  </p:childTnLst>
                                </p:cTn>
                              </p:par>
                              <p:par>
                                <p:cTn id="40" presetID="10" presetClass="entr" presetSubtype="0" fill="hold" grpId="0" nodeType="withEffect">
                                  <p:stCondLst>
                                    <p:cond delay="0"/>
                                  </p:stCondLst>
                                  <p:childTnLst>
                                    <p:set>
                                      <p:cBhvr>
                                        <p:cTn id="41" dur="1" fill="hold">
                                          <p:stCondLst>
                                            <p:cond delay="0"/>
                                          </p:stCondLst>
                                        </p:cTn>
                                        <p:tgtEl>
                                          <p:spTgt spid="19"/>
                                        </p:tgtEl>
                                        <p:attrNameLst>
                                          <p:attrName>style.visibility</p:attrName>
                                        </p:attrNameLst>
                                      </p:cBhvr>
                                      <p:to>
                                        <p:strVal val="visible"/>
                                      </p:to>
                                    </p:set>
                                    <p:animEffect transition="in" filter="fade">
                                      <p:cBhvr>
                                        <p:cTn id="42" dur="1000"/>
                                        <p:tgtEl>
                                          <p:spTgt spid="19"/>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21"/>
                                        </p:tgtEl>
                                        <p:attrNameLst>
                                          <p:attrName>style.visibility</p:attrName>
                                        </p:attrNameLst>
                                      </p:cBhvr>
                                      <p:to>
                                        <p:strVal val="visible"/>
                                      </p:to>
                                    </p:set>
                                    <p:animEffect transition="in" filter="fade">
                                      <p:cBhvr>
                                        <p:cTn id="47" dur="500"/>
                                        <p:tgtEl>
                                          <p:spTgt spid="21"/>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8" fill="hold" nodeType="clickEffect">
                                  <p:stCondLst>
                                    <p:cond delay="0"/>
                                  </p:stCondLst>
                                  <p:childTnLst>
                                    <p:set>
                                      <p:cBhvr>
                                        <p:cTn id="51" dur="1" fill="hold">
                                          <p:stCondLst>
                                            <p:cond delay="0"/>
                                          </p:stCondLst>
                                        </p:cTn>
                                        <p:tgtEl>
                                          <p:spTgt spid="9"/>
                                        </p:tgtEl>
                                        <p:attrNameLst>
                                          <p:attrName>style.visibility</p:attrName>
                                        </p:attrNameLst>
                                      </p:cBhvr>
                                      <p:to>
                                        <p:strVal val="visible"/>
                                      </p:to>
                                    </p:set>
                                    <p:animEffect transition="in" filter="wipe(left)">
                                      <p:cBhvr>
                                        <p:cTn id="52" dur="500"/>
                                        <p:tgtEl>
                                          <p:spTgt spid="9"/>
                                        </p:tgtEl>
                                      </p:cBhvr>
                                    </p:animEffect>
                                  </p:childTnLst>
                                </p:cTn>
                              </p:par>
                            </p:childTnLst>
                          </p:cTn>
                        </p:par>
                        <p:par>
                          <p:cTn id="53" fill="hold">
                            <p:stCondLst>
                              <p:cond delay="500"/>
                            </p:stCondLst>
                            <p:childTnLst>
                              <p:par>
                                <p:cTn id="54" presetID="1" presetClass="entr" presetSubtype="0" fill="hold" grpId="0" nodeType="afterEffect">
                                  <p:stCondLst>
                                    <p:cond delay="0"/>
                                  </p:stCondLst>
                                  <p:childTnLst>
                                    <p:set>
                                      <p:cBhvr>
                                        <p:cTn id="55" dur="1" fill="hold">
                                          <p:stCondLst>
                                            <p:cond delay="0"/>
                                          </p:stCondLst>
                                        </p:cTn>
                                        <p:tgtEl>
                                          <p:spTgt spid="13"/>
                                        </p:tgtEl>
                                        <p:attrNameLst>
                                          <p:attrName>style.visibility</p:attrName>
                                        </p:attrNameLst>
                                      </p:cBhvr>
                                      <p:to>
                                        <p:strVal val="visible"/>
                                      </p:to>
                                    </p:set>
                                  </p:childTnLst>
                                </p:cTn>
                              </p:par>
                            </p:childTnLst>
                          </p:cTn>
                        </p:par>
                        <p:par>
                          <p:cTn id="56" fill="hold">
                            <p:stCondLst>
                              <p:cond delay="500"/>
                            </p:stCondLst>
                            <p:childTnLst>
                              <p:par>
                                <p:cTn id="57" presetID="10" presetClass="entr" presetSubtype="0" fill="hold" nodeType="afterEffect">
                                  <p:stCondLst>
                                    <p:cond delay="0"/>
                                  </p:stCondLst>
                                  <p:childTnLst>
                                    <p:set>
                                      <p:cBhvr>
                                        <p:cTn id="58" dur="1" fill="hold">
                                          <p:stCondLst>
                                            <p:cond delay="0"/>
                                          </p:stCondLst>
                                        </p:cTn>
                                        <p:tgtEl>
                                          <p:spTgt spid="12"/>
                                        </p:tgtEl>
                                        <p:attrNameLst>
                                          <p:attrName>style.visibility</p:attrName>
                                        </p:attrNameLst>
                                      </p:cBhvr>
                                      <p:to>
                                        <p:strVal val="visible"/>
                                      </p:to>
                                    </p:set>
                                    <p:animEffect transition="in" filter="fade">
                                      <p:cBhvr>
                                        <p:cTn id="59"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4" grpId="0" animBg="1"/>
      <p:bldP spid="5" grpId="0" animBg="1"/>
      <p:bldP spid="13" grpId="0"/>
      <p:bldP spid="14" grpId="0"/>
      <p:bldP spid="15" grpId="0"/>
      <p:bldP spid="16" grpId="0"/>
      <p:bldP spid="18" grpId="0"/>
      <p:bldP spid="19" grpId="0"/>
      <p:bldP spid="21"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Anatomy of a PDS4 Label</a:t>
            </a:r>
            <a:endParaRPr lang="en-US" dirty="0"/>
          </a:p>
        </p:txBody>
      </p:sp>
      <p:sp>
        <p:nvSpPr>
          <p:cNvPr id="8" name="Content Placeholder 2"/>
          <p:cNvSpPr>
            <a:spLocks noGrp="1"/>
          </p:cNvSpPr>
          <p:nvPr>
            <p:ph idx="1"/>
          </p:nvPr>
        </p:nvSpPr>
        <p:spPr>
          <a:xfrm>
            <a:off x="838199" y="1509369"/>
            <a:ext cx="6898142" cy="402292"/>
          </a:xfrm>
        </p:spPr>
        <p:txBody>
          <a:bodyPr>
            <a:normAutofit/>
          </a:bodyPr>
          <a:lstStyle/>
          <a:p>
            <a:r>
              <a:rPr lang="en-US" sz="2000" dirty="0" smtClean="0"/>
              <a:t>XML identification tag; </a:t>
            </a:r>
            <a:r>
              <a:rPr lang="en-US" sz="2000" dirty="0" err="1" smtClean="0"/>
              <a:t>Schematron</a:t>
            </a:r>
            <a:r>
              <a:rPr lang="en-US" sz="2000" dirty="0" smtClean="0"/>
              <a:t> identification (optional)</a:t>
            </a:r>
            <a:endParaRPr lang="en-US" sz="2000" dirty="0"/>
          </a:p>
        </p:txBody>
      </p:sp>
      <p:sp>
        <p:nvSpPr>
          <p:cNvPr id="9" name="Rectangle 8"/>
          <p:cNvSpPr/>
          <p:nvPr/>
        </p:nvSpPr>
        <p:spPr>
          <a:xfrm>
            <a:off x="838199" y="1147962"/>
            <a:ext cx="2601951" cy="361406"/>
          </a:xfrm>
          <a:prstGeom prst="rect">
            <a:avLst/>
          </a:prstGeom>
        </p:spPr>
        <p:style>
          <a:lnRef idx="0">
            <a:schemeClr val="accent3"/>
          </a:lnRef>
          <a:fillRef idx="3">
            <a:schemeClr val="accent3"/>
          </a:fillRef>
          <a:effectRef idx="3">
            <a:schemeClr val="accent3"/>
          </a:effectRef>
          <a:fontRef idx="minor">
            <a:schemeClr val="lt1"/>
          </a:fontRef>
        </p:style>
        <p:txBody>
          <a:bodyPr rtlCol="0" anchor="ctr"/>
          <a:lstStyle/>
          <a:p>
            <a:r>
              <a:rPr lang="en-US" sz="2400" b="1" dirty="0" smtClean="0">
                <a:solidFill>
                  <a:schemeClr val="bg2">
                    <a:lumMod val="25000"/>
                  </a:schemeClr>
                </a:solidFill>
                <a:latin typeface="Arial" panose="020B0604020202020204" pitchFamily="34" charset="0"/>
                <a:cs typeface="Arial" panose="020B0604020202020204" pitchFamily="34" charset="0"/>
              </a:rPr>
              <a:t>XML Declaration</a:t>
            </a:r>
            <a:endParaRPr lang="en-US" sz="2400" b="1" dirty="0">
              <a:solidFill>
                <a:schemeClr val="bg2">
                  <a:lumMod val="25000"/>
                </a:schemeClr>
              </a:solidFill>
              <a:latin typeface="Arial" panose="020B0604020202020204" pitchFamily="34" charset="0"/>
              <a:cs typeface="Arial" panose="020B0604020202020204" pitchFamily="34" charset="0"/>
            </a:endParaRPr>
          </a:p>
        </p:txBody>
      </p:sp>
      <p:sp>
        <p:nvSpPr>
          <p:cNvPr id="19" name="Rectangle 18"/>
          <p:cNvSpPr/>
          <p:nvPr/>
        </p:nvSpPr>
        <p:spPr>
          <a:xfrm>
            <a:off x="7827783" y="1147962"/>
            <a:ext cx="3840480" cy="457200"/>
          </a:xfrm>
          <a:prstGeom prst="rect">
            <a:avLst/>
          </a:prstGeom>
        </p:spPr>
        <p:style>
          <a:lnRef idx="0">
            <a:schemeClr val="accent3"/>
          </a:lnRef>
          <a:fillRef idx="3">
            <a:schemeClr val="accent3"/>
          </a:fillRef>
          <a:effectRef idx="3">
            <a:schemeClr val="accent3"/>
          </a:effectRef>
          <a:fontRef idx="minor">
            <a:schemeClr val="lt1"/>
          </a:fontRef>
        </p:style>
        <p:txBody>
          <a:bodyPr rtlCol="0" anchor="t" anchorCtr="0"/>
          <a:lstStyle/>
          <a:p>
            <a:r>
              <a:rPr lang="en-US" sz="2000" b="1" i="1" dirty="0" smtClean="0">
                <a:solidFill>
                  <a:schemeClr val="bg2">
                    <a:lumMod val="25000"/>
                  </a:schemeClr>
                </a:solidFill>
                <a:latin typeface="Arial" panose="020B0604020202020204" pitchFamily="34" charset="0"/>
                <a:cs typeface="Arial" panose="020B0604020202020204" pitchFamily="34" charset="0"/>
              </a:rPr>
              <a:t>XML Declaration</a:t>
            </a:r>
            <a:endParaRPr lang="en-US" sz="2000" b="1" i="1" dirty="0">
              <a:solidFill>
                <a:schemeClr val="bg2">
                  <a:lumMod val="25000"/>
                </a:schemeClr>
              </a:solidFill>
              <a:latin typeface="Arial" panose="020B0604020202020204" pitchFamily="34" charset="0"/>
              <a:cs typeface="Arial" panose="020B0604020202020204" pitchFamily="34" charset="0"/>
            </a:endParaRPr>
          </a:p>
        </p:txBody>
      </p:sp>
      <p:sp>
        <p:nvSpPr>
          <p:cNvPr id="20" name="Rectangle 19"/>
          <p:cNvSpPr/>
          <p:nvPr/>
        </p:nvSpPr>
        <p:spPr>
          <a:xfrm>
            <a:off x="7827783" y="1625428"/>
            <a:ext cx="3840480" cy="4754880"/>
          </a:xfrm>
          <a:prstGeom prst="rect">
            <a:avLst/>
          </a:prstGeom>
        </p:spPr>
        <p:style>
          <a:lnRef idx="0">
            <a:schemeClr val="accent2"/>
          </a:lnRef>
          <a:fillRef idx="3">
            <a:schemeClr val="accent2"/>
          </a:fillRef>
          <a:effectRef idx="3">
            <a:schemeClr val="accent2"/>
          </a:effectRef>
          <a:fontRef idx="minor">
            <a:schemeClr val="lt1"/>
          </a:fontRef>
        </p:style>
        <p:txBody>
          <a:bodyPr rtlCol="0" anchor="t" anchorCtr="0"/>
          <a:lstStyle/>
          <a:p>
            <a:r>
              <a:rPr lang="en-US" sz="2000" b="1" i="1" dirty="0" smtClean="0">
                <a:solidFill>
                  <a:schemeClr val="bg2">
                    <a:lumMod val="25000"/>
                  </a:schemeClr>
                </a:solidFill>
                <a:latin typeface="Arial" panose="020B0604020202020204" pitchFamily="34" charset="0"/>
                <a:cs typeface="Arial" panose="020B0604020202020204" pitchFamily="34" charset="0"/>
              </a:rPr>
              <a:t>Product (Root) Tag</a:t>
            </a:r>
            <a:endParaRPr lang="en-US" sz="2000" b="1" i="1" dirty="0">
              <a:solidFill>
                <a:schemeClr val="bg2">
                  <a:lumMod val="25000"/>
                </a:schemeClr>
              </a:solidFill>
              <a:latin typeface="Arial" panose="020B0604020202020204" pitchFamily="34" charset="0"/>
              <a:cs typeface="Arial" panose="020B0604020202020204" pitchFamily="34" charset="0"/>
            </a:endParaRPr>
          </a:p>
        </p:txBody>
      </p:sp>
      <p:sp>
        <p:nvSpPr>
          <p:cNvPr id="21" name="Rectangle 20"/>
          <p:cNvSpPr/>
          <p:nvPr/>
        </p:nvSpPr>
        <p:spPr>
          <a:xfrm>
            <a:off x="7919223" y="2077727"/>
            <a:ext cx="3657600" cy="1143000"/>
          </a:xfrm>
          <a:prstGeom prst="rect">
            <a:avLst/>
          </a:prstGeom>
        </p:spPr>
        <p:style>
          <a:lnRef idx="0">
            <a:schemeClr val="accent4"/>
          </a:lnRef>
          <a:fillRef idx="3">
            <a:schemeClr val="accent4"/>
          </a:fillRef>
          <a:effectRef idx="3">
            <a:schemeClr val="accent4"/>
          </a:effectRef>
          <a:fontRef idx="minor">
            <a:schemeClr val="lt1"/>
          </a:fontRef>
        </p:style>
        <p:txBody>
          <a:bodyPr rtlCol="0" anchor="t" anchorCtr="0"/>
          <a:lstStyle/>
          <a:p>
            <a:r>
              <a:rPr lang="en-US" sz="2000" b="1" i="1" dirty="0" smtClean="0">
                <a:solidFill>
                  <a:schemeClr val="bg2">
                    <a:lumMod val="25000"/>
                  </a:schemeClr>
                </a:solidFill>
                <a:latin typeface="Arial" panose="020B0604020202020204" pitchFamily="34" charset="0"/>
                <a:cs typeface="Arial" panose="020B0604020202020204" pitchFamily="34" charset="0"/>
              </a:rPr>
              <a:t>Identification Area</a:t>
            </a:r>
            <a:endParaRPr lang="en-US" sz="2000" b="1" i="1" dirty="0">
              <a:solidFill>
                <a:schemeClr val="bg2">
                  <a:lumMod val="25000"/>
                </a:schemeClr>
              </a:solidFill>
              <a:latin typeface="Arial" panose="020B0604020202020204" pitchFamily="34" charset="0"/>
              <a:cs typeface="Arial" panose="020B0604020202020204" pitchFamily="34" charset="0"/>
            </a:endParaRPr>
          </a:p>
        </p:txBody>
      </p:sp>
      <p:sp>
        <p:nvSpPr>
          <p:cNvPr id="22" name="Rectangle 21"/>
          <p:cNvSpPr/>
          <p:nvPr/>
        </p:nvSpPr>
        <p:spPr>
          <a:xfrm>
            <a:off x="7919223" y="3262160"/>
            <a:ext cx="3657600" cy="1143000"/>
          </a:xfrm>
          <a:prstGeom prst="rect">
            <a:avLst/>
          </a:prstGeom>
        </p:spPr>
        <p:style>
          <a:lnRef idx="0">
            <a:schemeClr val="accent6"/>
          </a:lnRef>
          <a:fillRef idx="3">
            <a:schemeClr val="accent6"/>
          </a:fillRef>
          <a:effectRef idx="3">
            <a:schemeClr val="accent6"/>
          </a:effectRef>
          <a:fontRef idx="minor">
            <a:schemeClr val="lt1"/>
          </a:fontRef>
        </p:style>
        <p:txBody>
          <a:bodyPr rtlCol="0" anchor="t" anchorCtr="0"/>
          <a:lstStyle/>
          <a:p>
            <a:r>
              <a:rPr lang="en-US" sz="2000" b="1" i="1" dirty="0" smtClean="0">
                <a:solidFill>
                  <a:schemeClr val="bg2">
                    <a:lumMod val="25000"/>
                  </a:schemeClr>
                </a:solidFill>
                <a:latin typeface="Arial" panose="020B0604020202020204" pitchFamily="34" charset="0"/>
                <a:cs typeface="Arial" panose="020B0604020202020204" pitchFamily="34" charset="0"/>
              </a:rPr>
              <a:t>Observation/Context Area</a:t>
            </a:r>
            <a:endParaRPr lang="en-US" sz="2000" b="1" i="1" dirty="0">
              <a:solidFill>
                <a:schemeClr val="bg2">
                  <a:lumMod val="25000"/>
                </a:schemeClr>
              </a:solidFill>
              <a:latin typeface="Arial" panose="020B0604020202020204" pitchFamily="34" charset="0"/>
              <a:cs typeface="Arial" panose="020B0604020202020204" pitchFamily="34" charset="0"/>
            </a:endParaRPr>
          </a:p>
        </p:txBody>
      </p:sp>
      <p:sp>
        <p:nvSpPr>
          <p:cNvPr id="23" name="Rectangle 22"/>
          <p:cNvSpPr/>
          <p:nvPr/>
        </p:nvSpPr>
        <p:spPr>
          <a:xfrm>
            <a:off x="7919223" y="4945225"/>
            <a:ext cx="3657600" cy="1371600"/>
          </a:xfrm>
          <a:prstGeom prst="rect">
            <a:avLst/>
          </a:prstGeom>
        </p:spPr>
        <p:style>
          <a:lnRef idx="0">
            <a:schemeClr val="accent1"/>
          </a:lnRef>
          <a:fillRef idx="3">
            <a:schemeClr val="accent1"/>
          </a:fillRef>
          <a:effectRef idx="3">
            <a:schemeClr val="accent1"/>
          </a:effectRef>
          <a:fontRef idx="minor">
            <a:schemeClr val="lt1"/>
          </a:fontRef>
        </p:style>
        <p:txBody>
          <a:bodyPr rtlCol="0" anchor="t" anchorCtr="0"/>
          <a:lstStyle/>
          <a:p>
            <a:r>
              <a:rPr lang="en-US" sz="2000" b="1" i="1" dirty="0" smtClean="0">
                <a:solidFill>
                  <a:schemeClr val="bg2">
                    <a:lumMod val="25000"/>
                  </a:schemeClr>
                </a:solidFill>
                <a:latin typeface="Arial" panose="020B0604020202020204" pitchFamily="34" charset="0"/>
                <a:cs typeface="Arial" panose="020B0604020202020204" pitchFamily="34" charset="0"/>
              </a:rPr>
              <a:t>File Area</a:t>
            </a:r>
            <a:endParaRPr lang="en-US" sz="2000" b="1" i="1" dirty="0">
              <a:solidFill>
                <a:schemeClr val="bg2">
                  <a:lumMod val="25000"/>
                </a:schemeClr>
              </a:solidFill>
              <a:latin typeface="Arial" panose="020B0604020202020204" pitchFamily="34" charset="0"/>
              <a:cs typeface="Arial" panose="020B0604020202020204" pitchFamily="34" charset="0"/>
            </a:endParaRPr>
          </a:p>
        </p:txBody>
      </p:sp>
      <p:sp>
        <p:nvSpPr>
          <p:cNvPr id="25" name="Rectangle 24"/>
          <p:cNvSpPr/>
          <p:nvPr/>
        </p:nvSpPr>
        <p:spPr>
          <a:xfrm>
            <a:off x="7919223" y="4446592"/>
            <a:ext cx="3657600" cy="457200"/>
          </a:xfrm>
          <a:prstGeom prst="rect">
            <a:avLst/>
          </a:prstGeom>
          <a:gradFill>
            <a:gsLst>
              <a:gs pos="0">
                <a:srgbClr val="EC5A5A"/>
              </a:gs>
              <a:gs pos="50000">
                <a:srgbClr val="E73535"/>
              </a:gs>
              <a:gs pos="100000">
                <a:srgbClr val="E42020"/>
              </a:gs>
            </a:gsLst>
          </a:gradFill>
        </p:spPr>
        <p:style>
          <a:lnRef idx="0">
            <a:schemeClr val="accent6"/>
          </a:lnRef>
          <a:fillRef idx="3">
            <a:schemeClr val="accent6"/>
          </a:fillRef>
          <a:effectRef idx="3">
            <a:schemeClr val="accent6"/>
          </a:effectRef>
          <a:fontRef idx="minor">
            <a:schemeClr val="lt1"/>
          </a:fontRef>
        </p:style>
        <p:txBody>
          <a:bodyPr rtlCol="0" anchor="t" anchorCtr="0"/>
          <a:lstStyle/>
          <a:p>
            <a:r>
              <a:rPr lang="en-US" sz="2000" b="1" i="1" dirty="0" smtClean="0">
                <a:solidFill>
                  <a:schemeClr val="bg2">
                    <a:lumMod val="25000"/>
                  </a:schemeClr>
                </a:solidFill>
                <a:latin typeface="Arial" panose="020B0604020202020204" pitchFamily="34" charset="0"/>
                <a:cs typeface="Arial" panose="020B0604020202020204" pitchFamily="34" charset="0"/>
              </a:rPr>
              <a:t>Reference List</a:t>
            </a:r>
            <a:endParaRPr lang="en-US" sz="2000" b="1" i="1" dirty="0">
              <a:solidFill>
                <a:schemeClr val="bg2">
                  <a:lumMod val="25000"/>
                </a:schemeClr>
              </a:solidFill>
              <a:latin typeface="Arial" panose="020B0604020202020204" pitchFamily="34" charset="0"/>
              <a:cs typeface="Arial" panose="020B0604020202020204" pitchFamily="34" charset="0"/>
            </a:endParaRPr>
          </a:p>
        </p:txBody>
      </p:sp>
      <p:sp>
        <p:nvSpPr>
          <p:cNvPr id="12" name="Rectangle 11"/>
          <p:cNvSpPr/>
          <p:nvPr/>
        </p:nvSpPr>
        <p:spPr>
          <a:xfrm>
            <a:off x="838196" y="1862646"/>
            <a:ext cx="2926080" cy="361406"/>
          </a:xfrm>
          <a:prstGeom prst="rect">
            <a:avLst/>
          </a:prstGeom>
        </p:spPr>
        <p:style>
          <a:lnRef idx="0">
            <a:schemeClr val="accent2"/>
          </a:lnRef>
          <a:fillRef idx="3">
            <a:schemeClr val="accent2"/>
          </a:fillRef>
          <a:effectRef idx="3">
            <a:schemeClr val="accent2"/>
          </a:effectRef>
          <a:fontRef idx="minor">
            <a:schemeClr val="lt1"/>
          </a:fontRef>
        </p:style>
        <p:txBody>
          <a:bodyPr rtlCol="0" anchor="ctr"/>
          <a:lstStyle/>
          <a:p>
            <a:r>
              <a:rPr lang="en-US" sz="2400" b="1" dirty="0" smtClean="0">
                <a:solidFill>
                  <a:schemeClr val="bg2">
                    <a:lumMod val="25000"/>
                  </a:schemeClr>
                </a:solidFill>
                <a:latin typeface="Arial" panose="020B0604020202020204" pitchFamily="34" charset="0"/>
                <a:cs typeface="Arial" panose="020B0604020202020204" pitchFamily="34" charset="0"/>
              </a:rPr>
              <a:t>Product Tag</a:t>
            </a:r>
            <a:endParaRPr lang="en-US" sz="2400" b="1" dirty="0">
              <a:solidFill>
                <a:schemeClr val="bg2">
                  <a:lumMod val="25000"/>
                </a:schemeClr>
              </a:solidFill>
              <a:latin typeface="Arial" panose="020B0604020202020204" pitchFamily="34" charset="0"/>
              <a:cs typeface="Arial" panose="020B0604020202020204" pitchFamily="34" charset="0"/>
            </a:endParaRPr>
          </a:p>
        </p:txBody>
      </p:sp>
      <p:sp>
        <p:nvSpPr>
          <p:cNvPr id="14" name="Content Placeholder 2"/>
          <p:cNvSpPr txBox="1">
            <a:spLocks/>
          </p:cNvSpPr>
          <p:nvPr/>
        </p:nvSpPr>
        <p:spPr>
          <a:xfrm>
            <a:off x="838196" y="2224052"/>
            <a:ext cx="6898142" cy="45130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bg2">
                    <a:lumMod val="25000"/>
                  </a:schemeClr>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bg2">
                    <a:lumMod val="25000"/>
                  </a:schemeClr>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bg2">
                    <a:lumMod val="25000"/>
                  </a:schemeClr>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bg2">
                    <a:lumMod val="25000"/>
                  </a:schemeClr>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bg2">
                    <a:lumMod val="25000"/>
                  </a:schemeClr>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000" dirty="0" smtClean="0"/>
              <a:t>Root tag; Namespace declarations; Schema identification</a:t>
            </a:r>
          </a:p>
        </p:txBody>
      </p:sp>
      <p:sp>
        <p:nvSpPr>
          <p:cNvPr id="15" name="Rectangle 14"/>
          <p:cNvSpPr/>
          <p:nvPr/>
        </p:nvSpPr>
        <p:spPr>
          <a:xfrm>
            <a:off x="838195" y="2612181"/>
            <a:ext cx="2834640" cy="361406"/>
          </a:xfrm>
          <a:prstGeom prst="rect">
            <a:avLst/>
          </a:prstGeom>
        </p:spPr>
        <p:style>
          <a:lnRef idx="0">
            <a:schemeClr val="accent4"/>
          </a:lnRef>
          <a:fillRef idx="3">
            <a:schemeClr val="accent4"/>
          </a:fillRef>
          <a:effectRef idx="3">
            <a:schemeClr val="accent4"/>
          </a:effectRef>
          <a:fontRef idx="minor">
            <a:schemeClr val="lt1"/>
          </a:fontRef>
        </p:style>
        <p:txBody>
          <a:bodyPr rtlCol="0" anchor="ctr"/>
          <a:lstStyle/>
          <a:p>
            <a:r>
              <a:rPr lang="en-US" sz="2400" b="1" dirty="0" smtClean="0">
                <a:solidFill>
                  <a:schemeClr val="bg2">
                    <a:lumMod val="25000"/>
                  </a:schemeClr>
                </a:solidFill>
                <a:latin typeface="Arial" panose="020B0604020202020204" pitchFamily="34" charset="0"/>
                <a:cs typeface="Arial" panose="020B0604020202020204" pitchFamily="34" charset="0"/>
              </a:rPr>
              <a:t>Identification Area</a:t>
            </a:r>
            <a:endParaRPr lang="en-US" sz="2400" b="1" dirty="0">
              <a:solidFill>
                <a:schemeClr val="bg2">
                  <a:lumMod val="25000"/>
                </a:schemeClr>
              </a:solidFill>
              <a:latin typeface="Arial" panose="020B0604020202020204" pitchFamily="34" charset="0"/>
              <a:cs typeface="Arial" panose="020B0604020202020204" pitchFamily="34" charset="0"/>
            </a:endParaRPr>
          </a:p>
        </p:txBody>
      </p:sp>
      <p:sp>
        <p:nvSpPr>
          <p:cNvPr id="16" name="Content Placeholder 2"/>
          <p:cNvSpPr txBox="1">
            <a:spLocks/>
          </p:cNvSpPr>
          <p:nvPr/>
        </p:nvSpPr>
        <p:spPr>
          <a:xfrm>
            <a:off x="838196" y="2973588"/>
            <a:ext cx="6898142" cy="421196"/>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bg2">
                    <a:lumMod val="25000"/>
                  </a:schemeClr>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bg2">
                    <a:lumMod val="25000"/>
                  </a:schemeClr>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bg2">
                    <a:lumMod val="25000"/>
                  </a:schemeClr>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bg2">
                    <a:lumMod val="25000"/>
                  </a:schemeClr>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bg2">
                    <a:lumMod val="25000"/>
                  </a:schemeClr>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000" dirty="0" smtClean="0"/>
              <a:t>Product identifying information</a:t>
            </a:r>
          </a:p>
        </p:txBody>
      </p:sp>
      <p:sp>
        <p:nvSpPr>
          <p:cNvPr id="17" name="Rectangle 16"/>
          <p:cNvSpPr/>
          <p:nvPr/>
        </p:nvSpPr>
        <p:spPr>
          <a:xfrm>
            <a:off x="838195" y="3379072"/>
            <a:ext cx="4023360" cy="361406"/>
          </a:xfrm>
          <a:prstGeom prst="rect">
            <a:avLst/>
          </a:prstGeom>
        </p:spPr>
        <p:style>
          <a:lnRef idx="0">
            <a:schemeClr val="accent6"/>
          </a:lnRef>
          <a:fillRef idx="3">
            <a:schemeClr val="accent6"/>
          </a:fillRef>
          <a:effectRef idx="3">
            <a:schemeClr val="accent6"/>
          </a:effectRef>
          <a:fontRef idx="minor">
            <a:schemeClr val="lt1"/>
          </a:fontRef>
        </p:style>
        <p:txBody>
          <a:bodyPr rtlCol="0" anchor="ctr"/>
          <a:lstStyle/>
          <a:p>
            <a:r>
              <a:rPr lang="en-US" sz="2400" b="1" dirty="0" smtClean="0">
                <a:solidFill>
                  <a:schemeClr val="bg2">
                    <a:lumMod val="25000"/>
                  </a:schemeClr>
                </a:solidFill>
                <a:latin typeface="Arial" panose="020B0604020202020204" pitchFamily="34" charset="0"/>
                <a:cs typeface="Arial" panose="020B0604020202020204" pitchFamily="34" charset="0"/>
              </a:rPr>
              <a:t>Observation/Context Area</a:t>
            </a:r>
            <a:endParaRPr lang="en-US" sz="2400" b="1" dirty="0">
              <a:solidFill>
                <a:schemeClr val="bg2">
                  <a:lumMod val="25000"/>
                </a:schemeClr>
              </a:solidFill>
              <a:latin typeface="Arial" panose="020B0604020202020204" pitchFamily="34" charset="0"/>
              <a:cs typeface="Arial" panose="020B0604020202020204" pitchFamily="34" charset="0"/>
            </a:endParaRPr>
          </a:p>
        </p:txBody>
      </p:sp>
      <p:sp>
        <p:nvSpPr>
          <p:cNvPr id="18" name="Content Placeholder 2"/>
          <p:cNvSpPr txBox="1">
            <a:spLocks/>
          </p:cNvSpPr>
          <p:nvPr/>
        </p:nvSpPr>
        <p:spPr>
          <a:xfrm>
            <a:off x="838196" y="3797077"/>
            <a:ext cx="6898142" cy="512892"/>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bg2">
                    <a:lumMod val="25000"/>
                  </a:schemeClr>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bg2">
                    <a:lumMod val="25000"/>
                  </a:schemeClr>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bg2">
                    <a:lumMod val="25000"/>
                  </a:schemeClr>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bg2">
                    <a:lumMod val="25000"/>
                  </a:schemeClr>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bg2">
                    <a:lumMod val="25000"/>
                  </a:schemeClr>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000" dirty="0" smtClean="0"/>
              <a:t>Product provenance/background</a:t>
            </a:r>
          </a:p>
        </p:txBody>
      </p:sp>
      <p:sp>
        <p:nvSpPr>
          <p:cNvPr id="24" name="Content Placeholder 2"/>
          <p:cNvSpPr txBox="1">
            <a:spLocks/>
          </p:cNvSpPr>
          <p:nvPr/>
        </p:nvSpPr>
        <p:spPr>
          <a:xfrm>
            <a:off x="838196" y="4505289"/>
            <a:ext cx="6898142" cy="435797"/>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bg2">
                    <a:lumMod val="25000"/>
                  </a:schemeClr>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bg2">
                    <a:lumMod val="25000"/>
                  </a:schemeClr>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bg2">
                    <a:lumMod val="25000"/>
                  </a:schemeClr>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bg2">
                    <a:lumMod val="25000"/>
                  </a:schemeClr>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bg2">
                    <a:lumMod val="25000"/>
                  </a:schemeClr>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000" dirty="0" smtClean="0"/>
              <a:t>Links to relevant products and publications</a:t>
            </a:r>
          </a:p>
        </p:txBody>
      </p:sp>
      <p:sp>
        <p:nvSpPr>
          <p:cNvPr id="26" name="Content Placeholder 2"/>
          <p:cNvSpPr txBox="1">
            <a:spLocks/>
          </p:cNvSpPr>
          <p:nvPr/>
        </p:nvSpPr>
        <p:spPr>
          <a:xfrm>
            <a:off x="838196" y="5243601"/>
            <a:ext cx="6898142" cy="4655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bg2">
                    <a:lumMod val="25000"/>
                  </a:schemeClr>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bg2">
                    <a:lumMod val="25000"/>
                  </a:schemeClr>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bg2">
                    <a:lumMod val="25000"/>
                  </a:schemeClr>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bg2">
                    <a:lumMod val="25000"/>
                  </a:schemeClr>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bg2">
                    <a:lumMod val="25000"/>
                  </a:schemeClr>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000" dirty="0" smtClean="0"/>
              <a:t>File format and/or structural information</a:t>
            </a:r>
          </a:p>
        </p:txBody>
      </p:sp>
      <p:sp>
        <p:nvSpPr>
          <p:cNvPr id="27" name="Rectangle 26"/>
          <p:cNvSpPr/>
          <p:nvPr/>
        </p:nvSpPr>
        <p:spPr>
          <a:xfrm>
            <a:off x="838194" y="4158483"/>
            <a:ext cx="2377440" cy="365760"/>
          </a:xfrm>
          <a:prstGeom prst="rect">
            <a:avLst/>
          </a:prstGeom>
          <a:gradFill>
            <a:gsLst>
              <a:gs pos="0">
                <a:srgbClr val="EC5A5A"/>
              </a:gs>
              <a:gs pos="50000">
                <a:srgbClr val="E73535"/>
              </a:gs>
              <a:gs pos="100000">
                <a:srgbClr val="E42020"/>
              </a:gs>
            </a:gsLst>
          </a:gradFill>
        </p:spPr>
        <p:style>
          <a:lnRef idx="0">
            <a:schemeClr val="accent6"/>
          </a:lnRef>
          <a:fillRef idx="3">
            <a:schemeClr val="accent6"/>
          </a:fillRef>
          <a:effectRef idx="3">
            <a:schemeClr val="accent6"/>
          </a:effectRef>
          <a:fontRef idx="minor">
            <a:schemeClr val="lt1"/>
          </a:fontRef>
        </p:style>
        <p:txBody>
          <a:bodyPr tIns="0" bIns="0" rtlCol="0" anchor="t" anchorCtr="0"/>
          <a:lstStyle/>
          <a:p>
            <a:r>
              <a:rPr lang="en-US" sz="2400" b="1" dirty="0" smtClean="0">
                <a:solidFill>
                  <a:schemeClr val="bg2">
                    <a:lumMod val="25000"/>
                  </a:schemeClr>
                </a:solidFill>
                <a:latin typeface="Arial" panose="020B0604020202020204" pitchFamily="34" charset="0"/>
                <a:cs typeface="Arial" panose="020B0604020202020204" pitchFamily="34" charset="0"/>
              </a:rPr>
              <a:t>Reference List</a:t>
            </a:r>
            <a:endParaRPr lang="en-US" sz="2400" b="1" dirty="0">
              <a:solidFill>
                <a:schemeClr val="bg2">
                  <a:lumMod val="25000"/>
                </a:schemeClr>
              </a:solidFill>
              <a:latin typeface="Arial" panose="020B0604020202020204" pitchFamily="34" charset="0"/>
              <a:cs typeface="Arial" panose="020B0604020202020204" pitchFamily="34" charset="0"/>
            </a:endParaRPr>
          </a:p>
        </p:txBody>
      </p:sp>
      <p:sp>
        <p:nvSpPr>
          <p:cNvPr id="28" name="Rectangle 27"/>
          <p:cNvSpPr/>
          <p:nvPr/>
        </p:nvSpPr>
        <p:spPr>
          <a:xfrm>
            <a:off x="838194" y="4869315"/>
            <a:ext cx="1554480" cy="361406"/>
          </a:xfrm>
          <a:prstGeom prst="rect">
            <a:avLst/>
          </a:prstGeom>
        </p:spPr>
        <p:style>
          <a:lnRef idx="0">
            <a:schemeClr val="accent1"/>
          </a:lnRef>
          <a:fillRef idx="3">
            <a:schemeClr val="accent1"/>
          </a:fillRef>
          <a:effectRef idx="3">
            <a:schemeClr val="accent1"/>
          </a:effectRef>
          <a:fontRef idx="minor">
            <a:schemeClr val="lt1"/>
          </a:fontRef>
        </p:style>
        <p:txBody>
          <a:bodyPr rtlCol="0" anchor="ctr"/>
          <a:lstStyle/>
          <a:p>
            <a:r>
              <a:rPr lang="en-US" sz="2400" b="1" dirty="0" smtClean="0">
                <a:solidFill>
                  <a:schemeClr val="bg2">
                    <a:lumMod val="25000"/>
                  </a:schemeClr>
                </a:solidFill>
                <a:latin typeface="Arial" panose="020B0604020202020204" pitchFamily="34" charset="0"/>
                <a:cs typeface="Arial" panose="020B0604020202020204" pitchFamily="34" charset="0"/>
              </a:rPr>
              <a:t>File Area</a:t>
            </a:r>
            <a:endParaRPr lang="en-US" sz="2400" b="1" dirty="0">
              <a:solidFill>
                <a:schemeClr val="bg2">
                  <a:lumMod val="25000"/>
                </a:schemeClr>
              </a:solidFill>
              <a:latin typeface="Arial" panose="020B0604020202020204" pitchFamily="34" charset="0"/>
              <a:cs typeface="Arial" panose="020B0604020202020204" pitchFamily="34" charset="0"/>
            </a:endParaRPr>
          </a:p>
        </p:txBody>
      </p:sp>
      <p:sp>
        <p:nvSpPr>
          <p:cNvPr id="29" name="TextBox 28"/>
          <p:cNvSpPr txBox="1"/>
          <p:nvPr/>
        </p:nvSpPr>
        <p:spPr>
          <a:xfrm>
            <a:off x="3927509" y="6488668"/>
            <a:ext cx="6061146" cy="369332"/>
          </a:xfrm>
          <a:prstGeom prst="rect">
            <a:avLst/>
          </a:prstGeom>
          <a:noFill/>
        </p:spPr>
        <p:txBody>
          <a:bodyPr wrap="none" rtlCol="0">
            <a:spAutoFit/>
          </a:bodyPr>
          <a:lstStyle/>
          <a:p>
            <a:r>
              <a:rPr lang="en-US" dirty="0" smtClean="0"/>
              <a:t>Slide taken from J. </a:t>
            </a:r>
            <a:r>
              <a:rPr lang="en-US" dirty="0" err="1" smtClean="0"/>
              <a:t>Mafi</a:t>
            </a:r>
            <a:r>
              <a:rPr lang="en-US" dirty="0" smtClean="0"/>
              <a:t>  PDS4 training presentation, April 2018</a:t>
            </a:r>
            <a:endParaRPr lang="en-US" dirty="0"/>
          </a:p>
        </p:txBody>
      </p:sp>
      <p:sp>
        <p:nvSpPr>
          <p:cNvPr id="3" name="Slide Number Placeholder 2"/>
          <p:cNvSpPr>
            <a:spLocks noGrp="1"/>
          </p:cNvSpPr>
          <p:nvPr>
            <p:ph type="sldNum" sz="quarter" idx="12"/>
          </p:nvPr>
        </p:nvSpPr>
        <p:spPr/>
        <p:txBody>
          <a:bodyPr/>
          <a:lstStyle/>
          <a:p>
            <a:fld id="{E9F66315-EB60-4F99-A714-D671041D0A0B}" type="slidenum">
              <a:rPr lang="en-US" smtClean="0"/>
              <a:t>13</a:t>
            </a:fld>
            <a:endParaRPr lang="en-US"/>
          </a:p>
        </p:txBody>
      </p:sp>
    </p:spTree>
    <p:extLst>
      <p:ext uri="{BB962C8B-B14F-4D97-AF65-F5344CB8AC3E}">
        <p14:creationId xmlns:p14="http://schemas.microsoft.com/office/powerpoint/2010/main" val="12507631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PDS4 Use of DOIs</a:t>
            </a:r>
            <a:endParaRPr lang="en-US" dirty="0"/>
          </a:p>
        </p:txBody>
      </p:sp>
      <p:sp>
        <p:nvSpPr>
          <p:cNvPr id="3" name="Content Placeholder 2"/>
          <p:cNvSpPr>
            <a:spLocks noGrp="1"/>
          </p:cNvSpPr>
          <p:nvPr>
            <p:ph idx="1"/>
          </p:nvPr>
        </p:nvSpPr>
        <p:spPr>
          <a:xfrm>
            <a:off x="838200" y="927557"/>
            <a:ext cx="10515600" cy="5793918"/>
          </a:xfrm>
        </p:spPr>
        <p:txBody>
          <a:bodyPr>
            <a:normAutofit/>
          </a:bodyPr>
          <a:lstStyle/>
          <a:p>
            <a:r>
              <a:rPr lang="en-US" dirty="0" smtClean="0"/>
              <a:t>The most recent version of the PDS4 data model does not yet support the use of DOI’s</a:t>
            </a:r>
          </a:p>
          <a:p>
            <a:pPr lvl="1"/>
            <a:r>
              <a:rPr lang="en-US" dirty="0" smtClean="0"/>
              <a:t>The change request for including this attribute was still under review at the freeze date of the last build. </a:t>
            </a:r>
          </a:p>
          <a:p>
            <a:pPr lvl="1"/>
            <a:r>
              <a:rPr lang="en-US" dirty="0" smtClean="0"/>
              <a:t>DOI’s will be included in the next build that will become public in October 2018</a:t>
            </a:r>
          </a:p>
          <a:p>
            <a:r>
              <a:rPr lang="en-US" dirty="0" smtClean="0"/>
              <a:t>PDS is currently generating DOIs for all PDS4 collections, and for selected documents and data products</a:t>
            </a:r>
          </a:p>
          <a:p>
            <a:pPr lvl="1"/>
            <a:r>
              <a:rPr lang="en-US" dirty="0" smtClean="0"/>
              <a:t>Data archive SIS (software interface specification) and calibration procedure documents will be assigned DOIs – lists of project personnel will not be</a:t>
            </a:r>
          </a:p>
          <a:p>
            <a:pPr lvl="1"/>
            <a:r>
              <a:rPr lang="en-US" dirty="0" smtClean="0"/>
              <a:t>Only special data products that are expected to be sited in the literature frequently are likely to be assigned DOIs – no data products to date to my knowledge</a:t>
            </a:r>
          </a:p>
          <a:p>
            <a:r>
              <a:rPr lang="en-US" dirty="0" smtClean="0"/>
              <a:t>PDS is registering DOIs with the U.S. Dept. of Energy Office of Scientific and Technical Information (OSTI)</a:t>
            </a:r>
          </a:p>
          <a:p>
            <a:pPr lvl="1"/>
            <a:r>
              <a:rPr lang="en-US" dirty="0" smtClean="0"/>
              <a:t>DOIs can only be assigned by LIDVID since they refer to a specific version of a product or document that must always be valid</a:t>
            </a:r>
          </a:p>
          <a:p>
            <a:pPr lvl="1"/>
            <a:r>
              <a:rPr lang="en-US" dirty="0"/>
              <a:t>A DOI may be reserved for a collection or document so that it can be included in a label prior to release (publication)</a:t>
            </a:r>
          </a:p>
        </p:txBody>
      </p:sp>
      <p:sp>
        <p:nvSpPr>
          <p:cNvPr id="4" name="Slide Number Placeholder 3"/>
          <p:cNvSpPr>
            <a:spLocks noGrp="1"/>
          </p:cNvSpPr>
          <p:nvPr>
            <p:ph type="sldNum" sz="quarter" idx="12"/>
          </p:nvPr>
        </p:nvSpPr>
        <p:spPr/>
        <p:txBody>
          <a:bodyPr/>
          <a:lstStyle/>
          <a:p>
            <a:fld id="{E9F66315-EB60-4F99-A714-D671041D0A0B}" type="slidenum">
              <a:rPr lang="en-US" smtClean="0"/>
              <a:t>14</a:t>
            </a:fld>
            <a:endParaRPr lang="en-US"/>
          </a:p>
        </p:txBody>
      </p:sp>
    </p:spTree>
    <p:extLst>
      <p:ext uri="{BB962C8B-B14F-4D97-AF65-F5344CB8AC3E}">
        <p14:creationId xmlns:p14="http://schemas.microsoft.com/office/powerpoint/2010/main" val="330068573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Metadata Harvesting and Registration </a:t>
            </a:r>
            <a:endParaRPr lang="en-US" dirty="0"/>
          </a:p>
        </p:txBody>
      </p:sp>
      <p:pic>
        <p:nvPicPr>
          <p:cNvPr id="4" name="Content Placeholder 3"/>
          <p:cNvPicPr>
            <a:picLocks noGrp="1" noChangeAspect="1"/>
          </p:cNvPicPr>
          <p:nvPr>
            <p:ph idx="1"/>
          </p:nvPr>
        </p:nvPicPr>
        <p:blipFill rotWithShape="1">
          <a:blip r:embed="rId2"/>
          <a:srcRect l="11373" t="34780" r="6949" b="18586"/>
          <a:stretch/>
        </p:blipFill>
        <p:spPr>
          <a:xfrm>
            <a:off x="1526192" y="884983"/>
            <a:ext cx="9440030" cy="5509239"/>
          </a:xfrm>
          <a:prstGeom prst="rect">
            <a:avLst/>
          </a:prstGeom>
        </p:spPr>
      </p:pic>
      <p:sp>
        <p:nvSpPr>
          <p:cNvPr id="5" name="TextBox 4"/>
          <p:cNvSpPr txBox="1"/>
          <p:nvPr/>
        </p:nvSpPr>
        <p:spPr>
          <a:xfrm>
            <a:off x="78941" y="6552102"/>
            <a:ext cx="7802329" cy="369332"/>
          </a:xfrm>
          <a:prstGeom prst="rect">
            <a:avLst/>
          </a:prstGeom>
          <a:noFill/>
        </p:spPr>
        <p:txBody>
          <a:bodyPr wrap="none" rtlCol="0">
            <a:spAutoFit/>
          </a:bodyPr>
          <a:lstStyle/>
          <a:p>
            <a:r>
              <a:rPr lang="en-US" dirty="0" smtClean="0"/>
              <a:t>Slide taken from D. Crichton presentation on Operational Readiness – 2013-09-13</a:t>
            </a:r>
            <a:endParaRPr lang="en-US" dirty="0"/>
          </a:p>
        </p:txBody>
      </p:sp>
      <p:sp>
        <p:nvSpPr>
          <p:cNvPr id="6" name="Slide Number Placeholder 5"/>
          <p:cNvSpPr>
            <a:spLocks noGrp="1"/>
          </p:cNvSpPr>
          <p:nvPr>
            <p:ph type="sldNum" sz="quarter" idx="12"/>
          </p:nvPr>
        </p:nvSpPr>
        <p:spPr/>
        <p:txBody>
          <a:bodyPr/>
          <a:lstStyle/>
          <a:p>
            <a:fld id="{E9F66315-EB60-4F99-A714-D671041D0A0B}" type="slidenum">
              <a:rPr lang="en-US" smtClean="0"/>
              <a:t>15</a:t>
            </a:fld>
            <a:endParaRPr lang="en-US"/>
          </a:p>
        </p:txBody>
      </p:sp>
    </p:spTree>
    <p:extLst>
      <p:ext uri="{BB962C8B-B14F-4D97-AF65-F5344CB8AC3E}">
        <p14:creationId xmlns:p14="http://schemas.microsoft.com/office/powerpoint/2010/main" val="110732787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IPDA-LogoVariante1_korr_komet_600"/>
          <p:cNvPicPr>
            <a:picLocks noChangeAspect="1" noChangeArrowheads="1"/>
          </p:cNvPicPr>
          <p:nvPr/>
        </p:nvPicPr>
        <p:blipFill>
          <a:blip r:embed="rId4" cstate="print"/>
          <a:srcRect/>
          <a:stretch>
            <a:fillRect/>
          </a:stretch>
        </p:blipFill>
        <p:spPr bwMode="auto">
          <a:xfrm>
            <a:off x="2057400" y="381000"/>
            <a:ext cx="1524000" cy="838200"/>
          </a:xfrm>
          <a:prstGeom prst="rect">
            <a:avLst/>
          </a:prstGeom>
          <a:noFill/>
          <a:ln w="28575">
            <a:solidFill>
              <a:srgbClr val="336699"/>
            </a:solidFill>
            <a:miter lim="800000"/>
            <a:headEnd/>
            <a:tailEnd/>
          </a:ln>
        </p:spPr>
      </p:pic>
      <p:sp>
        <p:nvSpPr>
          <p:cNvPr id="14340" name="Text Box 8"/>
          <p:cNvSpPr txBox="1">
            <a:spLocks noChangeArrowheads="1"/>
          </p:cNvSpPr>
          <p:nvPr/>
        </p:nvSpPr>
        <p:spPr bwMode="auto">
          <a:xfrm>
            <a:off x="3416436" y="3218647"/>
            <a:ext cx="6827702" cy="954107"/>
          </a:xfrm>
          <a:prstGeom prst="rect">
            <a:avLst/>
          </a:prstGeom>
          <a:noFill/>
          <a:ln w="9525">
            <a:noFill/>
            <a:miter lim="800000"/>
            <a:headEnd/>
            <a:tailEnd/>
          </a:ln>
        </p:spPr>
        <p:txBody>
          <a:bodyPr wrap="square">
            <a:spAutoFit/>
          </a:bodyPr>
          <a:lstStyle/>
          <a:p>
            <a:pPr algn="ctr">
              <a:defRPr/>
            </a:pPr>
            <a:endParaRPr lang="en-US" altLang="ja-JP" sz="2800" b="1" dirty="0">
              <a:solidFill>
                <a:srgbClr val="336699"/>
              </a:solidFill>
            </a:endParaRPr>
          </a:p>
          <a:p>
            <a:pPr algn="ctr">
              <a:defRPr/>
            </a:pPr>
            <a:endParaRPr lang="en-US" altLang="ja-JP" sz="2800" b="1" dirty="0">
              <a:solidFill>
                <a:srgbClr val="336699"/>
              </a:solidFill>
            </a:endParaRPr>
          </a:p>
        </p:txBody>
      </p:sp>
      <p:sp>
        <p:nvSpPr>
          <p:cNvPr id="1030" name="Text Box 10"/>
          <p:cNvSpPr txBox="1">
            <a:spLocks noChangeArrowheads="1"/>
          </p:cNvSpPr>
          <p:nvPr/>
        </p:nvSpPr>
        <p:spPr bwMode="auto">
          <a:xfrm>
            <a:off x="3886201" y="457200"/>
            <a:ext cx="5687967" cy="523220"/>
          </a:xfrm>
          <a:prstGeom prst="rect">
            <a:avLst/>
          </a:prstGeom>
          <a:solidFill>
            <a:srgbClr val="336699"/>
          </a:solidFill>
          <a:ln w="9525">
            <a:noFill/>
            <a:miter lim="800000"/>
            <a:headEnd/>
            <a:tailEnd/>
          </a:ln>
        </p:spPr>
        <p:txBody>
          <a:bodyPr wrap="none">
            <a:spAutoFit/>
          </a:bodyPr>
          <a:lstStyle/>
          <a:p>
            <a:r>
              <a:rPr lang="en-US" altLang="ja-JP" sz="2800" b="1">
                <a:solidFill>
                  <a:schemeClr val="bg1"/>
                </a:solidFill>
              </a:rPr>
              <a:t>International Planetary Data Alliance</a:t>
            </a:r>
            <a:endParaRPr lang="it-IT" altLang="ja-JP" sz="2800" b="1">
              <a:solidFill>
                <a:schemeClr val="bg1"/>
              </a:solidFill>
            </a:endParaRPr>
          </a:p>
        </p:txBody>
      </p:sp>
      <p:pic>
        <p:nvPicPr>
          <p:cNvPr id="1031" name="Picture 11" descr="PIA03883_modest"/>
          <p:cNvPicPr>
            <a:picLocks noChangeAspect="1" noChangeArrowheads="1"/>
          </p:cNvPicPr>
          <p:nvPr/>
        </p:nvPicPr>
        <p:blipFill>
          <a:blip r:embed="rId5" cstate="print"/>
          <a:srcRect/>
          <a:stretch>
            <a:fillRect/>
          </a:stretch>
        </p:blipFill>
        <p:spPr bwMode="auto">
          <a:xfrm>
            <a:off x="1676400" y="3276600"/>
            <a:ext cx="1371600" cy="838200"/>
          </a:xfrm>
          <a:prstGeom prst="rect">
            <a:avLst/>
          </a:prstGeom>
          <a:noFill/>
          <a:ln w="9525">
            <a:noFill/>
            <a:miter lim="800000"/>
            <a:headEnd/>
            <a:tailEnd/>
          </a:ln>
        </p:spPr>
      </p:pic>
      <p:pic>
        <p:nvPicPr>
          <p:cNvPr id="1032" name="Picture 12"/>
          <p:cNvPicPr>
            <a:picLocks noChangeAspect="1" noChangeArrowheads="1"/>
          </p:cNvPicPr>
          <p:nvPr/>
        </p:nvPicPr>
        <p:blipFill>
          <a:blip r:embed="rId6" cstate="print"/>
          <a:srcRect t="6570"/>
          <a:stretch>
            <a:fillRect/>
          </a:stretch>
        </p:blipFill>
        <p:spPr bwMode="auto">
          <a:xfrm>
            <a:off x="2209800" y="4114800"/>
            <a:ext cx="1371600" cy="838200"/>
          </a:xfrm>
          <a:prstGeom prst="rect">
            <a:avLst/>
          </a:prstGeom>
          <a:noFill/>
          <a:ln w="9525">
            <a:noFill/>
            <a:miter lim="800000"/>
            <a:headEnd/>
            <a:tailEnd/>
          </a:ln>
        </p:spPr>
      </p:pic>
      <p:pic>
        <p:nvPicPr>
          <p:cNvPr id="1033" name="Picture 13"/>
          <p:cNvPicPr>
            <a:picLocks noChangeAspect="1" noChangeArrowheads="1"/>
          </p:cNvPicPr>
          <p:nvPr/>
        </p:nvPicPr>
        <p:blipFill>
          <a:blip r:embed="rId7" cstate="print"/>
          <a:srcRect l="13260" b="48013"/>
          <a:stretch>
            <a:fillRect/>
          </a:stretch>
        </p:blipFill>
        <p:spPr bwMode="auto">
          <a:xfrm>
            <a:off x="1676400" y="4876800"/>
            <a:ext cx="1371600" cy="914400"/>
          </a:xfrm>
          <a:prstGeom prst="rect">
            <a:avLst/>
          </a:prstGeom>
          <a:noFill/>
          <a:ln w="9525">
            <a:noFill/>
            <a:miter lim="800000"/>
            <a:headEnd/>
            <a:tailEnd/>
          </a:ln>
        </p:spPr>
      </p:pic>
      <p:grpSp>
        <p:nvGrpSpPr>
          <p:cNvPr id="22" name="グループ化 9"/>
          <p:cNvGrpSpPr/>
          <p:nvPr/>
        </p:nvGrpSpPr>
        <p:grpSpPr>
          <a:xfrm>
            <a:off x="1638300" y="5969000"/>
            <a:ext cx="8890000" cy="558800"/>
            <a:chOff x="38100" y="6172200"/>
            <a:chExt cx="8890000" cy="558800"/>
          </a:xfrm>
          <a:effectLst>
            <a:reflection blurRad="6350" stA="50000" endA="300" endPos="55000" dir="5400000" sy="-100000" algn="bl" rotWithShape="0"/>
          </a:effectLst>
        </p:grpSpPr>
        <p:sp>
          <p:nvSpPr>
            <p:cNvPr id="11" name="角丸四角形 10"/>
            <p:cNvSpPr/>
            <p:nvPr/>
          </p:nvSpPr>
          <p:spPr>
            <a:xfrm>
              <a:off x="38100" y="6172200"/>
              <a:ext cx="8890000" cy="558800"/>
            </a:xfrm>
            <a:prstGeom prst="roundRect">
              <a:avLst/>
            </a:prstGeom>
            <a:solidFill>
              <a:schemeClr val="accent5"/>
            </a:solidFill>
            <a:ln>
              <a:noFill/>
            </a:ln>
            <a:effectLst>
              <a:reflection blurRad="6350" stA="50000" endA="300" endPos="90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pic>
          <p:nvPicPr>
            <p:cNvPr id="1036" name="Picture 2"/>
            <p:cNvPicPr>
              <a:picLocks noChangeAspect="1" noChangeArrowheads="1"/>
            </p:cNvPicPr>
            <p:nvPr/>
          </p:nvPicPr>
          <p:blipFill>
            <a:blip r:embed="rId8" cstate="print"/>
            <a:srcRect/>
            <a:stretch>
              <a:fillRect/>
            </a:stretch>
          </p:blipFill>
          <p:spPr bwMode="auto">
            <a:xfrm>
              <a:off x="6879541" y="6194300"/>
              <a:ext cx="542769" cy="504000"/>
            </a:xfrm>
            <a:prstGeom prst="rect">
              <a:avLst/>
            </a:prstGeom>
            <a:noFill/>
            <a:ln w="9525">
              <a:noFill/>
              <a:miter lim="800000"/>
              <a:headEnd/>
              <a:tailEnd/>
            </a:ln>
          </p:spPr>
        </p:pic>
        <p:graphicFrame>
          <p:nvGraphicFramePr>
            <p:cNvPr id="1026" name="Object 8"/>
            <p:cNvGraphicFramePr>
              <a:graphicFrameLocks noChangeAspect="1"/>
            </p:cNvGraphicFramePr>
            <p:nvPr/>
          </p:nvGraphicFramePr>
          <p:xfrm>
            <a:off x="895006" y="6194300"/>
            <a:ext cx="1332893" cy="504000"/>
          </p:xfrm>
          <a:graphic>
            <a:graphicData uri="http://schemas.openxmlformats.org/presentationml/2006/ole">
              <mc:AlternateContent xmlns:mc="http://schemas.openxmlformats.org/markup-compatibility/2006">
                <mc:Choice xmlns:v="urn:schemas-microsoft-com:vml" Requires="v">
                  <p:oleObj spid="_x0000_s1082" name="Photo Editor Photo" r:id="rId9" imgW="3048426" imgH="1152381" progId="">
                    <p:embed/>
                  </p:oleObj>
                </mc:Choice>
                <mc:Fallback>
                  <p:oleObj name="Photo Editor Photo" r:id="rId9" imgW="3048426" imgH="1152381" progId="">
                    <p:embed/>
                    <p:pic>
                      <p:nvPicPr>
                        <p:cNvPr id="1026" name="Object 8"/>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895006" y="6194300"/>
                          <a:ext cx="1332893" cy="5040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oleObj>
                </mc:Fallback>
              </mc:AlternateContent>
            </a:graphicData>
          </a:graphic>
        </p:graphicFrame>
        <p:pic>
          <p:nvPicPr>
            <p:cNvPr id="1037" name="Picture 9"/>
            <p:cNvPicPr>
              <a:picLocks noChangeAspect="1" noChangeArrowheads="1"/>
            </p:cNvPicPr>
            <p:nvPr/>
          </p:nvPicPr>
          <p:blipFill>
            <a:blip r:embed="rId11" cstate="print"/>
            <a:srcRect/>
            <a:stretch>
              <a:fillRect/>
            </a:stretch>
          </p:blipFill>
          <p:spPr bwMode="auto">
            <a:xfrm>
              <a:off x="5892783" y="6194300"/>
              <a:ext cx="973831" cy="504000"/>
            </a:xfrm>
            <a:prstGeom prst="rect">
              <a:avLst/>
            </a:prstGeom>
            <a:noFill/>
            <a:ln w="9525">
              <a:noFill/>
              <a:miter lim="800000"/>
              <a:headEnd/>
              <a:tailEnd/>
            </a:ln>
          </p:spPr>
        </p:pic>
        <p:pic>
          <p:nvPicPr>
            <p:cNvPr id="1038" name="Picture 11"/>
            <p:cNvPicPr>
              <a:picLocks noChangeAspect="1" noChangeArrowheads="1"/>
            </p:cNvPicPr>
            <p:nvPr/>
          </p:nvPicPr>
          <p:blipFill>
            <a:blip r:embed="rId12" cstate="print"/>
            <a:srcRect/>
            <a:stretch>
              <a:fillRect/>
            </a:stretch>
          </p:blipFill>
          <p:spPr bwMode="auto">
            <a:xfrm>
              <a:off x="2240826" y="6194300"/>
              <a:ext cx="504000" cy="504000"/>
            </a:xfrm>
            <a:prstGeom prst="rect">
              <a:avLst/>
            </a:prstGeom>
            <a:noFill/>
            <a:ln w="9525">
              <a:noFill/>
              <a:miter lim="800000"/>
              <a:headEnd/>
              <a:tailEnd/>
            </a:ln>
          </p:spPr>
        </p:pic>
        <p:pic>
          <p:nvPicPr>
            <p:cNvPr id="1039" name="Picture 12"/>
            <p:cNvPicPr>
              <a:picLocks noChangeAspect="1" noChangeArrowheads="1"/>
            </p:cNvPicPr>
            <p:nvPr/>
          </p:nvPicPr>
          <p:blipFill>
            <a:blip r:embed="rId13" cstate="print"/>
            <a:srcRect/>
            <a:stretch>
              <a:fillRect/>
            </a:stretch>
          </p:blipFill>
          <p:spPr bwMode="auto">
            <a:xfrm>
              <a:off x="88900" y="6194300"/>
              <a:ext cx="793179" cy="504000"/>
            </a:xfrm>
            <a:prstGeom prst="rect">
              <a:avLst/>
            </a:prstGeom>
            <a:noFill/>
            <a:ln w="9525">
              <a:noFill/>
              <a:miter lim="800000"/>
              <a:headEnd/>
              <a:tailEnd/>
            </a:ln>
          </p:spPr>
        </p:pic>
        <p:pic>
          <p:nvPicPr>
            <p:cNvPr id="1040" name="Picture 13"/>
            <p:cNvPicPr>
              <a:picLocks noChangeAspect="1" noChangeArrowheads="1"/>
            </p:cNvPicPr>
            <p:nvPr/>
          </p:nvPicPr>
          <p:blipFill>
            <a:blip r:embed="rId14" cstate="print"/>
            <a:srcRect/>
            <a:stretch>
              <a:fillRect/>
            </a:stretch>
          </p:blipFill>
          <p:spPr bwMode="auto">
            <a:xfrm>
              <a:off x="2757753" y="6194300"/>
              <a:ext cx="568145" cy="504000"/>
            </a:xfrm>
            <a:prstGeom prst="rect">
              <a:avLst/>
            </a:prstGeom>
            <a:noFill/>
            <a:ln w="9525">
              <a:noFill/>
              <a:miter lim="800000"/>
              <a:headEnd/>
              <a:tailEnd/>
            </a:ln>
          </p:spPr>
        </p:pic>
        <p:pic>
          <p:nvPicPr>
            <p:cNvPr id="1041" name="Picture 14"/>
            <p:cNvPicPr>
              <a:picLocks noChangeAspect="1" noChangeArrowheads="1"/>
            </p:cNvPicPr>
            <p:nvPr/>
          </p:nvPicPr>
          <p:blipFill>
            <a:blip r:embed="rId15" cstate="print"/>
            <a:srcRect/>
            <a:stretch>
              <a:fillRect/>
            </a:stretch>
          </p:blipFill>
          <p:spPr bwMode="auto">
            <a:xfrm>
              <a:off x="3338825" y="6194300"/>
              <a:ext cx="636631" cy="504000"/>
            </a:xfrm>
            <a:prstGeom prst="rect">
              <a:avLst/>
            </a:prstGeom>
            <a:noFill/>
            <a:ln w="9525">
              <a:noFill/>
              <a:miter lim="800000"/>
              <a:headEnd/>
              <a:tailEnd/>
            </a:ln>
          </p:spPr>
        </p:pic>
        <p:pic>
          <p:nvPicPr>
            <p:cNvPr id="1042" name="Picture 15"/>
            <p:cNvPicPr>
              <a:picLocks noChangeAspect="1" noChangeArrowheads="1"/>
            </p:cNvPicPr>
            <p:nvPr/>
          </p:nvPicPr>
          <p:blipFill>
            <a:blip r:embed="rId16" cstate="print"/>
            <a:srcRect/>
            <a:stretch>
              <a:fillRect/>
            </a:stretch>
          </p:blipFill>
          <p:spPr bwMode="auto">
            <a:xfrm>
              <a:off x="3988383" y="6194300"/>
              <a:ext cx="504000" cy="504000"/>
            </a:xfrm>
            <a:prstGeom prst="rect">
              <a:avLst/>
            </a:prstGeom>
            <a:noFill/>
            <a:ln w="9525">
              <a:noFill/>
              <a:miter lim="800000"/>
              <a:headEnd/>
              <a:tailEnd/>
            </a:ln>
          </p:spPr>
        </p:pic>
        <p:pic>
          <p:nvPicPr>
            <p:cNvPr id="1043" name="Picture 16"/>
            <p:cNvPicPr>
              <a:picLocks noChangeAspect="1" noChangeArrowheads="1"/>
            </p:cNvPicPr>
            <p:nvPr/>
          </p:nvPicPr>
          <p:blipFill>
            <a:blip r:embed="rId17" cstate="print"/>
            <a:srcRect/>
            <a:stretch>
              <a:fillRect/>
            </a:stretch>
          </p:blipFill>
          <p:spPr bwMode="auto">
            <a:xfrm>
              <a:off x="4505310" y="6194300"/>
              <a:ext cx="1374546" cy="504000"/>
            </a:xfrm>
            <a:prstGeom prst="rect">
              <a:avLst/>
            </a:prstGeom>
            <a:noFill/>
            <a:ln w="9525">
              <a:noFill/>
              <a:miter lim="800000"/>
              <a:headEnd/>
              <a:tailEnd/>
            </a:ln>
          </p:spPr>
        </p:pic>
        <p:pic>
          <p:nvPicPr>
            <p:cNvPr id="1044" name="Picture 17"/>
            <p:cNvPicPr>
              <a:picLocks noChangeAspect="1" noChangeArrowheads="1"/>
            </p:cNvPicPr>
            <p:nvPr/>
          </p:nvPicPr>
          <p:blipFill>
            <a:blip r:embed="rId18" cstate="print"/>
            <a:srcRect/>
            <a:stretch>
              <a:fillRect/>
            </a:stretch>
          </p:blipFill>
          <p:spPr bwMode="auto">
            <a:xfrm>
              <a:off x="8286273" y="6194300"/>
              <a:ext cx="587185" cy="504000"/>
            </a:xfrm>
            <a:prstGeom prst="rect">
              <a:avLst/>
            </a:prstGeom>
            <a:noFill/>
            <a:ln w="9525">
              <a:noFill/>
              <a:miter lim="800000"/>
              <a:headEnd/>
              <a:tailEnd/>
            </a:ln>
          </p:spPr>
        </p:pic>
        <p:pic>
          <p:nvPicPr>
            <p:cNvPr id="1045" name="Picture 18"/>
            <p:cNvPicPr>
              <a:picLocks noChangeAspect="1" noChangeArrowheads="1"/>
            </p:cNvPicPr>
            <p:nvPr/>
          </p:nvPicPr>
          <p:blipFill>
            <a:blip r:embed="rId19" cstate="print"/>
            <a:srcRect/>
            <a:stretch>
              <a:fillRect/>
            </a:stretch>
          </p:blipFill>
          <p:spPr bwMode="auto">
            <a:xfrm>
              <a:off x="7435237" y="6194300"/>
              <a:ext cx="838112" cy="504000"/>
            </a:xfrm>
            <a:prstGeom prst="rect">
              <a:avLst/>
            </a:prstGeom>
            <a:noFill/>
            <a:ln w="9525">
              <a:noFill/>
              <a:miter lim="800000"/>
              <a:headEnd/>
              <a:tailEnd/>
            </a:ln>
          </p:spPr>
        </p:pic>
      </p:grpSp>
      <p:sp>
        <p:nvSpPr>
          <p:cNvPr id="2" name="Title 1"/>
          <p:cNvSpPr>
            <a:spLocks noGrp="1"/>
          </p:cNvSpPr>
          <p:nvPr>
            <p:ph type="ctrTitle"/>
          </p:nvPr>
        </p:nvSpPr>
        <p:spPr>
          <a:xfrm>
            <a:off x="2196144" y="1870990"/>
            <a:ext cx="7772400" cy="1470025"/>
          </a:xfrm>
        </p:spPr>
        <p:txBody>
          <a:bodyPr/>
          <a:lstStyle/>
          <a:p>
            <a:r>
              <a:rPr lang="en-US" dirty="0" smtClean="0"/>
              <a:t>International Planetary Data Alliance</a:t>
            </a:r>
            <a:r>
              <a:rPr lang="en-US" sz="2400" dirty="0"/>
              <a:t/>
            </a:r>
            <a:br>
              <a:rPr lang="en-US" sz="2400" dirty="0"/>
            </a:br>
            <a:r>
              <a:rPr lang="en-US" sz="2400" dirty="0"/>
              <a:t>http://</a:t>
            </a:r>
            <a:r>
              <a:rPr lang="en-US" sz="2400" dirty="0" err="1"/>
              <a:t>planetarydata.org</a:t>
            </a:r>
            <a:r>
              <a:rPr lang="en-US" sz="2400" dirty="0"/>
              <a:t/>
            </a:r>
            <a:br>
              <a:rPr lang="en-US" sz="2400" dirty="0"/>
            </a:br>
            <a:endParaRPr lang="en-US" dirty="0"/>
          </a:p>
        </p:txBody>
      </p:sp>
      <p:sp>
        <p:nvSpPr>
          <p:cNvPr id="3" name="Slide Number Placeholder 2"/>
          <p:cNvSpPr>
            <a:spLocks noGrp="1"/>
          </p:cNvSpPr>
          <p:nvPr>
            <p:ph type="sldNum" sz="quarter" idx="12"/>
          </p:nvPr>
        </p:nvSpPr>
        <p:spPr/>
        <p:txBody>
          <a:bodyPr/>
          <a:lstStyle/>
          <a:p>
            <a:fld id="{E9F66315-EB60-4F99-A714-D671041D0A0B}" type="slidenum">
              <a:rPr lang="en-US" smtClean="0"/>
              <a:t>16</a:t>
            </a:fld>
            <a:endParaRPr lang="en-US"/>
          </a:p>
        </p:txBody>
      </p:sp>
    </p:spTree>
    <p:extLst>
      <p:ext uri="{BB962C8B-B14F-4D97-AF65-F5344CB8AC3E}">
        <p14:creationId xmlns:p14="http://schemas.microsoft.com/office/powerpoint/2010/main" val="171004906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dirty="0" smtClean="0"/>
              <a:t>Mission of IPDA*</a:t>
            </a:r>
            <a:endParaRPr lang="en-US" dirty="0"/>
          </a:p>
        </p:txBody>
      </p:sp>
      <p:sp>
        <p:nvSpPr>
          <p:cNvPr id="11" name="Rectangle 3"/>
          <p:cNvSpPr txBox="1">
            <a:spLocks noChangeArrowheads="1"/>
          </p:cNvSpPr>
          <p:nvPr/>
        </p:nvSpPr>
        <p:spPr bwMode="auto">
          <a:xfrm>
            <a:off x="1981200" y="1519951"/>
            <a:ext cx="8229600" cy="460621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a:lstStyle>
          <a:p>
            <a:pPr eaLnBrk="1" hangingPunct="1">
              <a:defRPr/>
            </a:pPr>
            <a:r>
              <a:rPr lang="en-US" sz="2400" dirty="0" smtClean="0"/>
              <a:t>Facilitate </a:t>
            </a:r>
            <a:r>
              <a:rPr lang="en-US" sz="2400" dirty="0"/>
              <a:t>global access to, and exchange of, high quality scientific data products managed across international </a:t>
            </a:r>
            <a:r>
              <a:rPr lang="en-US" sz="2400" dirty="0" smtClean="0"/>
              <a:t>boundaries</a:t>
            </a:r>
            <a:endParaRPr lang="en-US" sz="2400" dirty="0"/>
          </a:p>
          <a:p>
            <a:pPr eaLnBrk="1" hangingPunct="1">
              <a:defRPr/>
            </a:pPr>
            <a:r>
              <a:rPr lang="en-US" sz="2400" dirty="0"/>
              <a:t>Support construction of compatible archives</a:t>
            </a:r>
          </a:p>
          <a:p>
            <a:pPr eaLnBrk="1" hangingPunct="1">
              <a:defRPr/>
            </a:pPr>
            <a:r>
              <a:rPr lang="en-US" sz="2400" dirty="0"/>
              <a:t>Support sharing of tools and software services</a:t>
            </a:r>
          </a:p>
          <a:p>
            <a:pPr eaLnBrk="1" hangingPunct="1">
              <a:defRPr/>
            </a:pPr>
            <a:r>
              <a:rPr lang="en-US" sz="2400" dirty="0"/>
              <a:t>Define </a:t>
            </a:r>
            <a:r>
              <a:rPr lang="en-US" sz="2400" dirty="0" smtClean="0"/>
              <a:t>data </a:t>
            </a:r>
            <a:r>
              <a:rPr lang="en-US" sz="2400" dirty="0"/>
              <a:t>standards within the IPDA, including the data models and derived dictionaries, based on the NASA Planetary Data System (PDS) that is the de-facto standard for all planetary data at the time of the IPDA </a:t>
            </a:r>
            <a:r>
              <a:rPr lang="en-US" sz="2400" dirty="0" smtClean="0"/>
              <a:t>founding</a:t>
            </a:r>
            <a:endParaRPr lang="en-US" dirty="0"/>
          </a:p>
          <a:p>
            <a:pPr eaLnBrk="1" hangingPunct="1">
              <a:defRPr/>
            </a:pPr>
            <a:endParaRPr lang="en-US" sz="3600" dirty="0"/>
          </a:p>
        </p:txBody>
      </p:sp>
      <p:sp>
        <p:nvSpPr>
          <p:cNvPr id="12" name="Text Box 4"/>
          <p:cNvSpPr txBox="1">
            <a:spLocks noChangeArrowheads="1"/>
          </p:cNvSpPr>
          <p:nvPr/>
        </p:nvSpPr>
        <p:spPr bwMode="auto">
          <a:xfrm>
            <a:off x="1981201" y="5867400"/>
            <a:ext cx="3968651" cy="36933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defRPr/>
            </a:pPr>
            <a:r>
              <a:rPr lang="en-US">
                <a:cs typeface="Arial" charset="0"/>
              </a:rPr>
              <a:t>* Extracted from IPDA Charter, July 2007</a:t>
            </a:r>
            <a:endParaRPr lang="en-US" sz="2800">
              <a:cs typeface="Arial" charset="0"/>
            </a:endParaRPr>
          </a:p>
        </p:txBody>
      </p:sp>
      <p:sp>
        <p:nvSpPr>
          <p:cNvPr id="2" name="Slide Number Placeholder 1"/>
          <p:cNvSpPr>
            <a:spLocks noGrp="1"/>
          </p:cNvSpPr>
          <p:nvPr>
            <p:ph type="sldNum" sz="quarter" idx="12"/>
          </p:nvPr>
        </p:nvSpPr>
        <p:spPr/>
        <p:txBody>
          <a:bodyPr/>
          <a:lstStyle/>
          <a:p>
            <a:pPr>
              <a:defRPr/>
            </a:pPr>
            <a:fld id="{012002FA-9804-4315-A0E8-3E37A855E092}" type="slidenum">
              <a:rPr lang="it-IT" smtClean="0"/>
              <a:pPr>
                <a:defRPr/>
              </a:pPr>
              <a:t>17</a:t>
            </a:fld>
            <a:endParaRPr lang="it-IT" dirty="0"/>
          </a:p>
        </p:txBody>
      </p:sp>
    </p:spTree>
    <p:extLst>
      <p:ext uri="{BB962C8B-B14F-4D97-AF65-F5344CB8AC3E}">
        <p14:creationId xmlns:p14="http://schemas.microsoft.com/office/powerpoint/2010/main" val="135453612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1" name="Rectangle 2"/>
          <p:cNvSpPr>
            <a:spLocks noGrp="1" noChangeArrowheads="1"/>
          </p:cNvSpPr>
          <p:nvPr>
            <p:ph type="title"/>
          </p:nvPr>
        </p:nvSpPr>
        <p:spPr>
          <a:xfrm>
            <a:off x="1879600" y="762000"/>
            <a:ext cx="8407400" cy="457200"/>
          </a:xfrm>
          <a:solidFill>
            <a:srgbClr val="002060"/>
          </a:solidFill>
        </p:spPr>
        <p:txBody>
          <a:bodyPr/>
          <a:lstStyle/>
          <a:p>
            <a:pPr eaLnBrk="1" hangingPunct="1"/>
            <a:r>
              <a:rPr lang="en-US" altLang="ja-JP" sz="2400" dirty="0">
                <a:solidFill>
                  <a:srgbClr val="FFFF00"/>
                </a:solidFill>
              </a:rPr>
              <a:t>Steering Committee Members</a:t>
            </a:r>
            <a:endParaRPr lang="ja-JP" altLang="en-US" sz="2400" dirty="0">
              <a:solidFill>
                <a:srgbClr val="FFFF00"/>
              </a:solidFill>
            </a:endParaRPr>
          </a:p>
        </p:txBody>
      </p:sp>
      <p:sp>
        <p:nvSpPr>
          <p:cNvPr id="8" name="Rectangle 2"/>
          <p:cNvSpPr txBox="1">
            <a:spLocks noChangeArrowheads="1"/>
          </p:cNvSpPr>
          <p:nvPr/>
        </p:nvSpPr>
        <p:spPr bwMode="auto">
          <a:xfrm>
            <a:off x="1981200" y="152400"/>
            <a:ext cx="8229600" cy="4572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algn="ctr" fontAlgn="base">
              <a:spcBef>
                <a:spcPct val="0"/>
              </a:spcBef>
              <a:spcAft>
                <a:spcPct val="0"/>
              </a:spcAft>
              <a:defRPr/>
            </a:pPr>
            <a:r>
              <a:rPr lang="en-US" altLang="ja-JP" sz="3200" b="1" kern="0" dirty="0">
                <a:solidFill>
                  <a:schemeClr val="tx2"/>
                </a:solidFill>
                <a:latin typeface="+mj-lt"/>
                <a:cs typeface="+mj-cs"/>
              </a:rPr>
              <a:t>Structure</a:t>
            </a:r>
            <a:endParaRPr lang="en-US" altLang="ja-JP" sz="4000" b="1" kern="0" dirty="0">
              <a:solidFill>
                <a:schemeClr val="tx2"/>
              </a:solidFill>
              <a:latin typeface="+mj-lt"/>
              <a:ea typeface="ＭＳ Ｐゴシック" charset="-128"/>
              <a:cs typeface="+mj-cs"/>
            </a:endParaRPr>
          </a:p>
        </p:txBody>
      </p:sp>
      <p:sp>
        <p:nvSpPr>
          <p:cNvPr id="9" name="Rectangle 4"/>
          <p:cNvSpPr>
            <a:spLocks noChangeArrowheads="1"/>
          </p:cNvSpPr>
          <p:nvPr/>
        </p:nvSpPr>
        <p:spPr bwMode="auto">
          <a:xfrm>
            <a:off x="1905000" y="609600"/>
            <a:ext cx="8534400" cy="76200"/>
          </a:xfrm>
          <a:prstGeom prst="rect">
            <a:avLst/>
          </a:prstGeom>
          <a:solidFill>
            <a:srgbClr val="336699"/>
          </a:solidFill>
          <a:ln w="9525">
            <a:solidFill>
              <a:schemeClr val="tx1"/>
            </a:solidFill>
            <a:miter lim="800000"/>
            <a:headEnd/>
            <a:tailEnd/>
          </a:ln>
        </p:spPr>
        <p:txBody>
          <a:bodyPr wrap="none" anchor="ctr"/>
          <a:lstStyle/>
          <a:p>
            <a:endParaRPr lang="it-IT" altLang="ja-JP"/>
          </a:p>
        </p:txBody>
      </p:sp>
      <p:pic>
        <p:nvPicPr>
          <p:cNvPr id="10" name="Picture 5" descr="kurzlogo_300"/>
          <p:cNvPicPr>
            <a:picLocks noChangeAspect="1" noChangeArrowheads="1"/>
          </p:cNvPicPr>
          <p:nvPr/>
        </p:nvPicPr>
        <p:blipFill>
          <a:blip r:embed="rId4" cstate="print"/>
          <a:srcRect/>
          <a:stretch>
            <a:fillRect/>
          </a:stretch>
        </p:blipFill>
        <p:spPr bwMode="auto">
          <a:xfrm>
            <a:off x="9268590" y="206376"/>
            <a:ext cx="914400" cy="314325"/>
          </a:xfrm>
          <a:prstGeom prst="rect">
            <a:avLst/>
          </a:prstGeom>
          <a:noFill/>
          <a:ln w="9525">
            <a:noFill/>
            <a:miter lim="800000"/>
            <a:headEnd/>
            <a:tailEnd/>
          </a:ln>
        </p:spPr>
      </p:pic>
      <p:grpSp>
        <p:nvGrpSpPr>
          <p:cNvPr id="14" name="グループ化 13"/>
          <p:cNvGrpSpPr/>
          <p:nvPr/>
        </p:nvGrpSpPr>
        <p:grpSpPr>
          <a:xfrm>
            <a:off x="1638300" y="6299200"/>
            <a:ext cx="8890000" cy="558800"/>
            <a:chOff x="38100" y="6172200"/>
            <a:chExt cx="8890000" cy="558800"/>
          </a:xfrm>
          <a:effectLst>
            <a:reflection blurRad="6350" stA="50000" endA="300" endPos="55000" dir="5400000" sy="-100000" algn="bl" rotWithShape="0"/>
          </a:effectLst>
        </p:grpSpPr>
        <p:sp>
          <p:nvSpPr>
            <p:cNvPr id="15" name="角丸四角形 14"/>
            <p:cNvSpPr/>
            <p:nvPr/>
          </p:nvSpPr>
          <p:spPr>
            <a:xfrm>
              <a:off x="38100" y="6172200"/>
              <a:ext cx="8890000" cy="558800"/>
            </a:xfrm>
            <a:prstGeom prst="roundRect">
              <a:avLst/>
            </a:prstGeom>
            <a:solidFill>
              <a:schemeClr val="accent5"/>
            </a:solidFill>
            <a:ln>
              <a:noFill/>
            </a:ln>
            <a:effectLst>
              <a:reflection blurRad="6350" stA="50000" endA="300" endPos="90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16" name="Picture 2"/>
            <p:cNvPicPr>
              <a:picLocks noChangeAspect="1" noChangeArrowheads="1"/>
            </p:cNvPicPr>
            <p:nvPr/>
          </p:nvPicPr>
          <p:blipFill>
            <a:blip r:embed="rId5" cstate="print"/>
            <a:srcRect/>
            <a:stretch>
              <a:fillRect/>
            </a:stretch>
          </p:blipFill>
          <p:spPr bwMode="auto">
            <a:xfrm>
              <a:off x="6879541" y="6194300"/>
              <a:ext cx="542769" cy="504000"/>
            </a:xfrm>
            <a:prstGeom prst="rect">
              <a:avLst/>
            </a:prstGeom>
            <a:noFill/>
            <a:ln w="9525">
              <a:noFill/>
              <a:miter lim="800000"/>
              <a:headEnd/>
              <a:tailEnd/>
            </a:ln>
          </p:spPr>
        </p:pic>
        <p:graphicFrame>
          <p:nvGraphicFramePr>
            <p:cNvPr id="17" name="Object 8"/>
            <p:cNvGraphicFramePr>
              <a:graphicFrameLocks noChangeAspect="1"/>
            </p:cNvGraphicFramePr>
            <p:nvPr/>
          </p:nvGraphicFramePr>
          <p:xfrm>
            <a:off x="895006" y="6194300"/>
            <a:ext cx="1332893" cy="504000"/>
          </p:xfrm>
          <a:graphic>
            <a:graphicData uri="http://schemas.openxmlformats.org/presentationml/2006/ole">
              <mc:AlternateContent xmlns:mc="http://schemas.openxmlformats.org/markup-compatibility/2006">
                <mc:Choice xmlns:v="urn:schemas-microsoft-com:vml" Requires="v">
                  <p:oleObj spid="_x0000_s2105" name="Photo Editor Photo" r:id="rId6" imgW="3048426" imgH="1152381" progId="">
                    <p:embed/>
                  </p:oleObj>
                </mc:Choice>
                <mc:Fallback>
                  <p:oleObj name="Photo Editor Photo" r:id="rId6" imgW="3048426" imgH="1152381" progId="">
                    <p:embed/>
                    <p:pic>
                      <p:nvPicPr>
                        <p:cNvPr id="17" name="Object 8"/>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895006" y="6194300"/>
                          <a:ext cx="1332893" cy="5040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oleObj>
                </mc:Fallback>
              </mc:AlternateContent>
            </a:graphicData>
          </a:graphic>
        </p:graphicFrame>
        <p:pic>
          <p:nvPicPr>
            <p:cNvPr id="18" name="Picture 9"/>
            <p:cNvPicPr>
              <a:picLocks noChangeAspect="1" noChangeArrowheads="1"/>
            </p:cNvPicPr>
            <p:nvPr/>
          </p:nvPicPr>
          <p:blipFill>
            <a:blip r:embed="rId8" cstate="print"/>
            <a:srcRect/>
            <a:stretch>
              <a:fillRect/>
            </a:stretch>
          </p:blipFill>
          <p:spPr bwMode="auto">
            <a:xfrm>
              <a:off x="5892783" y="6194300"/>
              <a:ext cx="973831" cy="504000"/>
            </a:xfrm>
            <a:prstGeom prst="rect">
              <a:avLst/>
            </a:prstGeom>
            <a:noFill/>
            <a:ln w="9525">
              <a:noFill/>
              <a:miter lim="800000"/>
              <a:headEnd/>
              <a:tailEnd/>
            </a:ln>
          </p:spPr>
        </p:pic>
        <p:pic>
          <p:nvPicPr>
            <p:cNvPr id="19" name="Picture 11"/>
            <p:cNvPicPr>
              <a:picLocks noChangeAspect="1" noChangeArrowheads="1"/>
            </p:cNvPicPr>
            <p:nvPr/>
          </p:nvPicPr>
          <p:blipFill>
            <a:blip r:embed="rId9" cstate="print"/>
            <a:srcRect/>
            <a:stretch>
              <a:fillRect/>
            </a:stretch>
          </p:blipFill>
          <p:spPr bwMode="auto">
            <a:xfrm>
              <a:off x="2240826" y="6194300"/>
              <a:ext cx="504000" cy="504000"/>
            </a:xfrm>
            <a:prstGeom prst="rect">
              <a:avLst/>
            </a:prstGeom>
            <a:noFill/>
            <a:ln w="9525">
              <a:noFill/>
              <a:miter lim="800000"/>
              <a:headEnd/>
              <a:tailEnd/>
            </a:ln>
          </p:spPr>
        </p:pic>
        <p:pic>
          <p:nvPicPr>
            <p:cNvPr id="20" name="Picture 12"/>
            <p:cNvPicPr>
              <a:picLocks noChangeAspect="1" noChangeArrowheads="1"/>
            </p:cNvPicPr>
            <p:nvPr/>
          </p:nvPicPr>
          <p:blipFill>
            <a:blip r:embed="rId10" cstate="print"/>
            <a:srcRect/>
            <a:stretch>
              <a:fillRect/>
            </a:stretch>
          </p:blipFill>
          <p:spPr bwMode="auto">
            <a:xfrm>
              <a:off x="88900" y="6194300"/>
              <a:ext cx="793179" cy="504000"/>
            </a:xfrm>
            <a:prstGeom prst="rect">
              <a:avLst/>
            </a:prstGeom>
            <a:noFill/>
            <a:ln w="9525">
              <a:noFill/>
              <a:miter lim="800000"/>
              <a:headEnd/>
              <a:tailEnd/>
            </a:ln>
          </p:spPr>
        </p:pic>
        <p:pic>
          <p:nvPicPr>
            <p:cNvPr id="21" name="Picture 13"/>
            <p:cNvPicPr>
              <a:picLocks noChangeAspect="1" noChangeArrowheads="1"/>
            </p:cNvPicPr>
            <p:nvPr/>
          </p:nvPicPr>
          <p:blipFill>
            <a:blip r:embed="rId11" cstate="print"/>
            <a:srcRect/>
            <a:stretch>
              <a:fillRect/>
            </a:stretch>
          </p:blipFill>
          <p:spPr bwMode="auto">
            <a:xfrm>
              <a:off x="2757753" y="6194300"/>
              <a:ext cx="568145" cy="504000"/>
            </a:xfrm>
            <a:prstGeom prst="rect">
              <a:avLst/>
            </a:prstGeom>
            <a:noFill/>
            <a:ln w="9525">
              <a:noFill/>
              <a:miter lim="800000"/>
              <a:headEnd/>
              <a:tailEnd/>
            </a:ln>
          </p:spPr>
        </p:pic>
        <p:pic>
          <p:nvPicPr>
            <p:cNvPr id="22" name="Picture 14"/>
            <p:cNvPicPr>
              <a:picLocks noChangeAspect="1" noChangeArrowheads="1"/>
            </p:cNvPicPr>
            <p:nvPr/>
          </p:nvPicPr>
          <p:blipFill>
            <a:blip r:embed="rId12" cstate="print"/>
            <a:srcRect/>
            <a:stretch>
              <a:fillRect/>
            </a:stretch>
          </p:blipFill>
          <p:spPr bwMode="auto">
            <a:xfrm>
              <a:off x="3338825" y="6194300"/>
              <a:ext cx="636631" cy="504000"/>
            </a:xfrm>
            <a:prstGeom prst="rect">
              <a:avLst/>
            </a:prstGeom>
            <a:noFill/>
            <a:ln w="9525">
              <a:noFill/>
              <a:miter lim="800000"/>
              <a:headEnd/>
              <a:tailEnd/>
            </a:ln>
          </p:spPr>
        </p:pic>
        <p:pic>
          <p:nvPicPr>
            <p:cNvPr id="23" name="Picture 15"/>
            <p:cNvPicPr>
              <a:picLocks noChangeAspect="1" noChangeArrowheads="1"/>
            </p:cNvPicPr>
            <p:nvPr/>
          </p:nvPicPr>
          <p:blipFill>
            <a:blip r:embed="rId13" cstate="print"/>
            <a:srcRect/>
            <a:stretch>
              <a:fillRect/>
            </a:stretch>
          </p:blipFill>
          <p:spPr bwMode="auto">
            <a:xfrm>
              <a:off x="3988383" y="6194300"/>
              <a:ext cx="504000" cy="504000"/>
            </a:xfrm>
            <a:prstGeom prst="rect">
              <a:avLst/>
            </a:prstGeom>
            <a:noFill/>
            <a:ln w="9525">
              <a:noFill/>
              <a:miter lim="800000"/>
              <a:headEnd/>
              <a:tailEnd/>
            </a:ln>
          </p:spPr>
        </p:pic>
        <p:pic>
          <p:nvPicPr>
            <p:cNvPr id="24" name="Picture 16"/>
            <p:cNvPicPr>
              <a:picLocks noChangeAspect="1" noChangeArrowheads="1"/>
            </p:cNvPicPr>
            <p:nvPr/>
          </p:nvPicPr>
          <p:blipFill>
            <a:blip r:embed="rId14" cstate="print"/>
            <a:srcRect/>
            <a:stretch>
              <a:fillRect/>
            </a:stretch>
          </p:blipFill>
          <p:spPr bwMode="auto">
            <a:xfrm>
              <a:off x="4505310" y="6194300"/>
              <a:ext cx="1374546" cy="504000"/>
            </a:xfrm>
            <a:prstGeom prst="rect">
              <a:avLst/>
            </a:prstGeom>
            <a:noFill/>
            <a:ln w="9525">
              <a:noFill/>
              <a:miter lim="800000"/>
              <a:headEnd/>
              <a:tailEnd/>
            </a:ln>
          </p:spPr>
        </p:pic>
        <p:pic>
          <p:nvPicPr>
            <p:cNvPr id="25" name="Picture 17"/>
            <p:cNvPicPr>
              <a:picLocks noChangeAspect="1" noChangeArrowheads="1"/>
            </p:cNvPicPr>
            <p:nvPr/>
          </p:nvPicPr>
          <p:blipFill>
            <a:blip r:embed="rId15" cstate="print"/>
            <a:srcRect/>
            <a:stretch>
              <a:fillRect/>
            </a:stretch>
          </p:blipFill>
          <p:spPr bwMode="auto">
            <a:xfrm>
              <a:off x="8286273" y="6194300"/>
              <a:ext cx="587185" cy="504000"/>
            </a:xfrm>
            <a:prstGeom prst="rect">
              <a:avLst/>
            </a:prstGeom>
            <a:noFill/>
            <a:ln w="9525">
              <a:noFill/>
              <a:miter lim="800000"/>
              <a:headEnd/>
              <a:tailEnd/>
            </a:ln>
          </p:spPr>
        </p:pic>
        <p:pic>
          <p:nvPicPr>
            <p:cNvPr id="26" name="Picture 18"/>
            <p:cNvPicPr>
              <a:picLocks noChangeAspect="1" noChangeArrowheads="1"/>
            </p:cNvPicPr>
            <p:nvPr/>
          </p:nvPicPr>
          <p:blipFill>
            <a:blip r:embed="rId16" cstate="print"/>
            <a:srcRect/>
            <a:stretch>
              <a:fillRect/>
            </a:stretch>
          </p:blipFill>
          <p:spPr bwMode="auto">
            <a:xfrm>
              <a:off x="7435237" y="6194300"/>
              <a:ext cx="838112" cy="504000"/>
            </a:xfrm>
            <a:prstGeom prst="rect">
              <a:avLst/>
            </a:prstGeom>
            <a:noFill/>
            <a:ln w="9525">
              <a:noFill/>
              <a:miter lim="800000"/>
              <a:headEnd/>
              <a:tailEnd/>
            </a:ln>
          </p:spPr>
        </p:pic>
      </p:grpSp>
      <p:sp>
        <p:nvSpPr>
          <p:cNvPr id="4" name="ZoneTexte 3"/>
          <p:cNvSpPr txBox="1"/>
          <p:nvPr/>
        </p:nvSpPr>
        <p:spPr>
          <a:xfrm>
            <a:off x="3968750" y="1239855"/>
            <a:ext cx="4365625" cy="1200329"/>
          </a:xfrm>
          <a:prstGeom prst="rect">
            <a:avLst/>
          </a:prstGeom>
          <a:noFill/>
        </p:spPr>
        <p:txBody>
          <a:bodyPr wrap="square" rtlCol="0">
            <a:spAutoFit/>
          </a:bodyPr>
          <a:lstStyle/>
          <a:p>
            <a:r>
              <a:rPr lang="fr-FR" dirty="0"/>
              <a:t>28 </a:t>
            </a:r>
            <a:r>
              <a:rPr lang="fr-FR" dirty="0" err="1"/>
              <a:t>Members</a:t>
            </a:r>
            <a:r>
              <a:rPr lang="fr-FR" dirty="0"/>
              <a:t> </a:t>
            </a:r>
          </a:p>
          <a:p>
            <a:r>
              <a:rPr lang="fr-FR" dirty="0"/>
              <a:t>12 Countries / International Institutions</a:t>
            </a:r>
          </a:p>
          <a:p>
            <a:r>
              <a:rPr lang="fr-FR" dirty="0"/>
              <a:t>Chair: Tom Stein, Washington </a:t>
            </a:r>
            <a:r>
              <a:rPr lang="fr-FR" dirty="0" err="1"/>
              <a:t>University</a:t>
            </a:r>
            <a:endParaRPr lang="fr-FR" dirty="0"/>
          </a:p>
          <a:p>
            <a:r>
              <a:rPr lang="fr-FR" dirty="0" err="1"/>
              <a:t>Deputy</a:t>
            </a:r>
            <a:r>
              <a:rPr lang="fr-FR" dirty="0"/>
              <a:t> Chair: Christophe </a:t>
            </a:r>
            <a:r>
              <a:rPr lang="fr-FR" dirty="0" err="1"/>
              <a:t>Arviest</a:t>
            </a:r>
            <a:r>
              <a:rPr lang="fr-FR" dirty="0"/>
              <a:t>, ESA</a:t>
            </a:r>
          </a:p>
        </p:txBody>
      </p:sp>
      <p:sp>
        <p:nvSpPr>
          <p:cNvPr id="27" name="Rectangle 2"/>
          <p:cNvSpPr txBox="1">
            <a:spLocks noChangeArrowheads="1"/>
          </p:cNvSpPr>
          <p:nvPr/>
        </p:nvSpPr>
        <p:spPr bwMode="auto">
          <a:xfrm>
            <a:off x="1841500" y="2602698"/>
            <a:ext cx="8407400" cy="457200"/>
          </a:xfrm>
          <a:prstGeom prst="rect">
            <a:avLst/>
          </a:prstGeom>
          <a:solidFill>
            <a:srgbClr val="002060"/>
          </a:solid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cs typeface="Arial" charset="0"/>
              </a:defRPr>
            </a:lvl2pPr>
            <a:lvl3pPr algn="ctr" rtl="0" eaLnBrk="0" fontAlgn="base" hangingPunct="0">
              <a:spcBef>
                <a:spcPct val="0"/>
              </a:spcBef>
              <a:spcAft>
                <a:spcPct val="0"/>
              </a:spcAft>
              <a:defRPr sz="4400">
                <a:solidFill>
                  <a:schemeClr val="tx2"/>
                </a:solidFill>
                <a:latin typeface="Arial" charset="0"/>
                <a:cs typeface="Arial" charset="0"/>
              </a:defRPr>
            </a:lvl3pPr>
            <a:lvl4pPr algn="ctr" rtl="0" eaLnBrk="0" fontAlgn="base" hangingPunct="0">
              <a:spcBef>
                <a:spcPct val="0"/>
              </a:spcBef>
              <a:spcAft>
                <a:spcPct val="0"/>
              </a:spcAft>
              <a:defRPr sz="4400">
                <a:solidFill>
                  <a:schemeClr val="tx2"/>
                </a:solidFill>
                <a:latin typeface="Arial" charset="0"/>
                <a:cs typeface="Arial" charset="0"/>
              </a:defRPr>
            </a:lvl4pPr>
            <a:lvl5pPr algn="ctr" rtl="0" eaLnBrk="0" fontAlgn="base" hangingPunct="0">
              <a:spcBef>
                <a:spcPct val="0"/>
              </a:spcBef>
              <a:spcAft>
                <a:spcPct val="0"/>
              </a:spcAft>
              <a:defRPr sz="4400">
                <a:solidFill>
                  <a:schemeClr val="tx2"/>
                </a:solidFill>
                <a:latin typeface="Arial" charset="0"/>
                <a:cs typeface="Arial"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a:lstStyle>
          <a:p>
            <a:pPr eaLnBrk="1" hangingPunct="1"/>
            <a:r>
              <a:rPr lang="en-US" altLang="ja-JP" sz="2400" b="1" dirty="0">
                <a:solidFill>
                  <a:srgbClr val="FFFF00"/>
                </a:solidFill>
              </a:rPr>
              <a:t>Technical experts group</a:t>
            </a:r>
            <a:endParaRPr lang="ja-JP" altLang="en-US" sz="2400" b="1" dirty="0">
              <a:solidFill>
                <a:srgbClr val="FFFF00"/>
              </a:solidFill>
            </a:endParaRPr>
          </a:p>
        </p:txBody>
      </p:sp>
      <p:sp>
        <p:nvSpPr>
          <p:cNvPr id="28" name="ZoneTexte 27"/>
          <p:cNvSpPr txBox="1"/>
          <p:nvPr/>
        </p:nvSpPr>
        <p:spPr>
          <a:xfrm>
            <a:off x="4121150" y="3134382"/>
            <a:ext cx="4365625" cy="369332"/>
          </a:xfrm>
          <a:prstGeom prst="rect">
            <a:avLst/>
          </a:prstGeom>
          <a:noFill/>
        </p:spPr>
        <p:txBody>
          <a:bodyPr wrap="square" rtlCol="0">
            <a:spAutoFit/>
          </a:bodyPr>
          <a:lstStyle/>
          <a:p>
            <a:r>
              <a:rPr lang="fr-FR" dirty="0"/>
              <a:t>~20 </a:t>
            </a:r>
            <a:r>
              <a:rPr lang="fr-FR" dirty="0" err="1"/>
              <a:t>Members</a:t>
            </a:r>
            <a:endParaRPr lang="fr-FR" dirty="0"/>
          </a:p>
        </p:txBody>
      </p:sp>
      <p:sp>
        <p:nvSpPr>
          <p:cNvPr id="30" name="Rectangle 2"/>
          <p:cNvSpPr txBox="1">
            <a:spLocks noChangeArrowheads="1"/>
          </p:cNvSpPr>
          <p:nvPr/>
        </p:nvSpPr>
        <p:spPr bwMode="auto">
          <a:xfrm>
            <a:off x="1835150" y="3826895"/>
            <a:ext cx="8407400" cy="457200"/>
          </a:xfrm>
          <a:prstGeom prst="rect">
            <a:avLst/>
          </a:prstGeom>
          <a:solidFill>
            <a:srgbClr val="002060"/>
          </a:solid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cs typeface="Arial" charset="0"/>
              </a:defRPr>
            </a:lvl2pPr>
            <a:lvl3pPr algn="ctr" rtl="0" eaLnBrk="0" fontAlgn="base" hangingPunct="0">
              <a:spcBef>
                <a:spcPct val="0"/>
              </a:spcBef>
              <a:spcAft>
                <a:spcPct val="0"/>
              </a:spcAft>
              <a:defRPr sz="4400">
                <a:solidFill>
                  <a:schemeClr val="tx2"/>
                </a:solidFill>
                <a:latin typeface="Arial" charset="0"/>
                <a:cs typeface="Arial" charset="0"/>
              </a:defRPr>
            </a:lvl3pPr>
            <a:lvl4pPr algn="ctr" rtl="0" eaLnBrk="0" fontAlgn="base" hangingPunct="0">
              <a:spcBef>
                <a:spcPct val="0"/>
              </a:spcBef>
              <a:spcAft>
                <a:spcPct val="0"/>
              </a:spcAft>
              <a:defRPr sz="4400">
                <a:solidFill>
                  <a:schemeClr val="tx2"/>
                </a:solidFill>
                <a:latin typeface="Arial" charset="0"/>
                <a:cs typeface="Arial" charset="0"/>
              </a:defRPr>
            </a:lvl4pPr>
            <a:lvl5pPr algn="ctr" rtl="0" eaLnBrk="0" fontAlgn="base" hangingPunct="0">
              <a:spcBef>
                <a:spcPct val="0"/>
              </a:spcBef>
              <a:spcAft>
                <a:spcPct val="0"/>
              </a:spcAft>
              <a:defRPr sz="4400">
                <a:solidFill>
                  <a:schemeClr val="tx2"/>
                </a:solidFill>
                <a:latin typeface="Arial" charset="0"/>
                <a:cs typeface="Arial"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a:lstStyle>
          <a:p>
            <a:pPr eaLnBrk="1" hangingPunct="1"/>
            <a:r>
              <a:rPr lang="en-US" altLang="ja-JP" sz="2400" b="1" dirty="0">
                <a:solidFill>
                  <a:srgbClr val="FFFF00"/>
                </a:solidFill>
              </a:rPr>
              <a:t>General activities</a:t>
            </a:r>
            <a:endParaRPr lang="ja-JP" altLang="en-US" sz="2400" b="1" dirty="0">
              <a:solidFill>
                <a:srgbClr val="FFFF00"/>
              </a:solidFill>
            </a:endParaRPr>
          </a:p>
        </p:txBody>
      </p:sp>
      <p:sp>
        <p:nvSpPr>
          <p:cNvPr id="5" name="ZoneTexte 4"/>
          <p:cNvSpPr txBox="1"/>
          <p:nvPr/>
        </p:nvSpPr>
        <p:spPr>
          <a:xfrm>
            <a:off x="2332218" y="4440983"/>
            <a:ext cx="7356436" cy="1754327"/>
          </a:xfrm>
          <a:prstGeom prst="rect">
            <a:avLst/>
          </a:prstGeom>
          <a:noFill/>
        </p:spPr>
        <p:txBody>
          <a:bodyPr wrap="square" rtlCol="0">
            <a:spAutoFit/>
          </a:bodyPr>
          <a:lstStyle/>
          <a:p>
            <a:r>
              <a:rPr lang="en-GB" dirty="0"/>
              <a:t>Annual meeting, usually in July or August, 20-30 participants</a:t>
            </a:r>
          </a:p>
          <a:p>
            <a:r>
              <a:rPr lang="en-GB" dirty="0"/>
              <a:t>Regular teleconferences every 3 months 10-20 participants</a:t>
            </a:r>
          </a:p>
          <a:p>
            <a:r>
              <a:rPr lang="en-GB" dirty="0"/>
              <a:t>Participation in related meetings : </a:t>
            </a:r>
            <a:r>
              <a:rPr lang="en-GB" b="1" dirty="0"/>
              <a:t>COSPAR</a:t>
            </a:r>
            <a:r>
              <a:rPr lang="en-GB" dirty="0"/>
              <a:t>, EGU, AGU, EPSC, etc...</a:t>
            </a:r>
          </a:p>
          <a:p>
            <a:r>
              <a:rPr lang="en-GB" dirty="0"/>
              <a:t>IPDA Website </a:t>
            </a:r>
            <a:r>
              <a:rPr lang="en-US" dirty="0">
                <a:hlinkClick r:id="rId17"/>
              </a:rPr>
              <a:t>https://planetarydata.org</a:t>
            </a:r>
            <a:endParaRPr lang="en-US" dirty="0"/>
          </a:p>
          <a:p>
            <a:endParaRPr lang="en-GB" dirty="0"/>
          </a:p>
          <a:p>
            <a:endParaRPr lang="en-GB" dirty="0"/>
          </a:p>
        </p:txBody>
      </p:sp>
      <p:sp>
        <p:nvSpPr>
          <p:cNvPr id="2" name="Slide Number Placeholder 1"/>
          <p:cNvSpPr>
            <a:spLocks noGrp="1"/>
          </p:cNvSpPr>
          <p:nvPr>
            <p:ph type="sldNum" sz="quarter" idx="12"/>
          </p:nvPr>
        </p:nvSpPr>
        <p:spPr/>
        <p:txBody>
          <a:bodyPr/>
          <a:lstStyle/>
          <a:p>
            <a:pPr>
              <a:defRPr/>
            </a:pPr>
            <a:fld id="{012002FA-9804-4315-A0E8-3E37A855E092}" type="slidenum">
              <a:rPr lang="it-IT" smtClean="0"/>
              <a:pPr>
                <a:defRPr/>
              </a:pPr>
              <a:t>18</a:t>
            </a:fld>
            <a:endParaRPr lang="it-IT"/>
          </a:p>
        </p:txBody>
      </p:sp>
    </p:spTree>
    <p:extLst>
      <p:ext uri="{BB962C8B-B14F-4D97-AF65-F5344CB8AC3E}">
        <p14:creationId xmlns:p14="http://schemas.microsoft.com/office/powerpoint/2010/main" val="188104532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IPDA Goals and Progress</a:t>
            </a:r>
            <a:endParaRPr lang="en-US" dirty="0"/>
          </a:p>
        </p:txBody>
      </p:sp>
      <p:sp>
        <p:nvSpPr>
          <p:cNvPr id="3" name="Content Placeholder 2"/>
          <p:cNvSpPr>
            <a:spLocks noGrp="1"/>
          </p:cNvSpPr>
          <p:nvPr>
            <p:ph idx="1"/>
          </p:nvPr>
        </p:nvSpPr>
        <p:spPr/>
        <p:txBody>
          <a:bodyPr>
            <a:normAutofit lnSpcReduction="10000"/>
          </a:bodyPr>
          <a:lstStyle/>
          <a:p>
            <a:pPr marL="457200" indent="-457200">
              <a:buFont typeface="+mj-lt"/>
              <a:buAutoNum type="arabicPeriod"/>
            </a:pPr>
            <a:r>
              <a:rPr lang="en-US" dirty="0" smtClean="0"/>
              <a:t>Support construction of compatible planetary science data archives</a:t>
            </a:r>
          </a:p>
          <a:p>
            <a:pPr lvl="1"/>
            <a:r>
              <a:rPr lang="en-US" dirty="0" smtClean="0"/>
              <a:t>In 2012, the IPDA endorsed PDS4 as the archiving standard for planetary data</a:t>
            </a:r>
          </a:p>
          <a:p>
            <a:pPr lvl="1"/>
            <a:r>
              <a:rPr lang="en-US" dirty="0" smtClean="0"/>
              <a:t>Implementation, or a plan to do so, of the PDS4 standard across agencies for mission archive including ESA, IKI, ISRO, JAXA,KARI, NASA, UAE.</a:t>
            </a:r>
          </a:p>
          <a:p>
            <a:pPr marL="457200" indent="-457200">
              <a:buFont typeface="+mj-lt"/>
              <a:buAutoNum type="arabicPeriod"/>
            </a:pPr>
            <a:r>
              <a:rPr lang="en-US" dirty="0" smtClean="0"/>
              <a:t>Support the sharing of tools and software services</a:t>
            </a:r>
          </a:p>
          <a:p>
            <a:pPr lvl="1"/>
            <a:r>
              <a:rPr lang="en-US" dirty="0" smtClean="0"/>
              <a:t>The PDS4 validation tool us used by several IPDA members which improves interoperability between agencies. </a:t>
            </a:r>
          </a:p>
          <a:p>
            <a:pPr lvl="1"/>
            <a:r>
              <a:rPr lang="en-US" dirty="0" smtClean="0"/>
              <a:t>The Tool Registry is another example of a virtual clearinghouse of planetary data related tools created by a variety of producers across the globe. </a:t>
            </a:r>
          </a:p>
          <a:p>
            <a:pPr marL="457200" indent="-457200">
              <a:buFont typeface="+mj-lt"/>
              <a:buAutoNum type="arabicPeriod"/>
            </a:pPr>
            <a:r>
              <a:rPr lang="en-US" dirty="0"/>
              <a:t>Facilitate global access to, and exchange of, high quality scientific data products managed across international </a:t>
            </a:r>
            <a:r>
              <a:rPr lang="en-US" dirty="0" smtClean="0"/>
              <a:t>boundaries</a:t>
            </a:r>
          </a:p>
          <a:p>
            <a:pPr lvl="1"/>
            <a:r>
              <a:rPr lang="en-US" dirty="0" smtClean="0"/>
              <a:t>At present, there are REST based access services are in place between ESA, ISRO, and NASA. </a:t>
            </a:r>
            <a:endParaRPr lang="en-US" dirty="0"/>
          </a:p>
          <a:p>
            <a:pPr lvl="1"/>
            <a:r>
              <a:rPr lang="en-US" dirty="0" smtClean="0"/>
              <a:t>High-level search between ESA and NASA has been demonstrated and is in place for both PDS3 and PDS4 archives. </a:t>
            </a:r>
          </a:p>
          <a:p>
            <a:pPr lvl="1"/>
            <a:r>
              <a:rPr lang="en-US" dirty="0" smtClean="0"/>
              <a:t>Projects are underway to develop citation linkage with publications and to create bridges between the IPDA and the International Virtual Observatory Alliance (IVOA).</a:t>
            </a:r>
          </a:p>
          <a:p>
            <a:pPr marL="0" indent="0">
              <a:buNone/>
            </a:pPr>
            <a:endParaRPr lang="en-US" dirty="0"/>
          </a:p>
        </p:txBody>
      </p:sp>
      <p:sp>
        <p:nvSpPr>
          <p:cNvPr id="4" name="Slide Number Placeholder 3"/>
          <p:cNvSpPr>
            <a:spLocks noGrp="1"/>
          </p:cNvSpPr>
          <p:nvPr>
            <p:ph type="sldNum" sz="quarter" idx="12"/>
          </p:nvPr>
        </p:nvSpPr>
        <p:spPr/>
        <p:txBody>
          <a:bodyPr/>
          <a:lstStyle/>
          <a:p>
            <a:fld id="{E9F66315-EB60-4F99-A714-D671041D0A0B}" type="slidenum">
              <a:rPr lang="en-US" smtClean="0"/>
              <a:t>19</a:t>
            </a:fld>
            <a:endParaRPr lang="en-US"/>
          </a:p>
        </p:txBody>
      </p:sp>
    </p:spTree>
    <p:extLst>
      <p:ext uri="{BB962C8B-B14F-4D97-AF65-F5344CB8AC3E}">
        <p14:creationId xmlns:p14="http://schemas.microsoft.com/office/powerpoint/2010/main" val="389995547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Outline</a:t>
            </a:r>
            <a:endParaRPr lang="en-US" dirty="0"/>
          </a:p>
        </p:txBody>
      </p:sp>
      <p:sp>
        <p:nvSpPr>
          <p:cNvPr id="3" name="Content Placeholder 2"/>
          <p:cNvSpPr>
            <a:spLocks noGrp="1"/>
          </p:cNvSpPr>
          <p:nvPr>
            <p:ph idx="1"/>
          </p:nvPr>
        </p:nvSpPr>
        <p:spPr>
          <a:xfrm>
            <a:off x="838200" y="927557"/>
            <a:ext cx="10515600" cy="5670596"/>
          </a:xfrm>
        </p:spPr>
        <p:txBody>
          <a:bodyPr/>
          <a:lstStyle/>
          <a:p>
            <a:r>
              <a:rPr lang="en-US" dirty="0" smtClean="0"/>
              <a:t>Planetary Data System (PDS) activities</a:t>
            </a:r>
          </a:p>
          <a:p>
            <a:pPr lvl="1"/>
            <a:r>
              <a:rPr lang="en-US" dirty="0" smtClean="0"/>
              <a:t>PDS Overview</a:t>
            </a:r>
          </a:p>
          <a:p>
            <a:pPr lvl="1"/>
            <a:r>
              <a:rPr lang="en-US" dirty="0" smtClean="0"/>
              <a:t>PDS Archive Process</a:t>
            </a:r>
          </a:p>
          <a:p>
            <a:pPr lvl="1"/>
            <a:r>
              <a:rPr lang="en-US" dirty="0" smtClean="0"/>
              <a:t>PDS4 Implementation and differences from PDS3</a:t>
            </a:r>
          </a:p>
          <a:p>
            <a:pPr lvl="1"/>
            <a:r>
              <a:rPr lang="en-US" dirty="0" smtClean="0"/>
              <a:t>PDS4 Implementation of DOIs</a:t>
            </a:r>
          </a:p>
          <a:p>
            <a:pPr lvl="1"/>
            <a:r>
              <a:rPr lang="en-US" dirty="0" smtClean="0"/>
              <a:t>PDS4 registry and search </a:t>
            </a:r>
          </a:p>
          <a:p>
            <a:r>
              <a:rPr lang="en-US" dirty="0" smtClean="0"/>
              <a:t>International Planetary Data Alliance (IPDA) activities</a:t>
            </a:r>
          </a:p>
          <a:p>
            <a:pPr lvl="1"/>
            <a:r>
              <a:rPr lang="en-US" dirty="0" smtClean="0"/>
              <a:t>IPDA Overview</a:t>
            </a:r>
          </a:p>
          <a:p>
            <a:pPr lvl="1"/>
            <a:r>
              <a:rPr lang="en-US" dirty="0" smtClean="0"/>
              <a:t>IPDA Structure</a:t>
            </a:r>
          </a:p>
          <a:p>
            <a:pPr lvl="1"/>
            <a:r>
              <a:rPr lang="en-US" dirty="0" smtClean="0"/>
              <a:t>IPDA Goals and Challenges</a:t>
            </a:r>
          </a:p>
          <a:p>
            <a:pPr lvl="1"/>
            <a:r>
              <a:rPr lang="en-US" dirty="0" smtClean="0"/>
              <a:t>IPDA Progress and Future Directions</a:t>
            </a:r>
          </a:p>
          <a:p>
            <a:r>
              <a:rPr lang="en-US" dirty="0" smtClean="0"/>
              <a:t>Solar </a:t>
            </a:r>
            <a:r>
              <a:rPr lang="en-US" dirty="0"/>
              <a:t>System Interest Group (SSIG</a:t>
            </a:r>
            <a:r>
              <a:rPr lang="en-US" dirty="0" smtClean="0"/>
              <a:t>)</a:t>
            </a:r>
          </a:p>
          <a:p>
            <a:pPr lvl="1"/>
            <a:r>
              <a:rPr lang="en-US" dirty="0" smtClean="0"/>
              <a:t>Comments</a:t>
            </a:r>
          </a:p>
          <a:p>
            <a:r>
              <a:rPr lang="en-US" dirty="0" smtClean="0"/>
              <a:t>Summary</a:t>
            </a:r>
          </a:p>
        </p:txBody>
      </p:sp>
      <p:sp>
        <p:nvSpPr>
          <p:cNvPr id="4" name="Slide Number Placeholder 3"/>
          <p:cNvSpPr>
            <a:spLocks noGrp="1"/>
          </p:cNvSpPr>
          <p:nvPr>
            <p:ph type="sldNum" sz="quarter" idx="12"/>
          </p:nvPr>
        </p:nvSpPr>
        <p:spPr/>
        <p:txBody>
          <a:bodyPr/>
          <a:lstStyle/>
          <a:p>
            <a:fld id="{E9F66315-EB60-4F99-A714-D671041D0A0B}" type="slidenum">
              <a:rPr lang="en-US" smtClean="0"/>
              <a:t>2</a:t>
            </a:fld>
            <a:endParaRPr lang="en-US"/>
          </a:p>
        </p:txBody>
      </p:sp>
    </p:spTree>
    <p:extLst>
      <p:ext uri="{BB962C8B-B14F-4D97-AF65-F5344CB8AC3E}">
        <p14:creationId xmlns:p14="http://schemas.microsoft.com/office/powerpoint/2010/main" val="157654225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IPDA Future Challenges</a:t>
            </a:r>
            <a:endParaRPr lang="en-US" dirty="0"/>
          </a:p>
        </p:txBody>
      </p:sp>
      <p:sp>
        <p:nvSpPr>
          <p:cNvPr id="3" name="Content Placeholder 2"/>
          <p:cNvSpPr>
            <a:spLocks noGrp="1"/>
          </p:cNvSpPr>
          <p:nvPr>
            <p:ph idx="1"/>
          </p:nvPr>
        </p:nvSpPr>
        <p:spPr>
          <a:xfrm>
            <a:off x="838200" y="927557"/>
            <a:ext cx="10515600" cy="5354831"/>
          </a:xfrm>
        </p:spPr>
        <p:txBody>
          <a:bodyPr>
            <a:normAutofit/>
          </a:bodyPr>
          <a:lstStyle/>
          <a:p>
            <a:pPr marL="457200" indent="-457200">
              <a:buFont typeface="+mj-lt"/>
              <a:buAutoNum type="arabicPeriod"/>
            </a:pPr>
            <a:r>
              <a:rPr lang="en-US" dirty="0" smtClean="0"/>
              <a:t>Support construction of compatible archives</a:t>
            </a:r>
          </a:p>
          <a:p>
            <a:pPr lvl="1"/>
            <a:r>
              <a:rPr lang="en-US" dirty="0" smtClean="0"/>
              <a:t>Guidelines on how to build high quality archives (content and review)</a:t>
            </a:r>
          </a:p>
          <a:p>
            <a:pPr lvl="1"/>
            <a:r>
              <a:rPr lang="en-US" dirty="0" smtClean="0"/>
              <a:t>Improved support and documentation including tutorials for implementation</a:t>
            </a:r>
          </a:p>
          <a:p>
            <a:pPr marL="457200" indent="-457200">
              <a:buFont typeface="+mj-lt"/>
              <a:buAutoNum type="arabicPeriod"/>
            </a:pPr>
            <a:r>
              <a:rPr lang="en-US" dirty="0" smtClean="0"/>
              <a:t>Support sharing of tools and software services</a:t>
            </a:r>
          </a:p>
          <a:p>
            <a:pPr lvl="1"/>
            <a:r>
              <a:rPr lang="en-US" dirty="0" smtClean="0"/>
              <a:t>Service registry for GIS technologies and tools as suggested at the Planetary GIS meeting </a:t>
            </a:r>
          </a:p>
          <a:p>
            <a:pPr lvl="1"/>
            <a:r>
              <a:rPr lang="en-US" dirty="0" smtClean="0"/>
              <a:t>Coordinated tool development across international boundaries</a:t>
            </a:r>
          </a:p>
          <a:p>
            <a:pPr marL="457200" indent="-457200">
              <a:buFont typeface="+mj-lt"/>
              <a:buAutoNum type="arabicPeriod"/>
            </a:pPr>
            <a:r>
              <a:rPr lang="en-US" dirty="0" smtClean="0"/>
              <a:t>Facilitate global access to, and exchange of, high quality scientific data products managed across international boundaries</a:t>
            </a:r>
          </a:p>
          <a:p>
            <a:pPr lvl="1"/>
            <a:r>
              <a:rPr lang="en-US" dirty="0" smtClean="0"/>
              <a:t>API access to archives</a:t>
            </a:r>
          </a:p>
          <a:p>
            <a:pPr lvl="1"/>
            <a:r>
              <a:rPr lang="en-US" dirty="0" smtClean="0"/>
              <a:t>Continue to develop, evolve, and promote the Open Planetary Data Access Protocol (PDAP) services at JAXA including web mapping services</a:t>
            </a:r>
          </a:p>
          <a:p>
            <a:pPr lvl="1"/>
            <a:r>
              <a:rPr lang="en-US" dirty="0" smtClean="0"/>
              <a:t>Integrate ISRO data into international search and access</a:t>
            </a:r>
          </a:p>
          <a:p>
            <a:pPr lvl="1"/>
            <a:r>
              <a:rPr lang="en-US" dirty="0" smtClean="0"/>
              <a:t>Product level search and access across agencies</a:t>
            </a:r>
          </a:p>
          <a:p>
            <a:pPr lvl="1"/>
            <a:r>
              <a:rPr lang="en-US" dirty="0" smtClean="0"/>
              <a:t>Integrate access with computation</a:t>
            </a:r>
          </a:p>
          <a:p>
            <a:pPr lvl="1"/>
            <a:r>
              <a:rPr lang="en-US" dirty="0" smtClean="0"/>
              <a:t>Expand interoperability across space sciences</a:t>
            </a:r>
            <a:endParaRPr lang="en-US" dirty="0"/>
          </a:p>
        </p:txBody>
      </p:sp>
      <p:sp>
        <p:nvSpPr>
          <p:cNvPr id="4" name="Slide Number Placeholder 3"/>
          <p:cNvSpPr>
            <a:spLocks noGrp="1"/>
          </p:cNvSpPr>
          <p:nvPr>
            <p:ph type="sldNum" sz="quarter" idx="12"/>
          </p:nvPr>
        </p:nvSpPr>
        <p:spPr/>
        <p:txBody>
          <a:bodyPr/>
          <a:lstStyle/>
          <a:p>
            <a:fld id="{E9F66315-EB60-4F99-A714-D671041D0A0B}" type="slidenum">
              <a:rPr lang="en-US" smtClean="0"/>
              <a:t>20</a:t>
            </a:fld>
            <a:endParaRPr lang="en-US"/>
          </a:p>
        </p:txBody>
      </p:sp>
    </p:spTree>
    <p:extLst>
      <p:ext uri="{BB962C8B-B14F-4D97-AF65-F5344CB8AC3E}">
        <p14:creationId xmlns:p14="http://schemas.microsoft.com/office/powerpoint/2010/main" val="378934097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Solar System Interest </a:t>
            </a:r>
            <a:r>
              <a:rPr lang="en-US" dirty="0" smtClean="0"/>
              <a:t>Group (SSIG) of the IVOA</a:t>
            </a:r>
            <a:endParaRPr lang="en-US" dirty="0"/>
          </a:p>
        </p:txBody>
      </p:sp>
      <p:sp>
        <p:nvSpPr>
          <p:cNvPr id="3" name="Content Placeholder 2"/>
          <p:cNvSpPr>
            <a:spLocks noGrp="1"/>
          </p:cNvSpPr>
          <p:nvPr>
            <p:ph idx="1"/>
          </p:nvPr>
        </p:nvSpPr>
        <p:spPr>
          <a:xfrm>
            <a:off x="838200" y="927557"/>
            <a:ext cx="10515600" cy="5793918"/>
          </a:xfrm>
        </p:spPr>
        <p:txBody>
          <a:bodyPr>
            <a:normAutofit/>
          </a:bodyPr>
          <a:lstStyle/>
          <a:p>
            <a:pPr marL="0" indent="0">
              <a:buNone/>
            </a:pPr>
            <a:r>
              <a:rPr lang="en-US" dirty="0" smtClean="0"/>
              <a:t>Charter/Goals</a:t>
            </a:r>
          </a:p>
          <a:p>
            <a:pPr lvl="1"/>
            <a:r>
              <a:rPr lang="en-US" dirty="0" smtClean="0"/>
              <a:t>I reviewed the SSIG charter and the only real suggestion that I have is that the statement be amended, probably in the “Goals” area, to add a statement about self-promotion</a:t>
            </a:r>
          </a:p>
          <a:p>
            <a:pPr lvl="1"/>
            <a:r>
              <a:rPr lang="en-US" dirty="0" smtClean="0"/>
              <a:t>Something like:</a:t>
            </a:r>
            <a:br>
              <a:rPr lang="en-US" dirty="0" smtClean="0"/>
            </a:br>
            <a:r>
              <a:rPr lang="en-US" dirty="0" smtClean="0"/>
              <a:t/>
            </a:r>
            <a:br>
              <a:rPr lang="en-US" dirty="0" smtClean="0"/>
            </a:br>
            <a:r>
              <a:rPr lang="en-US" i="1" dirty="0" smtClean="0"/>
              <a:t>Promote awareness in the scientific community of the ongoing efforts of the astrophysics, </a:t>
            </a:r>
            <a:r>
              <a:rPr lang="en-US" i="1" dirty="0" err="1" smtClean="0"/>
              <a:t>heliophysics</a:t>
            </a:r>
            <a:r>
              <a:rPr lang="en-US" i="1" dirty="0" smtClean="0"/>
              <a:t>, and  planetary sciences discipline data systems/archives to support system interoperability and data exchange. </a:t>
            </a:r>
            <a:br>
              <a:rPr lang="en-US" i="1" dirty="0" smtClean="0"/>
            </a:br>
            <a:endParaRPr lang="en-US" i="1" dirty="0" smtClean="0"/>
          </a:p>
          <a:p>
            <a:pPr lvl="1"/>
            <a:r>
              <a:rPr lang="en-US" dirty="0" smtClean="0"/>
              <a:t>Without public awareness and support, it will be difficult to have our efforts funded</a:t>
            </a:r>
          </a:p>
          <a:p>
            <a:pPr lvl="2"/>
            <a:r>
              <a:rPr lang="en-US" dirty="0" smtClean="0"/>
              <a:t>Value to the community needs to be demonstrated by our actions and communicated to our peers through the coordinated efforts of our members</a:t>
            </a:r>
          </a:p>
        </p:txBody>
      </p:sp>
      <p:sp>
        <p:nvSpPr>
          <p:cNvPr id="4" name="Slide Number Placeholder 3"/>
          <p:cNvSpPr>
            <a:spLocks noGrp="1"/>
          </p:cNvSpPr>
          <p:nvPr>
            <p:ph type="sldNum" sz="quarter" idx="12"/>
          </p:nvPr>
        </p:nvSpPr>
        <p:spPr/>
        <p:txBody>
          <a:bodyPr/>
          <a:lstStyle/>
          <a:p>
            <a:fld id="{E9F66315-EB60-4F99-A714-D671041D0A0B}" type="slidenum">
              <a:rPr lang="en-US" smtClean="0"/>
              <a:t>21</a:t>
            </a:fld>
            <a:endParaRPr lang="en-US"/>
          </a:p>
        </p:txBody>
      </p:sp>
    </p:spTree>
    <p:extLst>
      <p:ext uri="{BB962C8B-B14F-4D97-AF65-F5344CB8AC3E}">
        <p14:creationId xmlns:p14="http://schemas.microsoft.com/office/powerpoint/2010/main" val="62824961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Solar System Interest </a:t>
            </a:r>
            <a:r>
              <a:rPr lang="en-US" dirty="0" smtClean="0"/>
              <a:t>Group (SSIG) of the IVOA</a:t>
            </a:r>
            <a:endParaRPr lang="en-US" dirty="0"/>
          </a:p>
        </p:txBody>
      </p:sp>
      <p:sp>
        <p:nvSpPr>
          <p:cNvPr id="3" name="Content Placeholder 2"/>
          <p:cNvSpPr>
            <a:spLocks noGrp="1"/>
          </p:cNvSpPr>
          <p:nvPr>
            <p:ph idx="1"/>
          </p:nvPr>
        </p:nvSpPr>
        <p:spPr>
          <a:xfrm>
            <a:off x="838199" y="927557"/>
            <a:ext cx="10963481" cy="5793918"/>
          </a:xfrm>
        </p:spPr>
        <p:txBody>
          <a:bodyPr>
            <a:normAutofit/>
          </a:bodyPr>
          <a:lstStyle/>
          <a:p>
            <a:pPr marL="0" indent="0">
              <a:buNone/>
            </a:pPr>
            <a:r>
              <a:rPr lang="en-US" dirty="0" smtClean="0"/>
              <a:t>Reference Frames</a:t>
            </a:r>
          </a:p>
          <a:p>
            <a:pPr lvl="1"/>
            <a:r>
              <a:rPr lang="en-US" dirty="0" smtClean="0"/>
              <a:t>I’d like to strongly endorse adding support for common planetary references frames</a:t>
            </a:r>
          </a:p>
          <a:p>
            <a:pPr lvl="1"/>
            <a:r>
              <a:rPr lang="en-US" dirty="0" smtClean="0"/>
              <a:t>Key issues are naming conventions and the communication of definitions</a:t>
            </a:r>
          </a:p>
          <a:p>
            <a:pPr lvl="2"/>
            <a:r>
              <a:rPr lang="en-US" dirty="0" smtClean="0"/>
              <a:t>Currently within the planetary community there are multiple names for the same frame</a:t>
            </a:r>
          </a:p>
          <a:p>
            <a:pPr lvl="2"/>
            <a:r>
              <a:rPr lang="en-US" dirty="0" smtClean="0"/>
              <a:t>There are also frames that appear to be the same but have subtle differences that are not well communicated in the naming conventions and/or descriptions </a:t>
            </a:r>
          </a:p>
          <a:p>
            <a:pPr lvl="1"/>
            <a:r>
              <a:rPr lang="en-US" dirty="0" smtClean="0"/>
              <a:t>NAIF/SPICE is currently in the process of formally defining and naming a wide range of dynamic planetary/satellite reference frames that have been previously used in archiving or defined in the literature.</a:t>
            </a:r>
          </a:p>
          <a:p>
            <a:pPr lvl="2"/>
            <a:r>
              <a:rPr lang="en-US" dirty="0" smtClean="0"/>
              <a:t>This effort imposes a uniformity in naming conventions</a:t>
            </a:r>
          </a:p>
          <a:p>
            <a:pPr lvl="2"/>
            <a:r>
              <a:rPr lang="en-US" dirty="0" smtClean="0"/>
              <a:t>Formal mathematical frame definitions</a:t>
            </a:r>
          </a:p>
          <a:p>
            <a:pPr lvl="2"/>
            <a:r>
              <a:rPr lang="en-US" dirty="0" smtClean="0"/>
              <a:t>Documentation of the original frame references and names (i.e. alias lists for many frames)</a:t>
            </a:r>
          </a:p>
          <a:p>
            <a:pPr lvl="1"/>
            <a:r>
              <a:rPr lang="en-US" dirty="0" smtClean="0"/>
              <a:t>If the NAIF/SPICE frame names/IDs become recognized as the proper way to uniquely specify planetary frames, and they are adopted by the archives and recorded in the metadata, then we may have a path forward for the exchange of frame information between data systems</a:t>
            </a:r>
          </a:p>
          <a:p>
            <a:pPr lvl="2"/>
            <a:r>
              <a:rPr lang="en-US" dirty="0" smtClean="0"/>
              <a:t>I’m not suggesting that the IVOA community adopt or use SPICE, only that we considering leveraging the SPICE effort to formalize frame naming conventions </a:t>
            </a:r>
          </a:p>
        </p:txBody>
      </p:sp>
      <p:sp>
        <p:nvSpPr>
          <p:cNvPr id="4" name="Slide Number Placeholder 3"/>
          <p:cNvSpPr>
            <a:spLocks noGrp="1"/>
          </p:cNvSpPr>
          <p:nvPr>
            <p:ph type="sldNum" sz="quarter" idx="12"/>
          </p:nvPr>
        </p:nvSpPr>
        <p:spPr/>
        <p:txBody>
          <a:bodyPr/>
          <a:lstStyle/>
          <a:p>
            <a:fld id="{E9F66315-EB60-4F99-A714-D671041D0A0B}" type="slidenum">
              <a:rPr lang="en-US" smtClean="0"/>
              <a:t>22</a:t>
            </a:fld>
            <a:endParaRPr lang="en-US"/>
          </a:p>
        </p:txBody>
      </p:sp>
    </p:spTree>
    <p:extLst>
      <p:ext uri="{BB962C8B-B14F-4D97-AF65-F5344CB8AC3E}">
        <p14:creationId xmlns:p14="http://schemas.microsoft.com/office/powerpoint/2010/main" val="34576431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Summary</a:t>
            </a:r>
            <a:endParaRPr lang="en-US" dirty="0"/>
          </a:p>
        </p:txBody>
      </p:sp>
      <p:sp>
        <p:nvSpPr>
          <p:cNvPr id="3" name="Content Placeholder 2"/>
          <p:cNvSpPr>
            <a:spLocks noGrp="1"/>
          </p:cNvSpPr>
          <p:nvPr>
            <p:ph idx="1"/>
          </p:nvPr>
        </p:nvSpPr>
        <p:spPr>
          <a:xfrm>
            <a:off x="838200" y="927557"/>
            <a:ext cx="10515600" cy="5793918"/>
          </a:xfrm>
        </p:spPr>
        <p:txBody>
          <a:bodyPr>
            <a:normAutofit/>
          </a:bodyPr>
          <a:lstStyle/>
          <a:p>
            <a:r>
              <a:rPr lang="en-US" dirty="0" smtClean="0"/>
              <a:t>PDS is a long standing NASA organization responsible for data archive</a:t>
            </a:r>
          </a:p>
          <a:p>
            <a:r>
              <a:rPr lang="en-US" dirty="0" smtClean="0"/>
              <a:t>PDS4 is a new information model driven approach to modernizing the archive standards used within the planetary science community</a:t>
            </a:r>
          </a:p>
          <a:p>
            <a:r>
              <a:rPr lang="en-US" dirty="0" smtClean="0"/>
              <a:t>PDS4 is being developed with international participation</a:t>
            </a:r>
          </a:p>
          <a:p>
            <a:pPr lvl="1"/>
            <a:r>
              <a:rPr lang="en-US" dirty="0" smtClean="0"/>
              <a:t>Through the IPDA, member organizations can make standards change requests to the PDS4 data model and have a voting member on the change control review board</a:t>
            </a:r>
          </a:p>
          <a:p>
            <a:pPr lvl="1"/>
            <a:r>
              <a:rPr lang="en-US" dirty="0" smtClean="0"/>
              <a:t>Designed to support interoperability between distributed planetary data archive systems</a:t>
            </a:r>
          </a:p>
          <a:p>
            <a:r>
              <a:rPr lang="en-US" dirty="0" smtClean="0"/>
              <a:t>IPDA is an international organization of planetary data archives with members from at least twelve countries</a:t>
            </a:r>
          </a:p>
          <a:p>
            <a:pPr lvl="1"/>
            <a:r>
              <a:rPr lang="en-US" dirty="0" smtClean="0"/>
              <a:t>IPDA promotes the adoption of common standards, cross-system search and retrieval, and the sharing of software, tools, and methods of data exchange</a:t>
            </a:r>
          </a:p>
          <a:p>
            <a:r>
              <a:rPr lang="en-US" dirty="0" smtClean="0"/>
              <a:t>The SSIG is a fairly new organization within the IVOA the goal of working with other IVOA groups to review, assess, and propose low-impact adjustments to the IVOA standards to support solar system sciences</a:t>
            </a:r>
          </a:p>
          <a:p>
            <a:pPr lvl="1"/>
            <a:r>
              <a:rPr lang="en-US" dirty="0" smtClean="0"/>
              <a:t>Standardizing lists of coordinate systems and reference frames is one of several areas where this group can have a positive impact</a:t>
            </a:r>
            <a:endParaRPr lang="en-US" dirty="0"/>
          </a:p>
        </p:txBody>
      </p:sp>
      <p:sp>
        <p:nvSpPr>
          <p:cNvPr id="4" name="Slide Number Placeholder 3"/>
          <p:cNvSpPr>
            <a:spLocks noGrp="1"/>
          </p:cNvSpPr>
          <p:nvPr>
            <p:ph type="sldNum" sz="quarter" idx="12"/>
          </p:nvPr>
        </p:nvSpPr>
        <p:spPr/>
        <p:txBody>
          <a:bodyPr/>
          <a:lstStyle/>
          <a:p>
            <a:fld id="{E9F66315-EB60-4F99-A714-D671041D0A0B}" type="slidenum">
              <a:rPr lang="en-US" smtClean="0"/>
              <a:t>23</a:t>
            </a:fld>
            <a:endParaRPr lang="en-US"/>
          </a:p>
        </p:txBody>
      </p:sp>
    </p:spTree>
    <p:extLst>
      <p:ext uri="{BB962C8B-B14F-4D97-AF65-F5344CB8AC3E}">
        <p14:creationId xmlns:p14="http://schemas.microsoft.com/office/powerpoint/2010/main" val="266079303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Planetary Data System (PDS) Overview</a:t>
            </a:r>
            <a:endParaRPr lang="en-US" dirty="0"/>
          </a:p>
        </p:txBody>
      </p:sp>
      <p:sp>
        <p:nvSpPr>
          <p:cNvPr id="3" name="Content Placeholder 2"/>
          <p:cNvSpPr>
            <a:spLocks noGrp="1"/>
          </p:cNvSpPr>
          <p:nvPr>
            <p:ph idx="1"/>
          </p:nvPr>
        </p:nvSpPr>
        <p:spPr>
          <a:xfrm>
            <a:off x="736779" y="927556"/>
            <a:ext cx="10959647" cy="5848213"/>
          </a:xfrm>
        </p:spPr>
        <p:txBody>
          <a:bodyPr>
            <a:normAutofit fontScale="92500" lnSpcReduction="20000"/>
          </a:bodyPr>
          <a:lstStyle/>
          <a:p>
            <a:r>
              <a:rPr lang="en-US" dirty="0" smtClean="0"/>
              <a:t>PDS is, and has always been foremost a data archive and secondarily a data system</a:t>
            </a:r>
          </a:p>
          <a:p>
            <a:pPr lvl="1"/>
            <a:r>
              <a:rPr lang="en-US" dirty="0" smtClean="0"/>
              <a:t>As an archive, PDS requires that data and documentation are stored in standard, non-proprietary formats</a:t>
            </a:r>
          </a:p>
          <a:p>
            <a:pPr lvl="2"/>
            <a:r>
              <a:rPr lang="en-US" dirty="0" smtClean="0"/>
              <a:t>This often precludes the use of common user formats such as MS Word for documents or IDL </a:t>
            </a:r>
            <a:r>
              <a:rPr lang="en-US" dirty="0" err="1" smtClean="0"/>
              <a:t>savesets</a:t>
            </a:r>
            <a:endParaRPr lang="en-US" dirty="0" smtClean="0"/>
          </a:p>
          <a:p>
            <a:pPr lvl="1"/>
            <a:r>
              <a:rPr lang="en-US" dirty="0" smtClean="0"/>
              <a:t>PDS is an open archive, available to anyone, anywhere</a:t>
            </a:r>
          </a:p>
          <a:p>
            <a:r>
              <a:rPr lang="en-US" dirty="0" smtClean="0"/>
              <a:t>PDS is organized on the principal that planetary data are diverse, and that the best curators of such a diverse archive are domain experts (scientist and technologists) in the various fields of planetary science. As such, PDS is a federation of Science Discipline and Support Nodes:</a:t>
            </a:r>
          </a:p>
          <a:p>
            <a:pPr lvl="1"/>
            <a:r>
              <a:rPr lang="en-US" b="1" dirty="0" smtClean="0"/>
              <a:t>Atmospheric Sciences (ATM) </a:t>
            </a:r>
            <a:r>
              <a:rPr lang="en-US" dirty="0" smtClean="0"/>
              <a:t>– </a:t>
            </a:r>
            <a:r>
              <a:rPr lang="en-US" i="1" dirty="0" smtClean="0"/>
              <a:t>New Mexico State Univ. </a:t>
            </a:r>
            <a:r>
              <a:rPr lang="en-US" dirty="0"/>
              <a:t>–</a:t>
            </a:r>
            <a:r>
              <a:rPr lang="en-US" dirty="0" smtClean="0"/>
              <a:t>  </a:t>
            </a:r>
            <a:r>
              <a:rPr lang="en-US" b="1" dirty="0" smtClean="0"/>
              <a:t>Nancy </a:t>
            </a:r>
            <a:r>
              <a:rPr lang="en-US" b="1" dirty="0" err="1" smtClean="0"/>
              <a:t>Chanover</a:t>
            </a:r>
            <a:endParaRPr lang="en-US" b="1" dirty="0" smtClean="0"/>
          </a:p>
          <a:p>
            <a:pPr lvl="1"/>
            <a:r>
              <a:rPr lang="en-US" b="1" dirty="0" smtClean="0"/>
              <a:t>Geosciences (GEO) </a:t>
            </a:r>
            <a:r>
              <a:rPr lang="en-US" dirty="0" smtClean="0"/>
              <a:t>– </a:t>
            </a:r>
            <a:r>
              <a:rPr lang="en-US" i="1" dirty="0" smtClean="0"/>
              <a:t>Washington </a:t>
            </a:r>
            <a:r>
              <a:rPr lang="en-US" i="1" dirty="0" err="1" smtClean="0"/>
              <a:t>Univ</a:t>
            </a:r>
            <a:r>
              <a:rPr lang="en-US" i="1" dirty="0" smtClean="0"/>
              <a:t>, St. Louis </a:t>
            </a:r>
            <a:r>
              <a:rPr lang="en-US" dirty="0"/>
              <a:t>– </a:t>
            </a:r>
            <a:r>
              <a:rPr lang="en-US" b="1" dirty="0" smtClean="0"/>
              <a:t>Ray </a:t>
            </a:r>
            <a:r>
              <a:rPr lang="en-US" b="1" dirty="0" err="1" smtClean="0"/>
              <a:t>Arvidson</a:t>
            </a:r>
            <a:endParaRPr lang="en-US" b="1" dirty="0" smtClean="0"/>
          </a:p>
          <a:p>
            <a:pPr lvl="1"/>
            <a:r>
              <a:rPr lang="en-US" b="1" dirty="0" smtClean="0"/>
              <a:t>Imaging and Cartography (IMG) </a:t>
            </a:r>
            <a:r>
              <a:rPr lang="en-US" dirty="0" smtClean="0"/>
              <a:t>– </a:t>
            </a:r>
            <a:r>
              <a:rPr lang="en-US" i="1" dirty="0" smtClean="0"/>
              <a:t>USGS Flagstaff </a:t>
            </a:r>
            <a:r>
              <a:rPr lang="en-US" dirty="0"/>
              <a:t>–</a:t>
            </a:r>
            <a:r>
              <a:rPr lang="en-US" dirty="0" smtClean="0"/>
              <a:t> </a:t>
            </a:r>
            <a:r>
              <a:rPr lang="en-US" b="1" dirty="0" smtClean="0"/>
              <a:t>Lisa Gaddis</a:t>
            </a:r>
          </a:p>
          <a:p>
            <a:pPr lvl="1"/>
            <a:r>
              <a:rPr lang="en-US" b="1" dirty="0" smtClean="0"/>
              <a:t>Planetary Plasma Interactions (PPI) </a:t>
            </a:r>
            <a:r>
              <a:rPr lang="en-US" dirty="0" smtClean="0"/>
              <a:t>– </a:t>
            </a:r>
            <a:r>
              <a:rPr lang="en-US" i="1" dirty="0" smtClean="0"/>
              <a:t>UCLA</a:t>
            </a:r>
            <a:r>
              <a:rPr lang="en-US" dirty="0" smtClean="0"/>
              <a:t> </a:t>
            </a:r>
            <a:r>
              <a:rPr lang="en-US" dirty="0"/>
              <a:t>–</a:t>
            </a:r>
            <a:r>
              <a:rPr lang="en-US" dirty="0" smtClean="0"/>
              <a:t> </a:t>
            </a:r>
            <a:r>
              <a:rPr lang="en-US" b="1" dirty="0" smtClean="0"/>
              <a:t>Ray Walker</a:t>
            </a:r>
          </a:p>
          <a:p>
            <a:pPr lvl="1"/>
            <a:r>
              <a:rPr lang="en-US" b="1" dirty="0"/>
              <a:t>Ring Moon System (RMS</a:t>
            </a:r>
            <a:r>
              <a:rPr lang="en-US" b="1" dirty="0" smtClean="0"/>
              <a:t>) </a:t>
            </a:r>
            <a:r>
              <a:rPr lang="en-US" dirty="0" smtClean="0"/>
              <a:t>– </a:t>
            </a:r>
            <a:r>
              <a:rPr lang="en-US" i="1" dirty="0" smtClean="0"/>
              <a:t>SETI</a:t>
            </a:r>
            <a:r>
              <a:rPr lang="en-US" dirty="0" smtClean="0"/>
              <a:t> </a:t>
            </a:r>
            <a:r>
              <a:rPr lang="en-US" dirty="0"/>
              <a:t>–</a:t>
            </a:r>
            <a:r>
              <a:rPr lang="en-US" dirty="0" smtClean="0"/>
              <a:t> </a:t>
            </a:r>
            <a:r>
              <a:rPr lang="en-US" b="1" dirty="0" smtClean="0"/>
              <a:t>Mark Showalter</a:t>
            </a:r>
          </a:p>
          <a:p>
            <a:pPr lvl="1"/>
            <a:r>
              <a:rPr lang="en-US" b="1" dirty="0" smtClean="0"/>
              <a:t>Small Bodies (SBN) </a:t>
            </a:r>
            <a:r>
              <a:rPr lang="en-US" dirty="0" smtClean="0"/>
              <a:t>– </a:t>
            </a:r>
            <a:r>
              <a:rPr lang="en-US" i="1" dirty="0" err="1" smtClean="0"/>
              <a:t>Univ</a:t>
            </a:r>
            <a:r>
              <a:rPr lang="en-US" i="1" dirty="0" smtClean="0"/>
              <a:t> of Md., College Park</a:t>
            </a:r>
            <a:r>
              <a:rPr lang="en-US" dirty="0"/>
              <a:t> –</a:t>
            </a:r>
            <a:r>
              <a:rPr lang="en-US" dirty="0" smtClean="0"/>
              <a:t> </a:t>
            </a:r>
            <a:r>
              <a:rPr lang="en-US" b="1" dirty="0" smtClean="0"/>
              <a:t>James (</a:t>
            </a:r>
            <a:r>
              <a:rPr lang="en-US" b="1" dirty="0" err="1" smtClean="0"/>
              <a:t>Gerbs</a:t>
            </a:r>
            <a:r>
              <a:rPr lang="en-US" b="1" dirty="0" smtClean="0"/>
              <a:t>) Bauer</a:t>
            </a:r>
            <a:endParaRPr lang="en-US" b="1" dirty="0"/>
          </a:p>
          <a:p>
            <a:pPr lvl="1"/>
            <a:endParaRPr lang="en-US" dirty="0" smtClean="0"/>
          </a:p>
          <a:p>
            <a:pPr lvl="1"/>
            <a:r>
              <a:rPr lang="en-US" b="1" dirty="0" smtClean="0"/>
              <a:t>Navigation and Ancillary Information (NAIF)</a:t>
            </a:r>
            <a:r>
              <a:rPr lang="en-US" dirty="0" smtClean="0"/>
              <a:t> – </a:t>
            </a:r>
            <a:r>
              <a:rPr lang="en-US" i="1" dirty="0" smtClean="0"/>
              <a:t>JPL</a:t>
            </a:r>
            <a:r>
              <a:rPr lang="en-US" dirty="0"/>
              <a:t> – </a:t>
            </a:r>
            <a:r>
              <a:rPr lang="en-US" b="1" dirty="0" smtClean="0"/>
              <a:t>Chuck Acton</a:t>
            </a:r>
          </a:p>
          <a:p>
            <a:pPr lvl="1"/>
            <a:r>
              <a:rPr lang="en-US" b="1" dirty="0" smtClean="0"/>
              <a:t>Engineering (ENG) </a:t>
            </a:r>
            <a:r>
              <a:rPr lang="en-US" dirty="0" smtClean="0"/>
              <a:t>– </a:t>
            </a:r>
            <a:r>
              <a:rPr lang="en-US" i="1" dirty="0" smtClean="0"/>
              <a:t>JPL</a:t>
            </a:r>
            <a:r>
              <a:rPr lang="en-US" dirty="0" smtClean="0"/>
              <a:t> </a:t>
            </a:r>
            <a:r>
              <a:rPr lang="en-US" dirty="0"/>
              <a:t>–</a:t>
            </a:r>
            <a:r>
              <a:rPr lang="en-US" dirty="0" smtClean="0"/>
              <a:t> </a:t>
            </a:r>
            <a:r>
              <a:rPr lang="en-US" b="1" dirty="0" smtClean="0"/>
              <a:t>Dan Crichton</a:t>
            </a:r>
          </a:p>
          <a:p>
            <a:pPr lvl="1"/>
            <a:r>
              <a:rPr lang="en-US" b="1" dirty="0" smtClean="0"/>
              <a:t>Management (MNG) </a:t>
            </a:r>
            <a:r>
              <a:rPr lang="en-US" dirty="0" smtClean="0"/>
              <a:t>– </a:t>
            </a:r>
            <a:r>
              <a:rPr lang="en-US" i="1" dirty="0" smtClean="0"/>
              <a:t>GSFC</a:t>
            </a:r>
            <a:r>
              <a:rPr lang="en-US" dirty="0"/>
              <a:t> – </a:t>
            </a:r>
            <a:r>
              <a:rPr lang="en-US" b="1" dirty="0" smtClean="0"/>
              <a:t>Tom Morgan</a:t>
            </a:r>
          </a:p>
          <a:p>
            <a:r>
              <a:rPr lang="en-US" dirty="0" smtClean="0"/>
              <a:t>Most of the Science Discipline Nodes have multiple sub-nodes that provide expertise across many aspects of the discipline that are not available at the Node location</a:t>
            </a:r>
            <a:endParaRPr lang="en-US" dirty="0"/>
          </a:p>
        </p:txBody>
      </p:sp>
      <p:sp>
        <p:nvSpPr>
          <p:cNvPr id="4" name="Slide Number Placeholder 3"/>
          <p:cNvSpPr>
            <a:spLocks noGrp="1"/>
          </p:cNvSpPr>
          <p:nvPr>
            <p:ph type="sldNum" sz="quarter" idx="12"/>
          </p:nvPr>
        </p:nvSpPr>
        <p:spPr/>
        <p:txBody>
          <a:bodyPr/>
          <a:lstStyle/>
          <a:p>
            <a:fld id="{E9F66315-EB60-4F99-A714-D671041D0A0B}" type="slidenum">
              <a:rPr lang="en-US" smtClean="0"/>
              <a:t>3</a:t>
            </a:fld>
            <a:endParaRPr lang="en-US"/>
          </a:p>
        </p:txBody>
      </p:sp>
    </p:spTree>
    <p:extLst>
      <p:ext uri="{BB962C8B-B14F-4D97-AF65-F5344CB8AC3E}">
        <p14:creationId xmlns:p14="http://schemas.microsoft.com/office/powerpoint/2010/main" val="124219200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Planetary Data System (PDS) </a:t>
            </a:r>
            <a:r>
              <a:rPr lang="en-US" dirty="0" smtClean="0"/>
              <a:t>– Some History</a:t>
            </a:r>
            <a:endParaRPr lang="en-US" dirty="0"/>
          </a:p>
        </p:txBody>
      </p:sp>
      <p:sp>
        <p:nvSpPr>
          <p:cNvPr id="3" name="Content Placeholder 2"/>
          <p:cNvSpPr>
            <a:spLocks noGrp="1"/>
          </p:cNvSpPr>
          <p:nvPr>
            <p:ph idx="1"/>
          </p:nvPr>
        </p:nvSpPr>
        <p:spPr>
          <a:xfrm>
            <a:off x="838200" y="927557"/>
            <a:ext cx="10726658" cy="5611390"/>
          </a:xfrm>
        </p:spPr>
        <p:txBody>
          <a:bodyPr>
            <a:normAutofit fontScale="92500" lnSpcReduction="10000"/>
          </a:bodyPr>
          <a:lstStyle/>
          <a:p>
            <a:r>
              <a:rPr lang="en-US" dirty="0" smtClean="0"/>
              <a:t>PDS 1 went operational in 1989</a:t>
            </a:r>
          </a:p>
          <a:p>
            <a:pPr lvl="1"/>
            <a:r>
              <a:rPr lang="en-US" dirty="0" smtClean="0"/>
              <a:t>High level catalog for finding datasets by mission, instrument, spacecraft and target</a:t>
            </a:r>
          </a:p>
          <a:p>
            <a:pPr lvl="1"/>
            <a:r>
              <a:rPr lang="en-US" dirty="0" smtClean="0"/>
              <a:t>Object Description Language (ODL) is invented for product labeling and catalog information</a:t>
            </a:r>
          </a:p>
          <a:p>
            <a:pPr lvl="1"/>
            <a:r>
              <a:rPr lang="en-US" dirty="0" smtClean="0"/>
              <a:t>Data archived and distributed on </a:t>
            </a:r>
            <a:r>
              <a:rPr lang="en-US" dirty="0" smtClean="0"/>
              <a:t>9-track tape</a:t>
            </a:r>
            <a:endParaRPr lang="en-US" dirty="0" smtClean="0"/>
          </a:p>
          <a:p>
            <a:r>
              <a:rPr lang="en-US" dirty="0" smtClean="0"/>
              <a:t>PDS 2 (1990)</a:t>
            </a:r>
          </a:p>
          <a:p>
            <a:pPr lvl="1"/>
            <a:r>
              <a:rPr lang="en-US" dirty="0" smtClean="0"/>
              <a:t>Catalog information streamlined, longer text descriptions, fewer keyword/values</a:t>
            </a:r>
          </a:p>
          <a:p>
            <a:pPr lvl="1"/>
            <a:r>
              <a:rPr lang="en-US" dirty="0" smtClean="0"/>
              <a:t>CD-ROM (CD-R) becomes the primary archive and distribution media</a:t>
            </a:r>
          </a:p>
          <a:p>
            <a:r>
              <a:rPr lang="en-US" dirty="0" smtClean="0"/>
              <a:t>PDS 3 (1992)</a:t>
            </a:r>
          </a:p>
          <a:p>
            <a:pPr lvl="1"/>
            <a:r>
              <a:rPr lang="en-US" dirty="0" smtClean="0"/>
              <a:t>PDS sets up and maintains a web presence</a:t>
            </a:r>
          </a:p>
          <a:p>
            <a:pPr lvl="1"/>
            <a:r>
              <a:rPr lang="en-US" dirty="0" smtClean="0"/>
              <a:t>Movement to online distribution (~2002) of electronic volumes (PDS-D)</a:t>
            </a:r>
          </a:p>
          <a:p>
            <a:pPr lvl="1"/>
            <a:r>
              <a:rPr lang="en-US" dirty="0" smtClean="0"/>
              <a:t>Online mass storage and data bricks replace CD/DVD as archive distribution media</a:t>
            </a:r>
          </a:p>
          <a:p>
            <a:r>
              <a:rPr lang="en-US" dirty="0" smtClean="0"/>
              <a:t>PDS 4 (2014)</a:t>
            </a:r>
          </a:p>
          <a:p>
            <a:pPr lvl="1"/>
            <a:r>
              <a:rPr lang="en-US" dirty="0" smtClean="0"/>
              <a:t>Prototype build 1 in 2010, operational in 2014 with LADEE as first mission to use new standard</a:t>
            </a:r>
          </a:p>
          <a:p>
            <a:pPr lvl="1"/>
            <a:r>
              <a:rPr lang="en-US" dirty="0" smtClean="0"/>
              <a:t>Model driven architecture with XML labels</a:t>
            </a:r>
          </a:p>
          <a:p>
            <a:pPr lvl="1"/>
            <a:r>
              <a:rPr lang="en-US" dirty="0" smtClean="0"/>
              <a:t>Distributed registries and search </a:t>
            </a:r>
            <a:r>
              <a:rPr lang="en-US" dirty="0"/>
              <a:t>s</a:t>
            </a:r>
            <a:r>
              <a:rPr lang="en-US" dirty="0" smtClean="0"/>
              <a:t>ervices replace the catalog and support direct file level access</a:t>
            </a:r>
          </a:p>
          <a:p>
            <a:pPr lvl="1"/>
            <a:r>
              <a:rPr lang="en-US" dirty="0" smtClean="0"/>
              <a:t>New data standards and reduced set of archive data formats and structures</a:t>
            </a:r>
          </a:p>
          <a:p>
            <a:pPr lvl="1"/>
            <a:r>
              <a:rPr lang="en-US" dirty="0" smtClean="0"/>
              <a:t>International collaboration</a:t>
            </a:r>
            <a:endParaRPr lang="en-US" dirty="0"/>
          </a:p>
        </p:txBody>
      </p:sp>
      <p:sp>
        <p:nvSpPr>
          <p:cNvPr id="4" name="Slide Number Placeholder 3"/>
          <p:cNvSpPr>
            <a:spLocks noGrp="1"/>
          </p:cNvSpPr>
          <p:nvPr>
            <p:ph type="sldNum" sz="quarter" idx="12"/>
          </p:nvPr>
        </p:nvSpPr>
        <p:spPr/>
        <p:txBody>
          <a:bodyPr/>
          <a:lstStyle/>
          <a:p>
            <a:fld id="{E9F66315-EB60-4F99-A714-D671041D0A0B}" type="slidenum">
              <a:rPr lang="en-US" smtClean="0"/>
              <a:t>4</a:t>
            </a:fld>
            <a:endParaRPr lang="en-US"/>
          </a:p>
        </p:txBody>
      </p:sp>
    </p:spTree>
    <p:extLst>
      <p:ext uri="{BB962C8B-B14F-4D97-AF65-F5344CB8AC3E}">
        <p14:creationId xmlns:p14="http://schemas.microsoft.com/office/powerpoint/2010/main" val="372891327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66023"/>
            <a:ext cx="10515600" cy="569010"/>
          </a:xfrm>
        </p:spPr>
        <p:txBody>
          <a:bodyPr/>
          <a:lstStyle/>
          <a:p>
            <a:r>
              <a:rPr lang="en-US" dirty="0" smtClean="0"/>
              <a:t>PDS Archive Process</a:t>
            </a:r>
            <a:endParaRPr lang="en-US" dirty="0"/>
          </a:p>
        </p:txBody>
      </p:sp>
      <p:sp>
        <p:nvSpPr>
          <p:cNvPr id="3" name="Content Placeholder 2"/>
          <p:cNvSpPr>
            <a:spLocks noGrp="1"/>
          </p:cNvSpPr>
          <p:nvPr>
            <p:ph idx="1"/>
          </p:nvPr>
        </p:nvSpPr>
        <p:spPr>
          <a:xfrm>
            <a:off x="838200" y="2545262"/>
            <a:ext cx="10515600" cy="4025990"/>
          </a:xfrm>
        </p:spPr>
        <p:txBody>
          <a:bodyPr>
            <a:normAutofit fontScale="85000" lnSpcReduction="20000"/>
          </a:bodyPr>
          <a:lstStyle/>
          <a:p>
            <a:r>
              <a:rPr lang="en-US" dirty="0" smtClean="0"/>
              <a:t>The PDS archive process should be an iterative process between the Node and the data provider(s) during which the content and structure of the archive are negotiated, delivered, reviewed, and revised</a:t>
            </a:r>
          </a:p>
          <a:p>
            <a:pPr marL="914400" lvl="1" indent="-457200">
              <a:buFont typeface="+mj-lt"/>
              <a:buAutoNum type="arabicPeriod"/>
            </a:pPr>
            <a:r>
              <a:rPr lang="en-US" b="1" dirty="0" smtClean="0"/>
              <a:t>Archive Design </a:t>
            </a:r>
            <a:r>
              <a:rPr lang="en-US" dirty="0" smtClean="0"/>
              <a:t>– Providers propose a collection of data and documentation for archive and then work with the PDS Node to refine the design. Documentation is written, sample products with labels are delivered for internal review.</a:t>
            </a:r>
          </a:p>
          <a:p>
            <a:pPr marL="914400" lvl="1" indent="-457200">
              <a:buFont typeface="+mj-lt"/>
              <a:buAutoNum type="arabicPeriod"/>
            </a:pPr>
            <a:r>
              <a:rPr lang="en-US" b="1" dirty="0" smtClean="0"/>
              <a:t>Peer Review </a:t>
            </a:r>
            <a:r>
              <a:rPr lang="en-US" dirty="0" smtClean="0"/>
              <a:t>– Once the Node and data provider agree that the data are ready to archive, a formal peer review is set up with the review panel consisting of at least two independent science reviewers, PDS standards reviewers, and the data providers. The review results in one of three outcomes:</a:t>
            </a:r>
          </a:p>
          <a:p>
            <a:pPr lvl="2"/>
            <a:r>
              <a:rPr lang="en-US" b="1" dirty="0" smtClean="0"/>
              <a:t>Archived</a:t>
            </a:r>
            <a:r>
              <a:rPr lang="en-US" dirty="0" smtClean="0"/>
              <a:t>: Data and documentation are accepted for archive – no issues found, no liens.</a:t>
            </a:r>
          </a:p>
          <a:p>
            <a:pPr lvl="2"/>
            <a:r>
              <a:rPr lang="en-US" b="1" dirty="0" smtClean="0"/>
              <a:t>Certified with Liens</a:t>
            </a:r>
            <a:r>
              <a:rPr lang="en-US" dirty="0" smtClean="0"/>
              <a:t>: Data are certified as scientifically useful as they are but there are some issues that need to be fixed before they can be archived. Data can be released to the public in the interim.</a:t>
            </a:r>
          </a:p>
          <a:p>
            <a:pPr lvl="2"/>
            <a:r>
              <a:rPr lang="en-US" b="1" dirty="0"/>
              <a:t>N</a:t>
            </a:r>
            <a:r>
              <a:rPr lang="en-US" b="1" dirty="0" smtClean="0"/>
              <a:t>ot certified</a:t>
            </a:r>
            <a:r>
              <a:rPr lang="en-US" dirty="0" smtClean="0"/>
              <a:t>: Data or documentation have deficiencies that prevent them from being scientifically useful until the issues are corrected. Archive will need another review before being released to the public.</a:t>
            </a:r>
          </a:p>
          <a:p>
            <a:pPr marL="914400" lvl="1" indent="-457200">
              <a:buFont typeface="+mj-lt"/>
              <a:buAutoNum type="arabicPeriod"/>
            </a:pPr>
            <a:r>
              <a:rPr lang="en-US" b="1" dirty="0" smtClean="0"/>
              <a:t>Lien Resolution </a:t>
            </a:r>
            <a:r>
              <a:rPr lang="en-US" dirty="0" smtClean="0"/>
              <a:t>– The data provider corrects issues reported during review and resubmits the data for archive.</a:t>
            </a:r>
          </a:p>
          <a:p>
            <a:pPr marL="914400" lvl="1" indent="-457200">
              <a:buFont typeface="+mj-lt"/>
              <a:buAutoNum type="arabicPeriod"/>
            </a:pPr>
            <a:r>
              <a:rPr lang="en-US" b="1" dirty="0" smtClean="0"/>
              <a:t>Archive</a:t>
            </a:r>
            <a:r>
              <a:rPr lang="en-US" dirty="0" smtClean="0"/>
              <a:t> – All issues reported during the review have been addressed. Online version has usage warnings removed and the archive is sent to the </a:t>
            </a:r>
            <a:r>
              <a:rPr lang="en-US" dirty="0"/>
              <a:t>N</a:t>
            </a:r>
            <a:r>
              <a:rPr lang="en-US" dirty="0" smtClean="0"/>
              <a:t>SSDCA for deep archive.</a:t>
            </a:r>
          </a:p>
        </p:txBody>
      </p:sp>
      <p:sp>
        <p:nvSpPr>
          <p:cNvPr id="4" name="Slide Number Placeholder 3"/>
          <p:cNvSpPr>
            <a:spLocks noGrp="1"/>
          </p:cNvSpPr>
          <p:nvPr>
            <p:ph type="sldNum" sz="quarter" idx="12"/>
          </p:nvPr>
        </p:nvSpPr>
        <p:spPr/>
        <p:txBody>
          <a:bodyPr/>
          <a:lstStyle/>
          <a:p>
            <a:fld id="{E9F66315-EB60-4F99-A714-D671041D0A0B}" type="slidenum">
              <a:rPr lang="en-US" smtClean="0"/>
              <a:t>5</a:t>
            </a:fld>
            <a:endParaRPr lang="en-US"/>
          </a:p>
        </p:txBody>
      </p:sp>
      <p:sp>
        <p:nvSpPr>
          <p:cNvPr id="5" name="TextBox 4"/>
          <p:cNvSpPr txBox="1"/>
          <p:nvPr/>
        </p:nvSpPr>
        <p:spPr>
          <a:xfrm>
            <a:off x="1205458" y="1177516"/>
            <a:ext cx="1622624" cy="731520"/>
          </a:xfrm>
          <a:prstGeom prst="rect">
            <a:avLst/>
          </a:prstGeom>
          <a:solidFill>
            <a:schemeClr val="accent2">
              <a:lumMod val="40000"/>
              <a:lumOff val="60000"/>
            </a:schemeClr>
          </a:solidFill>
          <a:ln>
            <a:solidFill>
              <a:schemeClr val="accent2">
                <a:lumMod val="75000"/>
              </a:schemeClr>
            </a:solidFill>
          </a:ln>
        </p:spPr>
        <p:txBody>
          <a:bodyPr wrap="none" rtlCol="0" anchor="ctr" anchorCtr="0">
            <a:spAutoFit/>
          </a:bodyPr>
          <a:lstStyle/>
          <a:p>
            <a:r>
              <a:rPr lang="en-US" dirty="0" smtClean="0"/>
              <a:t>Initiate Contact</a:t>
            </a:r>
            <a:endParaRPr lang="en-US" dirty="0"/>
          </a:p>
        </p:txBody>
      </p:sp>
      <p:sp>
        <p:nvSpPr>
          <p:cNvPr id="6" name="TextBox 5"/>
          <p:cNvSpPr txBox="1"/>
          <p:nvPr/>
        </p:nvSpPr>
        <p:spPr>
          <a:xfrm>
            <a:off x="1205458" y="853882"/>
            <a:ext cx="1463799" cy="369332"/>
          </a:xfrm>
          <a:prstGeom prst="rect">
            <a:avLst/>
          </a:prstGeom>
          <a:noFill/>
        </p:spPr>
        <p:txBody>
          <a:bodyPr wrap="none" rtlCol="0">
            <a:spAutoFit/>
          </a:bodyPr>
          <a:lstStyle/>
          <a:p>
            <a:r>
              <a:rPr lang="en-US" dirty="0" smtClean="0"/>
              <a:t>Data Provider</a:t>
            </a:r>
            <a:endParaRPr lang="en-US" dirty="0"/>
          </a:p>
        </p:txBody>
      </p:sp>
      <p:sp>
        <p:nvSpPr>
          <p:cNvPr id="7" name="TextBox 6"/>
          <p:cNvSpPr txBox="1"/>
          <p:nvPr/>
        </p:nvSpPr>
        <p:spPr>
          <a:xfrm>
            <a:off x="3314995" y="1177516"/>
            <a:ext cx="1568827" cy="731520"/>
          </a:xfrm>
          <a:prstGeom prst="rect">
            <a:avLst/>
          </a:prstGeom>
          <a:solidFill>
            <a:schemeClr val="accent2">
              <a:lumMod val="40000"/>
              <a:lumOff val="60000"/>
            </a:schemeClr>
          </a:solidFill>
          <a:ln>
            <a:solidFill>
              <a:schemeClr val="accent2">
                <a:lumMod val="75000"/>
              </a:schemeClr>
            </a:solidFill>
          </a:ln>
        </p:spPr>
        <p:txBody>
          <a:bodyPr wrap="none" rtlCol="0" anchor="ctr" anchorCtr="0">
            <a:spAutoFit/>
          </a:bodyPr>
          <a:lstStyle/>
          <a:p>
            <a:r>
              <a:rPr lang="en-US" dirty="0" smtClean="0"/>
              <a:t>Archive Design</a:t>
            </a:r>
            <a:endParaRPr lang="en-US" dirty="0"/>
          </a:p>
        </p:txBody>
      </p:sp>
      <p:sp>
        <p:nvSpPr>
          <p:cNvPr id="8" name="TextBox 7"/>
          <p:cNvSpPr txBox="1"/>
          <p:nvPr/>
        </p:nvSpPr>
        <p:spPr>
          <a:xfrm>
            <a:off x="3314995" y="853882"/>
            <a:ext cx="1463799" cy="369332"/>
          </a:xfrm>
          <a:prstGeom prst="rect">
            <a:avLst/>
          </a:prstGeom>
          <a:noFill/>
        </p:spPr>
        <p:txBody>
          <a:bodyPr wrap="none" rtlCol="0">
            <a:spAutoFit/>
          </a:bodyPr>
          <a:lstStyle/>
          <a:p>
            <a:r>
              <a:rPr lang="en-US" dirty="0" smtClean="0"/>
              <a:t>Data Provider</a:t>
            </a:r>
            <a:endParaRPr lang="en-US" dirty="0"/>
          </a:p>
        </p:txBody>
      </p:sp>
      <p:sp>
        <p:nvSpPr>
          <p:cNvPr id="9" name="TextBox 8"/>
          <p:cNvSpPr txBox="1"/>
          <p:nvPr/>
        </p:nvSpPr>
        <p:spPr>
          <a:xfrm>
            <a:off x="3314995" y="1852571"/>
            <a:ext cx="1112805" cy="369332"/>
          </a:xfrm>
          <a:prstGeom prst="rect">
            <a:avLst/>
          </a:prstGeom>
          <a:noFill/>
        </p:spPr>
        <p:txBody>
          <a:bodyPr wrap="none" rtlCol="0">
            <a:spAutoFit/>
          </a:bodyPr>
          <a:lstStyle/>
          <a:p>
            <a:r>
              <a:rPr lang="en-US" dirty="0" smtClean="0"/>
              <a:t>PDS Node</a:t>
            </a:r>
            <a:endParaRPr lang="en-US" dirty="0"/>
          </a:p>
        </p:txBody>
      </p:sp>
      <p:cxnSp>
        <p:nvCxnSpPr>
          <p:cNvPr id="14" name="Straight Arrow Connector 13"/>
          <p:cNvCxnSpPr>
            <a:stCxn id="5" idx="3"/>
            <a:endCxn id="7" idx="1"/>
          </p:cNvCxnSpPr>
          <p:nvPr/>
        </p:nvCxnSpPr>
        <p:spPr>
          <a:xfrm>
            <a:off x="2828082" y="1543276"/>
            <a:ext cx="486913" cy="0"/>
          </a:xfrm>
          <a:prstGeom prst="straightConnector1">
            <a:avLst/>
          </a:prstGeom>
          <a:ln w="63500">
            <a:tailEnd type="triangle"/>
          </a:ln>
        </p:spPr>
        <p:style>
          <a:lnRef idx="1">
            <a:schemeClr val="accent1"/>
          </a:lnRef>
          <a:fillRef idx="0">
            <a:schemeClr val="accent1"/>
          </a:fillRef>
          <a:effectRef idx="0">
            <a:schemeClr val="accent1"/>
          </a:effectRef>
          <a:fontRef idx="minor">
            <a:schemeClr val="tx1"/>
          </a:fontRef>
        </p:style>
      </p:cxnSp>
      <p:sp>
        <p:nvSpPr>
          <p:cNvPr id="15" name="TextBox 14"/>
          <p:cNvSpPr txBox="1"/>
          <p:nvPr/>
        </p:nvSpPr>
        <p:spPr>
          <a:xfrm>
            <a:off x="5513956" y="1663409"/>
            <a:ext cx="1642053" cy="369332"/>
          </a:xfrm>
          <a:prstGeom prst="rect">
            <a:avLst/>
          </a:prstGeom>
          <a:solidFill>
            <a:schemeClr val="accent2">
              <a:lumMod val="40000"/>
              <a:lumOff val="60000"/>
            </a:schemeClr>
          </a:solidFill>
          <a:ln>
            <a:solidFill>
              <a:schemeClr val="accent2">
                <a:lumMod val="75000"/>
              </a:schemeClr>
            </a:solidFill>
          </a:ln>
        </p:spPr>
        <p:txBody>
          <a:bodyPr wrap="none" rtlCol="0" anchor="ctr" anchorCtr="0">
            <a:spAutoFit/>
          </a:bodyPr>
          <a:lstStyle/>
          <a:p>
            <a:r>
              <a:rPr lang="en-US" dirty="0" smtClean="0"/>
              <a:t>Internal Review</a:t>
            </a:r>
            <a:endParaRPr lang="en-US" dirty="0"/>
          </a:p>
        </p:txBody>
      </p:sp>
      <p:sp>
        <p:nvSpPr>
          <p:cNvPr id="16" name="TextBox 15"/>
          <p:cNvSpPr txBox="1"/>
          <p:nvPr/>
        </p:nvSpPr>
        <p:spPr>
          <a:xfrm>
            <a:off x="6040474" y="1958093"/>
            <a:ext cx="1112805" cy="369332"/>
          </a:xfrm>
          <a:prstGeom prst="rect">
            <a:avLst/>
          </a:prstGeom>
          <a:noFill/>
        </p:spPr>
        <p:txBody>
          <a:bodyPr wrap="none" rtlCol="0">
            <a:spAutoFit/>
          </a:bodyPr>
          <a:lstStyle/>
          <a:p>
            <a:r>
              <a:rPr lang="en-US" dirty="0" smtClean="0"/>
              <a:t>PDS Node</a:t>
            </a:r>
            <a:endParaRPr lang="en-US" dirty="0"/>
          </a:p>
        </p:txBody>
      </p:sp>
      <p:sp>
        <p:nvSpPr>
          <p:cNvPr id="17" name="TextBox 16"/>
          <p:cNvSpPr txBox="1"/>
          <p:nvPr/>
        </p:nvSpPr>
        <p:spPr>
          <a:xfrm>
            <a:off x="5513956" y="1062742"/>
            <a:ext cx="1645920" cy="369332"/>
          </a:xfrm>
          <a:prstGeom prst="rect">
            <a:avLst/>
          </a:prstGeom>
          <a:solidFill>
            <a:schemeClr val="accent2">
              <a:lumMod val="40000"/>
              <a:lumOff val="60000"/>
            </a:schemeClr>
          </a:solidFill>
          <a:ln>
            <a:solidFill>
              <a:schemeClr val="accent2">
                <a:lumMod val="75000"/>
              </a:schemeClr>
            </a:solidFill>
          </a:ln>
        </p:spPr>
        <p:txBody>
          <a:bodyPr wrap="none" rtlCol="0" anchor="ctr" anchorCtr="0">
            <a:spAutoFit/>
          </a:bodyPr>
          <a:lstStyle/>
          <a:p>
            <a:pPr algn="ctr"/>
            <a:r>
              <a:rPr lang="en-US" dirty="0" smtClean="0"/>
              <a:t>Peer Review</a:t>
            </a:r>
            <a:endParaRPr lang="en-US" dirty="0"/>
          </a:p>
        </p:txBody>
      </p:sp>
      <p:cxnSp>
        <p:nvCxnSpPr>
          <p:cNvPr id="20" name="Straight Arrow Connector 19"/>
          <p:cNvCxnSpPr/>
          <p:nvPr/>
        </p:nvCxnSpPr>
        <p:spPr>
          <a:xfrm>
            <a:off x="4883822" y="1326707"/>
            <a:ext cx="630134" cy="0"/>
          </a:xfrm>
          <a:prstGeom prst="straightConnector1">
            <a:avLst/>
          </a:prstGeom>
          <a:ln w="63500">
            <a:tailEnd type="triangle"/>
          </a:ln>
        </p:spPr>
        <p:style>
          <a:lnRef idx="1">
            <a:schemeClr val="accent1"/>
          </a:lnRef>
          <a:fillRef idx="0">
            <a:schemeClr val="accent1"/>
          </a:fillRef>
          <a:effectRef idx="0">
            <a:schemeClr val="accent1"/>
          </a:effectRef>
          <a:fontRef idx="minor">
            <a:schemeClr val="tx1"/>
          </a:fontRef>
        </p:style>
      </p:cxnSp>
      <p:cxnSp>
        <p:nvCxnSpPr>
          <p:cNvPr id="22" name="Straight Arrow Connector 21"/>
          <p:cNvCxnSpPr/>
          <p:nvPr/>
        </p:nvCxnSpPr>
        <p:spPr>
          <a:xfrm>
            <a:off x="4891844" y="1807968"/>
            <a:ext cx="630134" cy="0"/>
          </a:xfrm>
          <a:prstGeom prst="straightConnector1">
            <a:avLst/>
          </a:prstGeom>
          <a:ln w="63500">
            <a:tailEnd type="triangle"/>
          </a:ln>
        </p:spPr>
        <p:style>
          <a:lnRef idx="1">
            <a:schemeClr val="accent1"/>
          </a:lnRef>
          <a:fillRef idx="0">
            <a:schemeClr val="accent1"/>
          </a:fillRef>
          <a:effectRef idx="0">
            <a:schemeClr val="accent1"/>
          </a:effectRef>
          <a:fontRef idx="minor">
            <a:schemeClr val="tx1"/>
          </a:fontRef>
        </p:style>
      </p:cxnSp>
      <p:cxnSp>
        <p:nvCxnSpPr>
          <p:cNvPr id="37" name="Elbow Connector 36"/>
          <p:cNvCxnSpPr/>
          <p:nvPr/>
        </p:nvCxnSpPr>
        <p:spPr>
          <a:xfrm rot="10800000">
            <a:off x="4746710" y="1909037"/>
            <a:ext cx="1131157" cy="380399"/>
          </a:xfrm>
          <a:prstGeom prst="bentConnector3">
            <a:avLst>
              <a:gd name="adj1" fmla="val 99637"/>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a:off x="5859001" y="2032741"/>
            <a:ext cx="0" cy="256695"/>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42" name="Elbow Connector 41"/>
          <p:cNvCxnSpPr/>
          <p:nvPr/>
        </p:nvCxnSpPr>
        <p:spPr>
          <a:xfrm rot="10800000" flipV="1">
            <a:off x="4746710" y="797026"/>
            <a:ext cx="1131157" cy="380399"/>
          </a:xfrm>
          <a:prstGeom prst="bentConnector3">
            <a:avLst>
              <a:gd name="adj1" fmla="val 99637"/>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flipV="1">
            <a:off x="5859001" y="800415"/>
            <a:ext cx="0" cy="256695"/>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44" name="TextBox 43"/>
          <p:cNvSpPr txBox="1"/>
          <p:nvPr/>
        </p:nvSpPr>
        <p:spPr>
          <a:xfrm>
            <a:off x="6093245" y="781157"/>
            <a:ext cx="1060034" cy="369332"/>
          </a:xfrm>
          <a:prstGeom prst="rect">
            <a:avLst/>
          </a:prstGeom>
          <a:noFill/>
        </p:spPr>
        <p:txBody>
          <a:bodyPr wrap="none" rtlCol="0">
            <a:spAutoFit/>
          </a:bodyPr>
          <a:lstStyle/>
          <a:p>
            <a:r>
              <a:rPr lang="en-US" dirty="0" smtClean="0"/>
              <a:t>Scientists</a:t>
            </a:r>
            <a:endParaRPr lang="en-US" dirty="0"/>
          </a:p>
        </p:txBody>
      </p:sp>
      <p:sp>
        <p:nvSpPr>
          <p:cNvPr id="45" name="TextBox 44"/>
          <p:cNvSpPr txBox="1"/>
          <p:nvPr/>
        </p:nvSpPr>
        <p:spPr>
          <a:xfrm>
            <a:off x="4981108" y="735033"/>
            <a:ext cx="662361" cy="369332"/>
          </a:xfrm>
          <a:prstGeom prst="rect">
            <a:avLst/>
          </a:prstGeom>
          <a:noFill/>
        </p:spPr>
        <p:txBody>
          <a:bodyPr wrap="none" rtlCol="0">
            <a:spAutoFit/>
          </a:bodyPr>
          <a:lstStyle/>
          <a:p>
            <a:r>
              <a:rPr lang="en-US" dirty="0" smtClean="0"/>
              <a:t>Liens</a:t>
            </a:r>
            <a:endParaRPr lang="en-US" dirty="0"/>
          </a:p>
        </p:txBody>
      </p:sp>
      <p:sp>
        <p:nvSpPr>
          <p:cNvPr id="46" name="TextBox 45"/>
          <p:cNvSpPr txBox="1"/>
          <p:nvPr/>
        </p:nvSpPr>
        <p:spPr>
          <a:xfrm>
            <a:off x="8888000" y="1177516"/>
            <a:ext cx="1600200" cy="731520"/>
          </a:xfrm>
          <a:prstGeom prst="rect">
            <a:avLst/>
          </a:prstGeom>
          <a:solidFill>
            <a:schemeClr val="accent2">
              <a:lumMod val="40000"/>
              <a:lumOff val="60000"/>
            </a:schemeClr>
          </a:solidFill>
          <a:ln>
            <a:solidFill>
              <a:schemeClr val="accent2">
                <a:lumMod val="75000"/>
              </a:schemeClr>
            </a:solidFill>
          </a:ln>
        </p:spPr>
        <p:txBody>
          <a:bodyPr wrap="none" rtlCol="0" anchor="ctr" anchorCtr="0">
            <a:spAutoFit/>
          </a:bodyPr>
          <a:lstStyle/>
          <a:p>
            <a:pPr algn="ctr"/>
            <a:r>
              <a:rPr lang="en-US" dirty="0" smtClean="0"/>
              <a:t>Archive</a:t>
            </a:r>
            <a:endParaRPr lang="en-US" dirty="0"/>
          </a:p>
        </p:txBody>
      </p:sp>
      <p:cxnSp>
        <p:nvCxnSpPr>
          <p:cNvPr id="47" name="Straight Arrow Connector 46"/>
          <p:cNvCxnSpPr>
            <a:stCxn id="50" idx="1"/>
            <a:endCxn id="46" idx="1"/>
          </p:cNvCxnSpPr>
          <p:nvPr/>
        </p:nvCxnSpPr>
        <p:spPr>
          <a:xfrm>
            <a:off x="7145602" y="1534923"/>
            <a:ext cx="1742398" cy="8353"/>
          </a:xfrm>
          <a:prstGeom prst="straightConnector1">
            <a:avLst/>
          </a:prstGeom>
          <a:ln w="63500">
            <a:tailEnd type="triangle"/>
          </a:ln>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nvCxnSpPr>
        <p:spPr>
          <a:xfrm>
            <a:off x="7145763" y="1429018"/>
            <a:ext cx="0" cy="22860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50" name="TextBox 49"/>
          <p:cNvSpPr txBox="1"/>
          <p:nvPr/>
        </p:nvSpPr>
        <p:spPr>
          <a:xfrm>
            <a:off x="7145602" y="1211757"/>
            <a:ext cx="1621726" cy="646331"/>
          </a:xfrm>
          <a:prstGeom prst="rect">
            <a:avLst/>
          </a:prstGeom>
          <a:noFill/>
        </p:spPr>
        <p:txBody>
          <a:bodyPr wrap="none" rtlCol="0">
            <a:spAutoFit/>
          </a:bodyPr>
          <a:lstStyle/>
          <a:p>
            <a:pPr algn="ctr"/>
            <a:r>
              <a:rPr lang="en-US" dirty="0" smtClean="0"/>
              <a:t>Lien Resolution</a:t>
            </a:r>
            <a:br>
              <a:rPr lang="en-US" dirty="0" smtClean="0"/>
            </a:br>
            <a:r>
              <a:rPr lang="en-US" dirty="0" smtClean="0"/>
              <a:t>Verified</a:t>
            </a:r>
            <a:endParaRPr lang="en-US" dirty="0"/>
          </a:p>
        </p:txBody>
      </p:sp>
      <p:sp>
        <p:nvSpPr>
          <p:cNvPr id="53" name="TextBox 52"/>
          <p:cNvSpPr txBox="1"/>
          <p:nvPr/>
        </p:nvSpPr>
        <p:spPr>
          <a:xfrm>
            <a:off x="4696833" y="1992988"/>
            <a:ext cx="1200457" cy="369332"/>
          </a:xfrm>
          <a:prstGeom prst="rect">
            <a:avLst/>
          </a:prstGeom>
          <a:noFill/>
        </p:spPr>
        <p:txBody>
          <a:bodyPr wrap="none" rtlCol="0">
            <a:spAutoFit/>
          </a:bodyPr>
          <a:lstStyle/>
          <a:p>
            <a:r>
              <a:rPr lang="en-US" dirty="0" smtClean="0"/>
              <a:t>Comments</a:t>
            </a:r>
            <a:endParaRPr lang="en-US" dirty="0"/>
          </a:p>
        </p:txBody>
      </p:sp>
    </p:spTree>
    <p:extLst>
      <p:ext uri="{BB962C8B-B14F-4D97-AF65-F5344CB8AC3E}">
        <p14:creationId xmlns:p14="http://schemas.microsoft.com/office/powerpoint/2010/main" val="61447151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Title 1"/>
          <p:cNvSpPr>
            <a:spLocks noGrp="1"/>
          </p:cNvSpPr>
          <p:nvPr>
            <p:ph type="title"/>
          </p:nvPr>
        </p:nvSpPr>
        <p:spPr>
          <a:xfrm>
            <a:off x="841248" y="164592"/>
            <a:ext cx="9106678" cy="713015"/>
          </a:xfrm>
        </p:spPr>
        <p:txBody>
          <a:bodyPr/>
          <a:lstStyle/>
          <a:p>
            <a:r>
              <a:rPr lang="en-US" dirty="0"/>
              <a:t>PDS4: An International </a:t>
            </a:r>
            <a:r>
              <a:rPr lang="en-US" dirty="0" smtClean="0"/>
              <a:t>Planetary Archiving Effort</a:t>
            </a:r>
            <a:endParaRPr lang="en-US" dirty="0"/>
          </a:p>
        </p:txBody>
      </p:sp>
      <p:sp>
        <p:nvSpPr>
          <p:cNvPr id="41986" name="Content Placeholder 4"/>
          <p:cNvSpPr>
            <a:spLocks noGrp="1"/>
          </p:cNvSpPr>
          <p:nvPr>
            <p:ph idx="1"/>
          </p:nvPr>
        </p:nvSpPr>
        <p:spPr>
          <a:xfrm>
            <a:off x="1468016" y="1362269"/>
            <a:ext cx="8920065" cy="5138058"/>
          </a:xfrm>
        </p:spPr>
        <p:txBody>
          <a:bodyPr>
            <a:normAutofit/>
          </a:bodyPr>
          <a:lstStyle/>
          <a:p>
            <a:pPr>
              <a:spcBef>
                <a:spcPts val="1101"/>
              </a:spcBef>
            </a:pPr>
            <a:r>
              <a:rPr lang="en-US" sz="1900" dirty="0">
                <a:latin typeface="Verdana" charset="0"/>
              </a:rPr>
              <a:t>PDS4 is an international planetary archive </a:t>
            </a:r>
            <a:r>
              <a:rPr lang="en-US" sz="1900" dirty="0" smtClean="0">
                <a:latin typeface="Verdana" charset="0"/>
              </a:rPr>
              <a:t>data model </a:t>
            </a:r>
            <a:r>
              <a:rPr lang="en-US" sz="1900" dirty="0">
                <a:latin typeface="Verdana" charset="0"/>
              </a:rPr>
              <a:t>and standard </a:t>
            </a:r>
            <a:r>
              <a:rPr lang="en-US" sz="1900" dirty="0" smtClean="0">
                <a:latin typeface="Verdana" charset="0"/>
              </a:rPr>
              <a:t>that is being used to </a:t>
            </a:r>
            <a:r>
              <a:rPr lang="en-US" sz="1900" dirty="0">
                <a:latin typeface="Verdana" charset="0"/>
              </a:rPr>
              <a:t>build compatible archives</a:t>
            </a:r>
          </a:p>
          <a:p>
            <a:pPr>
              <a:spcBef>
                <a:spcPts val="1101"/>
              </a:spcBef>
            </a:pPr>
            <a:r>
              <a:rPr lang="en-US" sz="1900" dirty="0">
                <a:latin typeface="Verdana" charset="0"/>
              </a:rPr>
              <a:t>An </a:t>
            </a:r>
            <a:r>
              <a:rPr lang="en-US" sz="1900" b="1" dirty="0">
                <a:latin typeface="Verdana" charset="0"/>
              </a:rPr>
              <a:t>explicit information architecture</a:t>
            </a:r>
          </a:p>
          <a:p>
            <a:pPr lvl="1">
              <a:spcBef>
                <a:spcPts val="1101"/>
              </a:spcBef>
            </a:pPr>
            <a:r>
              <a:rPr lang="en-US" sz="1500" dirty="0">
                <a:latin typeface="Verdana" charset="0"/>
                <a:ea typeface="MS PGothic" charset="0"/>
              </a:rPr>
              <a:t>All planetary data tied to a common model to improve </a:t>
            </a:r>
            <a:r>
              <a:rPr lang="en-US" sz="1500" u="sng" dirty="0">
                <a:latin typeface="Verdana" charset="0"/>
                <a:ea typeface="MS PGothic" charset="0"/>
              </a:rPr>
              <a:t>validation</a:t>
            </a:r>
            <a:r>
              <a:rPr lang="en-US" sz="1500" dirty="0">
                <a:latin typeface="Verdana" charset="0"/>
                <a:ea typeface="MS PGothic" charset="0"/>
              </a:rPr>
              <a:t> and </a:t>
            </a:r>
            <a:r>
              <a:rPr lang="en-US" sz="1500" u="sng" dirty="0">
                <a:latin typeface="Verdana" charset="0"/>
                <a:ea typeface="MS PGothic" charset="0"/>
              </a:rPr>
              <a:t>discovery</a:t>
            </a:r>
            <a:endParaRPr lang="en-US" sz="1500" dirty="0">
              <a:latin typeface="Verdana" charset="0"/>
              <a:ea typeface="MS PGothic" charset="0"/>
            </a:endParaRPr>
          </a:p>
          <a:p>
            <a:pPr lvl="1">
              <a:spcBef>
                <a:spcPts val="1101"/>
              </a:spcBef>
            </a:pPr>
            <a:r>
              <a:rPr lang="en-US" sz="1500" dirty="0">
                <a:latin typeface="Verdana" charset="0"/>
                <a:ea typeface="MS PGothic" charset="0"/>
              </a:rPr>
              <a:t>Use of XML, a well-supported international standard, for data product labeling, validation, and searching.</a:t>
            </a:r>
          </a:p>
          <a:p>
            <a:pPr lvl="1">
              <a:spcBef>
                <a:spcPts val="1101"/>
              </a:spcBef>
            </a:pPr>
            <a:r>
              <a:rPr lang="en-US" sz="1500" dirty="0">
                <a:latin typeface="Verdana" charset="0"/>
                <a:ea typeface="MS PGothic" charset="0"/>
              </a:rPr>
              <a:t>A hierarchy of data dictionaries built to the ISO 11179 standard, designed to increase flexibility, enable complex searches, and make it easier to share data internationally. </a:t>
            </a:r>
          </a:p>
          <a:p>
            <a:pPr>
              <a:spcBef>
                <a:spcPts val="1101"/>
              </a:spcBef>
            </a:pPr>
            <a:r>
              <a:rPr lang="en-US" sz="1900" dirty="0">
                <a:latin typeface="Verdana" charset="0"/>
              </a:rPr>
              <a:t>An </a:t>
            </a:r>
            <a:r>
              <a:rPr lang="en-US" sz="1900" b="1" dirty="0">
                <a:latin typeface="Verdana" charset="0"/>
              </a:rPr>
              <a:t>explicit software/technical architecture</a:t>
            </a:r>
          </a:p>
          <a:p>
            <a:pPr lvl="1">
              <a:spcBef>
                <a:spcPts val="1101"/>
              </a:spcBef>
            </a:pPr>
            <a:r>
              <a:rPr lang="en-US" sz="1500" dirty="0">
                <a:latin typeface="Verdana" charset="0"/>
                <a:ea typeface="MS PGothic" charset="0"/>
              </a:rPr>
              <a:t>Distributed services both within PDS and at international partners</a:t>
            </a:r>
          </a:p>
          <a:p>
            <a:pPr lvl="1">
              <a:spcBef>
                <a:spcPts val="1101"/>
              </a:spcBef>
            </a:pPr>
            <a:r>
              <a:rPr lang="en-US" sz="1500" dirty="0">
                <a:latin typeface="Verdana" charset="0"/>
                <a:ea typeface="MS PGothic" charset="0"/>
              </a:rPr>
              <a:t>Consistent protocols for access to the data and services</a:t>
            </a:r>
          </a:p>
          <a:p>
            <a:pPr lvl="1">
              <a:spcBef>
                <a:spcPts val="1101"/>
              </a:spcBef>
            </a:pPr>
            <a:r>
              <a:rPr lang="en-US" sz="1500" dirty="0">
                <a:latin typeface="Verdana" charset="0"/>
                <a:ea typeface="MS PGothic" charset="0"/>
              </a:rPr>
              <a:t>Deployment of an </a:t>
            </a:r>
            <a:r>
              <a:rPr lang="en-US" sz="1500" u="sng" dirty="0">
                <a:latin typeface="Verdana" charset="0"/>
                <a:ea typeface="MS PGothic" charset="0"/>
              </a:rPr>
              <a:t>open source</a:t>
            </a:r>
            <a:r>
              <a:rPr lang="en-US" sz="1500" dirty="0">
                <a:latin typeface="Verdana" charset="0"/>
                <a:ea typeface="MS PGothic" charset="0"/>
              </a:rPr>
              <a:t> registry infrastructure to track and manage every product in PDS</a:t>
            </a:r>
          </a:p>
          <a:p>
            <a:pPr lvl="1">
              <a:spcBef>
                <a:spcPts val="1101"/>
              </a:spcBef>
            </a:pPr>
            <a:r>
              <a:rPr lang="en-US" sz="1500" dirty="0">
                <a:latin typeface="Verdana" charset="0"/>
                <a:ea typeface="MS PGothic" charset="0"/>
              </a:rPr>
              <a:t>A distributed search infrastructure</a:t>
            </a:r>
            <a:endParaRPr lang="en-US" sz="2100" dirty="0">
              <a:latin typeface="Verdana" charset="0"/>
              <a:ea typeface="MS PGothic" charset="0"/>
            </a:endParaRPr>
          </a:p>
        </p:txBody>
      </p:sp>
      <p:sp>
        <p:nvSpPr>
          <p:cNvPr id="41987" name="Slide Number Placeholder 3"/>
          <p:cNvSpPr>
            <a:spLocks noGrp="1"/>
          </p:cNvSpPr>
          <p:nvPr>
            <p:ph type="sldNum" sz="quarter" idx="12"/>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lIns="96981" tIns="48491" rIns="96981" bIns="48491" rtlCol="0" anchor="ctr"/>
          <a:lstStyle>
            <a:lvl1pPr>
              <a:defRPr sz="2500">
                <a:solidFill>
                  <a:schemeClr val="tx1"/>
                </a:solidFill>
                <a:latin typeface="Times New Roman" charset="0"/>
                <a:ea typeface="ＭＳ Ｐゴシック" charset="0"/>
                <a:cs typeface="ＭＳ Ｐゴシック" charset="0"/>
              </a:defRPr>
            </a:lvl1pPr>
            <a:lvl2pPr marL="787973" indent="-303066">
              <a:defRPr sz="2500">
                <a:solidFill>
                  <a:schemeClr val="tx1"/>
                </a:solidFill>
                <a:latin typeface="Times New Roman" charset="0"/>
                <a:ea typeface="ＭＳ Ｐゴシック" charset="0"/>
              </a:defRPr>
            </a:lvl2pPr>
            <a:lvl3pPr marL="1212266" indent="-242453">
              <a:defRPr sz="2500">
                <a:solidFill>
                  <a:schemeClr val="tx1"/>
                </a:solidFill>
                <a:latin typeface="Times New Roman" charset="0"/>
                <a:ea typeface="ＭＳ Ｐゴシック" charset="0"/>
              </a:defRPr>
            </a:lvl3pPr>
            <a:lvl4pPr marL="1697172" indent="-242453">
              <a:defRPr sz="2500">
                <a:solidFill>
                  <a:schemeClr val="tx1"/>
                </a:solidFill>
                <a:latin typeface="Times New Roman" charset="0"/>
                <a:ea typeface="ＭＳ Ｐゴシック" charset="0"/>
              </a:defRPr>
            </a:lvl4pPr>
            <a:lvl5pPr marL="2182078" indent="-242453">
              <a:defRPr sz="2500">
                <a:solidFill>
                  <a:schemeClr val="tx1"/>
                </a:solidFill>
                <a:latin typeface="Times New Roman" charset="0"/>
                <a:ea typeface="ＭＳ Ｐゴシック" charset="0"/>
              </a:defRPr>
            </a:lvl5pPr>
            <a:lvl6pPr marL="2666985" indent="-242453" eaLnBrk="0" fontAlgn="base" hangingPunct="0">
              <a:spcBef>
                <a:spcPct val="0"/>
              </a:spcBef>
              <a:spcAft>
                <a:spcPct val="0"/>
              </a:spcAft>
              <a:defRPr sz="2500">
                <a:solidFill>
                  <a:schemeClr val="tx1"/>
                </a:solidFill>
                <a:latin typeface="Times New Roman" charset="0"/>
                <a:ea typeface="ＭＳ Ｐゴシック" charset="0"/>
              </a:defRPr>
            </a:lvl6pPr>
            <a:lvl7pPr marL="3151891" indent="-242453" eaLnBrk="0" fontAlgn="base" hangingPunct="0">
              <a:spcBef>
                <a:spcPct val="0"/>
              </a:spcBef>
              <a:spcAft>
                <a:spcPct val="0"/>
              </a:spcAft>
              <a:defRPr sz="2500">
                <a:solidFill>
                  <a:schemeClr val="tx1"/>
                </a:solidFill>
                <a:latin typeface="Times New Roman" charset="0"/>
                <a:ea typeface="ＭＳ Ｐゴシック" charset="0"/>
              </a:defRPr>
            </a:lvl7pPr>
            <a:lvl8pPr marL="3636797" indent="-242453" eaLnBrk="0" fontAlgn="base" hangingPunct="0">
              <a:spcBef>
                <a:spcPct val="0"/>
              </a:spcBef>
              <a:spcAft>
                <a:spcPct val="0"/>
              </a:spcAft>
              <a:defRPr sz="2500">
                <a:solidFill>
                  <a:schemeClr val="tx1"/>
                </a:solidFill>
                <a:latin typeface="Times New Roman" charset="0"/>
                <a:ea typeface="ＭＳ Ｐゴシック" charset="0"/>
              </a:defRPr>
            </a:lvl8pPr>
            <a:lvl9pPr marL="4121704" indent="-242453" eaLnBrk="0" fontAlgn="base" hangingPunct="0">
              <a:spcBef>
                <a:spcPct val="0"/>
              </a:spcBef>
              <a:spcAft>
                <a:spcPct val="0"/>
              </a:spcAft>
              <a:defRPr sz="2500">
                <a:solidFill>
                  <a:schemeClr val="tx1"/>
                </a:solidFill>
                <a:latin typeface="Times New Roman" charset="0"/>
                <a:ea typeface="ＭＳ Ｐゴシック" charset="0"/>
              </a:defRPr>
            </a:lvl9pPr>
          </a:lstStyle>
          <a:p>
            <a:fld id="{DCB1BF83-BB8F-EC43-B4D9-BA55F12BCA73}" type="slidenum">
              <a:rPr lang="en-US" sz="1400">
                <a:latin typeface="Times" charset="0"/>
              </a:rPr>
              <a:pPr/>
              <a:t>6</a:t>
            </a:fld>
            <a:endParaRPr lang="en-US" sz="1400">
              <a:latin typeface="Times" charset="0"/>
            </a:endParaRPr>
          </a:p>
        </p:txBody>
      </p:sp>
    </p:spTree>
    <p:extLst>
      <p:ext uri="{BB962C8B-B14F-4D97-AF65-F5344CB8AC3E}">
        <p14:creationId xmlns:p14="http://schemas.microsoft.com/office/powerpoint/2010/main" val="267859674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PDS4 Differences from PDS3</a:t>
            </a:r>
            <a:endParaRPr lang="en-US" dirty="0"/>
          </a:p>
        </p:txBody>
      </p:sp>
      <p:pic>
        <p:nvPicPr>
          <p:cNvPr id="4" name="Content Placeholder 3"/>
          <p:cNvPicPr>
            <a:picLocks noGrp="1" noChangeAspect="1"/>
          </p:cNvPicPr>
          <p:nvPr>
            <p:ph idx="1"/>
          </p:nvPr>
        </p:nvPicPr>
        <p:blipFill rotWithShape="1">
          <a:blip r:embed="rId2"/>
          <a:srcRect l="16037" t="42005" r="11206" b="25940"/>
          <a:stretch/>
        </p:blipFill>
        <p:spPr>
          <a:xfrm>
            <a:off x="368395" y="776256"/>
            <a:ext cx="11671041" cy="5256153"/>
          </a:xfrm>
          <a:prstGeom prst="rect">
            <a:avLst/>
          </a:prstGeom>
        </p:spPr>
      </p:pic>
      <p:sp>
        <p:nvSpPr>
          <p:cNvPr id="5" name="TextBox 4"/>
          <p:cNvSpPr txBox="1"/>
          <p:nvPr/>
        </p:nvSpPr>
        <p:spPr>
          <a:xfrm>
            <a:off x="78941" y="6552102"/>
            <a:ext cx="7802329" cy="369332"/>
          </a:xfrm>
          <a:prstGeom prst="rect">
            <a:avLst/>
          </a:prstGeom>
          <a:noFill/>
        </p:spPr>
        <p:txBody>
          <a:bodyPr wrap="none" rtlCol="0">
            <a:spAutoFit/>
          </a:bodyPr>
          <a:lstStyle/>
          <a:p>
            <a:r>
              <a:rPr lang="en-US" dirty="0" smtClean="0"/>
              <a:t>Slide taken from D. Crichton presentation on Operational Readiness – 2013-09-13</a:t>
            </a:r>
            <a:endParaRPr lang="en-US" dirty="0"/>
          </a:p>
        </p:txBody>
      </p:sp>
      <p:sp>
        <p:nvSpPr>
          <p:cNvPr id="6" name="Slide Number Placeholder 5"/>
          <p:cNvSpPr>
            <a:spLocks noGrp="1"/>
          </p:cNvSpPr>
          <p:nvPr>
            <p:ph type="sldNum" sz="quarter" idx="12"/>
          </p:nvPr>
        </p:nvSpPr>
        <p:spPr/>
        <p:txBody>
          <a:bodyPr/>
          <a:lstStyle/>
          <a:p>
            <a:fld id="{E9F66315-EB60-4F99-A714-D671041D0A0B}" type="slidenum">
              <a:rPr lang="en-US" smtClean="0"/>
              <a:t>7</a:t>
            </a:fld>
            <a:endParaRPr lang="en-US"/>
          </a:p>
        </p:txBody>
      </p:sp>
    </p:spTree>
    <p:extLst>
      <p:ext uri="{BB962C8B-B14F-4D97-AF65-F5344CB8AC3E}">
        <p14:creationId xmlns:p14="http://schemas.microsoft.com/office/powerpoint/2010/main" val="400049182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rotWithShape="1">
          <a:blip r:embed="rId2"/>
          <a:srcRect l="10802" t="38753" r="56373" b="47333"/>
          <a:stretch/>
        </p:blipFill>
        <p:spPr>
          <a:xfrm>
            <a:off x="1577899" y="1081667"/>
            <a:ext cx="8634704" cy="3741235"/>
          </a:xfrm>
          <a:prstGeom prst="rect">
            <a:avLst/>
          </a:prstGeom>
        </p:spPr>
      </p:pic>
      <p:sp>
        <p:nvSpPr>
          <p:cNvPr id="5" name="TextBox 4"/>
          <p:cNvSpPr txBox="1"/>
          <p:nvPr/>
        </p:nvSpPr>
        <p:spPr>
          <a:xfrm>
            <a:off x="78941" y="6552102"/>
            <a:ext cx="7802329" cy="369332"/>
          </a:xfrm>
          <a:prstGeom prst="rect">
            <a:avLst/>
          </a:prstGeom>
          <a:noFill/>
        </p:spPr>
        <p:txBody>
          <a:bodyPr wrap="none" rtlCol="0">
            <a:spAutoFit/>
          </a:bodyPr>
          <a:lstStyle/>
          <a:p>
            <a:r>
              <a:rPr lang="en-US" dirty="0" smtClean="0"/>
              <a:t>Slide taken from D. Crichton presentation on Operational Readiness – 2013-09-13</a:t>
            </a:r>
            <a:endParaRPr lang="en-US" dirty="0"/>
          </a:p>
        </p:txBody>
      </p:sp>
      <p:sp>
        <p:nvSpPr>
          <p:cNvPr id="6" name="Slide Number Placeholder 5"/>
          <p:cNvSpPr>
            <a:spLocks noGrp="1"/>
          </p:cNvSpPr>
          <p:nvPr>
            <p:ph type="sldNum" sz="quarter" idx="12"/>
          </p:nvPr>
        </p:nvSpPr>
        <p:spPr/>
        <p:txBody>
          <a:bodyPr/>
          <a:lstStyle/>
          <a:p>
            <a:fld id="{E9F66315-EB60-4F99-A714-D671041D0A0B}" type="slidenum">
              <a:rPr lang="en-US" smtClean="0"/>
              <a:t>8</a:t>
            </a:fld>
            <a:endParaRPr lang="en-US" dirty="0"/>
          </a:p>
        </p:txBody>
      </p:sp>
      <p:sp>
        <p:nvSpPr>
          <p:cNvPr id="7" name="Title 1"/>
          <p:cNvSpPr>
            <a:spLocks noGrp="1"/>
          </p:cNvSpPr>
          <p:nvPr>
            <p:ph type="title"/>
          </p:nvPr>
        </p:nvSpPr>
        <p:spPr>
          <a:xfrm>
            <a:off x="838200" y="207246"/>
            <a:ext cx="10515600" cy="569010"/>
          </a:xfrm>
        </p:spPr>
        <p:txBody>
          <a:bodyPr/>
          <a:lstStyle/>
          <a:p>
            <a:r>
              <a:rPr lang="en-US" dirty="0" smtClean="0"/>
              <a:t>PDS4 Data Model</a:t>
            </a:r>
            <a:endParaRPr lang="en-US" dirty="0"/>
          </a:p>
        </p:txBody>
      </p:sp>
      <p:sp>
        <p:nvSpPr>
          <p:cNvPr id="2" name="TextBox 1"/>
          <p:cNvSpPr txBox="1"/>
          <p:nvPr/>
        </p:nvSpPr>
        <p:spPr>
          <a:xfrm>
            <a:off x="1650380" y="4789443"/>
            <a:ext cx="8424747" cy="1754326"/>
          </a:xfrm>
          <a:prstGeom prst="rect">
            <a:avLst/>
          </a:prstGeom>
          <a:noFill/>
        </p:spPr>
        <p:txBody>
          <a:bodyPr wrap="square" rtlCol="0">
            <a:spAutoFit/>
          </a:bodyPr>
          <a:lstStyle/>
          <a:p>
            <a:r>
              <a:rPr lang="en-US" dirty="0" smtClean="0"/>
              <a:t>The PDS4 data model grows from the concept of a data set, its contents, and how is can</a:t>
            </a:r>
            <a:br>
              <a:rPr lang="en-US" dirty="0" smtClean="0"/>
            </a:br>
            <a:r>
              <a:rPr lang="en-US" dirty="0" smtClean="0"/>
              <a:t>be described and documented in a searchable data system</a:t>
            </a:r>
          </a:p>
          <a:p>
            <a:pPr lvl="1"/>
            <a:r>
              <a:rPr lang="en-US" dirty="0" smtClean="0"/>
              <a:t>A dataset consist of collection of digital objects (data, documents, calibration, etc.) </a:t>
            </a:r>
            <a:br>
              <a:rPr lang="en-US" dirty="0" smtClean="0"/>
            </a:br>
            <a:r>
              <a:rPr lang="en-US" dirty="0" smtClean="0"/>
              <a:t>that when described by meta-data (labels) become digital products</a:t>
            </a:r>
          </a:p>
          <a:p>
            <a:pPr lvl="1"/>
            <a:r>
              <a:rPr lang="en-US" dirty="0" smtClean="0"/>
              <a:t>Additional metadata are required the describe the conceptual objects (missions, targets, etc.) in order to support searches</a:t>
            </a:r>
            <a:endParaRPr lang="en-US" dirty="0"/>
          </a:p>
        </p:txBody>
      </p:sp>
    </p:spTree>
    <p:extLst>
      <p:ext uri="{BB962C8B-B14F-4D97-AF65-F5344CB8AC3E}">
        <p14:creationId xmlns:p14="http://schemas.microsoft.com/office/powerpoint/2010/main" val="54973926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ounded Rectangle 9"/>
          <p:cNvSpPr/>
          <p:nvPr/>
        </p:nvSpPr>
        <p:spPr>
          <a:xfrm>
            <a:off x="9990582" y="2907388"/>
            <a:ext cx="1371600" cy="1828800"/>
          </a:xfrm>
          <a:prstGeom prst="roundRect">
            <a:avLst/>
          </a:prstGeom>
        </p:spPr>
        <p:style>
          <a:lnRef idx="0">
            <a:schemeClr val="accent4"/>
          </a:lnRef>
          <a:fillRef idx="3">
            <a:schemeClr val="accent4"/>
          </a:fillRef>
          <a:effectRef idx="3">
            <a:schemeClr val="accent4"/>
          </a:effectRef>
          <a:fontRef idx="minor">
            <a:schemeClr val="lt1"/>
          </a:fontRef>
        </p:style>
        <p:txBody>
          <a:bodyPr lIns="0" tIns="457200" rIns="0" bIns="457200" rtlCol="0" anchor="ctr"/>
          <a:lstStyle/>
          <a:p>
            <a:pPr algn="ctr"/>
            <a:r>
              <a:rPr lang="en-US" sz="2200" b="1" dirty="0" smtClean="0">
                <a:solidFill>
                  <a:schemeClr val="bg2">
                    <a:lumMod val="25000"/>
                  </a:schemeClr>
                </a:solidFill>
                <a:latin typeface="Arial Narrow" panose="020B0606020202030204" pitchFamily="34" charset="0"/>
              </a:rPr>
              <a:t>Collection</a:t>
            </a:r>
          </a:p>
          <a:p>
            <a:pPr algn="ctr"/>
            <a:r>
              <a:rPr lang="en-US" sz="2200" b="1" dirty="0" smtClean="0">
                <a:solidFill>
                  <a:schemeClr val="bg2">
                    <a:lumMod val="25000"/>
                  </a:schemeClr>
                </a:solidFill>
                <a:latin typeface="Arial Narrow" panose="020B0606020202030204" pitchFamily="34" charset="0"/>
              </a:rPr>
              <a:t>Products</a:t>
            </a:r>
          </a:p>
          <a:p>
            <a:pPr algn="ctr"/>
            <a:endParaRPr lang="en-US" sz="2000" b="1" dirty="0">
              <a:latin typeface="Arial Narrow" panose="020B0606020202030204" pitchFamily="34" charset="0"/>
            </a:endParaRPr>
          </a:p>
          <a:p>
            <a:pPr algn="ctr"/>
            <a:endParaRPr lang="en-US" sz="2000" b="1" dirty="0" smtClean="0">
              <a:latin typeface="Arial Narrow" panose="020B0606020202030204" pitchFamily="34" charset="0"/>
            </a:endParaRPr>
          </a:p>
          <a:p>
            <a:pPr algn="ctr"/>
            <a:endParaRPr lang="en-US" sz="2000" b="1" dirty="0">
              <a:latin typeface="Arial Narrow" panose="020B0606020202030204" pitchFamily="34" charset="0"/>
            </a:endParaRPr>
          </a:p>
        </p:txBody>
      </p:sp>
      <p:sp>
        <p:nvSpPr>
          <p:cNvPr id="17" name="Rounded Rectangle 16"/>
          <p:cNvSpPr/>
          <p:nvPr/>
        </p:nvSpPr>
        <p:spPr>
          <a:xfrm>
            <a:off x="9985248" y="4935810"/>
            <a:ext cx="1371600" cy="1828800"/>
          </a:xfrm>
          <a:prstGeom prst="roundRect">
            <a:avLst/>
          </a:prstGeom>
        </p:spPr>
        <p:style>
          <a:lnRef idx="0">
            <a:schemeClr val="accent5"/>
          </a:lnRef>
          <a:fillRef idx="3">
            <a:schemeClr val="accent5"/>
          </a:fillRef>
          <a:effectRef idx="3">
            <a:schemeClr val="accent5"/>
          </a:effectRef>
          <a:fontRef idx="minor">
            <a:schemeClr val="lt1"/>
          </a:fontRef>
        </p:style>
        <p:txBody>
          <a:bodyPr lIns="0" tIns="457200" rIns="0" bIns="457200" rtlCol="0" anchor="ctr"/>
          <a:lstStyle/>
          <a:p>
            <a:pPr algn="ctr"/>
            <a:r>
              <a:rPr lang="en-US" sz="2200" b="1" dirty="0" smtClean="0">
                <a:solidFill>
                  <a:schemeClr val="bg1"/>
                </a:solidFill>
                <a:latin typeface="Arial Narrow" panose="020B0606020202030204" pitchFamily="34" charset="0"/>
              </a:rPr>
              <a:t>Bundle</a:t>
            </a:r>
          </a:p>
          <a:p>
            <a:pPr algn="ctr"/>
            <a:r>
              <a:rPr lang="en-US" sz="2200" b="1" dirty="0" smtClean="0">
                <a:solidFill>
                  <a:schemeClr val="bg1"/>
                </a:solidFill>
                <a:latin typeface="Arial Narrow" panose="020B0606020202030204" pitchFamily="34" charset="0"/>
              </a:rPr>
              <a:t>Products</a:t>
            </a:r>
          </a:p>
          <a:p>
            <a:pPr algn="ctr"/>
            <a:endParaRPr lang="en-US" sz="2000" b="1" dirty="0">
              <a:latin typeface="Arial Narrow" panose="020B0606020202030204" pitchFamily="34" charset="0"/>
            </a:endParaRPr>
          </a:p>
          <a:p>
            <a:pPr algn="ctr"/>
            <a:endParaRPr lang="en-US" sz="2000" b="1" dirty="0" smtClean="0">
              <a:latin typeface="Arial Narrow" panose="020B0606020202030204" pitchFamily="34" charset="0"/>
            </a:endParaRPr>
          </a:p>
          <a:p>
            <a:pPr algn="ctr"/>
            <a:endParaRPr lang="en-US" sz="2000" b="1" dirty="0">
              <a:latin typeface="Arial Narrow" panose="020B0606020202030204" pitchFamily="34" charset="0"/>
            </a:endParaRPr>
          </a:p>
        </p:txBody>
      </p:sp>
      <p:sp>
        <p:nvSpPr>
          <p:cNvPr id="16" name="Rounded Rectangle 15"/>
          <p:cNvSpPr/>
          <p:nvPr/>
        </p:nvSpPr>
        <p:spPr>
          <a:xfrm>
            <a:off x="9985248" y="2906476"/>
            <a:ext cx="1371600" cy="1828800"/>
          </a:xfrm>
          <a:prstGeom prst="roundRect">
            <a:avLst/>
          </a:prstGeom>
        </p:spPr>
        <p:style>
          <a:lnRef idx="0">
            <a:schemeClr val="accent4"/>
          </a:lnRef>
          <a:fillRef idx="3">
            <a:schemeClr val="accent4"/>
          </a:fillRef>
          <a:effectRef idx="3">
            <a:schemeClr val="accent4"/>
          </a:effectRef>
          <a:fontRef idx="minor">
            <a:schemeClr val="lt1"/>
          </a:fontRef>
        </p:style>
        <p:txBody>
          <a:bodyPr lIns="0" rIns="0" rtlCol="0" anchor="ctr"/>
          <a:lstStyle/>
          <a:p>
            <a:pPr algn="ctr"/>
            <a:r>
              <a:rPr lang="en-US" sz="2200" b="1" dirty="0" smtClean="0">
                <a:solidFill>
                  <a:schemeClr val="bg2">
                    <a:lumMod val="25000"/>
                  </a:schemeClr>
                </a:solidFill>
                <a:latin typeface="Arial Narrow" panose="020B0606020202030204" pitchFamily="34" charset="0"/>
              </a:rPr>
              <a:t>Collection Products</a:t>
            </a:r>
          </a:p>
          <a:p>
            <a:pPr algn="ctr"/>
            <a:endParaRPr lang="en-US" sz="2000" b="1" dirty="0">
              <a:latin typeface="Arial Narrow" panose="020B0606020202030204" pitchFamily="34" charset="0"/>
            </a:endParaRPr>
          </a:p>
          <a:p>
            <a:pPr algn="ctr"/>
            <a:endParaRPr lang="en-US" sz="2000" b="1" dirty="0" smtClean="0">
              <a:latin typeface="Arial Narrow" panose="020B0606020202030204" pitchFamily="34" charset="0"/>
            </a:endParaRPr>
          </a:p>
          <a:p>
            <a:pPr algn="ctr"/>
            <a:endParaRPr lang="en-US" sz="2000" b="1" dirty="0">
              <a:latin typeface="Arial Narrow" panose="020B0606020202030204" pitchFamily="34" charset="0"/>
            </a:endParaRPr>
          </a:p>
        </p:txBody>
      </p:sp>
      <p:sp>
        <p:nvSpPr>
          <p:cNvPr id="18" name="Rounded Rectangle 17"/>
          <p:cNvSpPr/>
          <p:nvPr/>
        </p:nvSpPr>
        <p:spPr>
          <a:xfrm>
            <a:off x="9979914" y="2915164"/>
            <a:ext cx="1371600" cy="1828800"/>
          </a:xfrm>
          <a:prstGeom prst="roundRect">
            <a:avLst/>
          </a:prstGeom>
        </p:spPr>
        <p:style>
          <a:lnRef idx="0">
            <a:schemeClr val="accent4"/>
          </a:lnRef>
          <a:fillRef idx="3">
            <a:schemeClr val="accent4"/>
          </a:fillRef>
          <a:effectRef idx="3">
            <a:schemeClr val="accent4"/>
          </a:effectRef>
          <a:fontRef idx="minor">
            <a:schemeClr val="lt1"/>
          </a:fontRef>
        </p:style>
        <p:txBody>
          <a:bodyPr lIns="0" rIns="0" rtlCol="0" anchor="ctr"/>
          <a:lstStyle/>
          <a:p>
            <a:pPr algn="ctr"/>
            <a:r>
              <a:rPr lang="en-US" sz="2200" b="1" dirty="0" smtClean="0">
                <a:solidFill>
                  <a:schemeClr val="bg2">
                    <a:lumMod val="25000"/>
                  </a:schemeClr>
                </a:solidFill>
                <a:latin typeface="Arial Narrow" panose="020B0606020202030204" pitchFamily="34" charset="0"/>
              </a:rPr>
              <a:t>Collection Products</a:t>
            </a:r>
          </a:p>
          <a:p>
            <a:pPr algn="ctr"/>
            <a:endParaRPr lang="en-US" sz="2000" b="1" dirty="0">
              <a:latin typeface="Arial Narrow" panose="020B0606020202030204" pitchFamily="34" charset="0"/>
            </a:endParaRPr>
          </a:p>
          <a:p>
            <a:pPr algn="ctr"/>
            <a:endParaRPr lang="en-US" sz="2000" b="1" dirty="0" smtClean="0">
              <a:latin typeface="Arial Narrow" panose="020B0606020202030204" pitchFamily="34" charset="0"/>
            </a:endParaRPr>
          </a:p>
          <a:p>
            <a:pPr algn="ctr"/>
            <a:endParaRPr lang="en-US" sz="2000" b="1" dirty="0">
              <a:latin typeface="Arial Narrow" panose="020B0606020202030204" pitchFamily="34" charset="0"/>
            </a:endParaRPr>
          </a:p>
        </p:txBody>
      </p:sp>
      <p:sp>
        <p:nvSpPr>
          <p:cNvPr id="4" name="Rounded Rectangle 3"/>
          <p:cNvSpPr/>
          <p:nvPr/>
        </p:nvSpPr>
        <p:spPr>
          <a:xfrm>
            <a:off x="9993630" y="869136"/>
            <a:ext cx="1371600" cy="1828800"/>
          </a:xfrm>
          <a:prstGeom prst="roundRect">
            <a:avLst/>
          </a:prstGeom>
        </p:spPr>
        <p:style>
          <a:lnRef idx="0">
            <a:schemeClr val="accent2"/>
          </a:lnRef>
          <a:fillRef idx="3">
            <a:schemeClr val="accent2"/>
          </a:fillRef>
          <a:effectRef idx="3">
            <a:schemeClr val="accent2"/>
          </a:effectRef>
          <a:fontRef idx="minor">
            <a:schemeClr val="lt1"/>
          </a:fontRef>
        </p:style>
        <p:txBody>
          <a:bodyPr rtlCol="0" anchor="ctr"/>
          <a:lstStyle/>
          <a:p>
            <a:pPr algn="ctr"/>
            <a:r>
              <a:rPr lang="en-US" sz="2000" b="1" dirty="0" smtClean="0">
                <a:latin typeface="Arial Narrow" panose="020B0606020202030204" pitchFamily="34" charset="0"/>
              </a:rPr>
              <a:t>Basic</a:t>
            </a:r>
          </a:p>
          <a:p>
            <a:pPr algn="ctr"/>
            <a:r>
              <a:rPr lang="en-US" sz="2000" b="1" dirty="0" smtClean="0">
                <a:latin typeface="Arial Narrow" panose="020B0606020202030204" pitchFamily="34" charset="0"/>
              </a:rPr>
              <a:t>Products</a:t>
            </a:r>
          </a:p>
          <a:p>
            <a:pPr algn="ctr"/>
            <a:endParaRPr lang="en-US" sz="2000" b="1" dirty="0">
              <a:latin typeface="Arial Narrow" panose="020B0606020202030204" pitchFamily="34" charset="0"/>
            </a:endParaRPr>
          </a:p>
          <a:p>
            <a:pPr algn="ctr"/>
            <a:endParaRPr lang="en-US" sz="2000" b="1" dirty="0" smtClean="0">
              <a:latin typeface="Arial Narrow" panose="020B0606020202030204" pitchFamily="34" charset="0"/>
            </a:endParaRPr>
          </a:p>
          <a:p>
            <a:pPr algn="ctr"/>
            <a:endParaRPr lang="en-US" sz="2000" b="1" dirty="0">
              <a:latin typeface="Arial Narrow" panose="020B0606020202030204" pitchFamily="34" charset="0"/>
            </a:endParaRPr>
          </a:p>
        </p:txBody>
      </p:sp>
      <p:sp>
        <p:nvSpPr>
          <p:cNvPr id="9" name="Rounded Rectangle 8"/>
          <p:cNvSpPr/>
          <p:nvPr/>
        </p:nvSpPr>
        <p:spPr>
          <a:xfrm>
            <a:off x="9993630" y="869136"/>
            <a:ext cx="1371600" cy="1828800"/>
          </a:xfrm>
          <a:prstGeom prst="roundRect">
            <a:avLst/>
          </a:prstGeom>
        </p:spPr>
        <p:style>
          <a:lnRef idx="0">
            <a:schemeClr val="accent2"/>
          </a:lnRef>
          <a:fillRef idx="3">
            <a:schemeClr val="accent2"/>
          </a:fillRef>
          <a:effectRef idx="3">
            <a:schemeClr val="accent2"/>
          </a:effectRef>
          <a:fontRef idx="minor">
            <a:schemeClr val="lt1"/>
          </a:fontRef>
        </p:style>
        <p:txBody>
          <a:bodyPr rtlCol="0" anchor="ctr"/>
          <a:lstStyle/>
          <a:p>
            <a:pPr algn="ctr"/>
            <a:r>
              <a:rPr lang="en-US" sz="2200" b="1" dirty="0" smtClean="0">
                <a:latin typeface="Arial Narrow" panose="020B0606020202030204" pitchFamily="34" charset="0"/>
              </a:rPr>
              <a:t>Basic</a:t>
            </a:r>
          </a:p>
          <a:p>
            <a:pPr algn="ctr"/>
            <a:r>
              <a:rPr lang="en-US" sz="2200" b="1" dirty="0" smtClean="0">
                <a:latin typeface="Arial Narrow" panose="020B0606020202030204" pitchFamily="34" charset="0"/>
              </a:rPr>
              <a:t>Products</a:t>
            </a:r>
          </a:p>
          <a:p>
            <a:pPr algn="ctr"/>
            <a:endParaRPr lang="en-US" sz="2000" b="1" dirty="0">
              <a:latin typeface="Arial Narrow" panose="020B0606020202030204" pitchFamily="34" charset="0"/>
            </a:endParaRPr>
          </a:p>
          <a:p>
            <a:pPr algn="ctr"/>
            <a:endParaRPr lang="en-US" sz="2000" b="1" dirty="0" smtClean="0">
              <a:latin typeface="Arial Narrow" panose="020B0606020202030204" pitchFamily="34" charset="0"/>
            </a:endParaRPr>
          </a:p>
          <a:p>
            <a:pPr algn="ctr"/>
            <a:endParaRPr lang="en-US" sz="2000" b="1" dirty="0">
              <a:latin typeface="Arial Narrow" panose="020B0606020202030204" pitchFamily="34" charset="0"/>
            </a:endParaRPr>
          </a:p>
        </p:txBody>
      </p:sp>
      <p:sp>
        <p:nvSpPr>
          <p:cNvPr id="14" name="Rounded Rectangle 13"/>
          <p:cNvSpPr/>
          <p:nvPr/>
        </p:nvSpPr>
        <p:spPr>
          <a:xfrm>
            <a:off x="9990582" y="860448"/>
            <a:ext cx="1371600" cy="1828800"/>
          </a:xfrm>
          <a:prstGeom prst="roundRect">
            <a:avLst/>
          </a:prstGeom>
        </p:spPr>
        <p:style>
          <a:lnRef idx="0">
            <a:schemeClr val="accent2"/>
          </a:lnRef>
          <a:fillRef idx="3">
            <a:schemeClr val="accent2"/>
          </a:fillRef>
          <a:effectRef idx="3">
            <a:schemeClr val="accent2"/>
          </a:effectRef>
          <a:fontRef idx="minor">
            <a:schemeClr val="lt1"/>
          </a:fontRef>
        </p:style>
        <p:txBody>
          <a:bodyPr rtlCol="0" anchor="ctr"/>
          <a:lstStyle/>
          <a:p>
            <a:pPr algn="ctr"/>
            <a:r>
              <a:rPr lang="en-US" sz="2200" b="1" dirty="0" smtClean="0">
                <a:latin typeface="Arial Narrow" panose="020B0606020202030204" pitchFamily="34" charset="0"/>
              </a:rPr>
              <a:t>Basic</a:t>
            </a:r>
          </a:p>
          <a:p>
            <a:pPr algn="ctr"/>
            <a:r>
              <a:rPr lang="en-US" sz="2200" b="1" dirty="0" smtClean="0">
                <a:latin typeface="Arial Narrow" panose="020B0606020202030204" pitchFamily="34" charset="0"/>
              </a:rPr>
              <a:t>Products</a:t>
            </a:r>
          </a:p>
          <a:p>
            <a:pPr algn="ctr"/>
            <a:endParaRPr lang="en-US" sz="2000" b="1" dirty="0">
              <a:latin typeface="Arial Narrow" panose="020B0606020202030204" pitchFamily="34" charset="0"/>
            </a:endParaRPr>
          </a:p>
          <a:p>
            <a:pPr algn="ctr"/>
            <a:endParaRPr lang="en-US" sz="2000" b="1" dirty="0" smtClean="0">
              <a:latin typeface="Arial Narrow" panose="020B0606020202030204" pitchFamily="34" charset="0"/>
            </a:endParaRPr>
          </a:p>
          <a:p>
            <a:pPr algn="ctr"/>
            <a:endParaRPr lang="en-US" sz="2000" b="1" dirty="0">
              <a:latin typeface="Arial Narrow" panose="020B0606020202030204" pitchFamily="34" charset="0"/>
            </a:endParaRPr>
          </a:p>
        </p:txBody>
      </p:sp>
      <p:sp>
        <p:nvSpPr>
          <p:cNvPr id="15" name="Rounded Rectangle 14"/>
          <p:cNvSpPr/>
          <p:nvPr/>
        </p:nvSpPr>
        <p:spPr>
          <a:xfrm>
            <a:off x="9990582" y="859536"/>
            <a:ext cx="1371600" cy="1828800"/>
          </a:xfrm>
          <a:prstGeom prst="roundRect">
            <a:avLst/>
          </a:prstGeom>
        </p:spPr>
        <p:style>
          <a:lnRef idx="0">
            <a:schemeClr val="accent2"/>
          </a:lnRef>
          <a:fillRef idx="3">
            <a:schemeClr val="accent2"/>
          </a:fillRef>
          <a:effectRef idx="3">
            <a:schemeClr val="accent2"/>
          </a:effectRef>
          <a:fontRef idx="minor">
            <a:schemeClr val="lt1"/>
          </a:fontRef>
        </p:style>
        <p:txBody>
          <a:bodyPr rtlCol="0" anchor="ctr"/>
          <a:lstStyle/>
          <a:p>
            <a:pPr algn="ctr"/>
            <a:r>
              <a:rPr lang="en-US" sz="2200" b="1" dirty="0" smtClean="0">
                <a:latin typeface="Arial Narrow" panose="020B0606020202030204" pitchFamily="34" charset="0"/>
              </a:rPr>
              <a:t>Basic</a:t>
            </a:r>
          </a:p>
          <a:p>
            <a:pPr algn="ctr"/>
            <a:r>
              <a:rPr lang="en-US" sz="2200" b="1" dirty="0" smtClean="0">
                <a:latin typeface="Arial Narrow" panose="020B0606020202030204" pitchFamily="34" charset="0"/>
              </a:rPr>
              <a:t>Products</a:t>
            </a:r>
          </a:p>
          <a:p>
            <a:pPr algn="ctr"/>
            <a:endParaRPr lang="en-US" sz="2000" b="1" dirty="0">
              <a:latin typeface="Arial Narrow" panose="020B0606020202030204" pitchFamily="34" charset="0"/>
            </a:endParaRPr>
          </a:p>
          <a:p>
            <a:pPr algn="ctr"/>
            <a:endParaRPr lang="en-US" sz="2000" b="1" dirty="0" smtClean="0">
              <a:latin typeface="Arial Narrow" panose="020B0606020202030204" pitchFamily="34" charset="0"/>
            </a:endParaRPr>
          </a:p>
          <a:p>
            <a:pPr algn="ctr"/>
            <a:endParaRPr lang="en-US" sz="2000" b="1" dirty="0">
              <a:latin typeface="Arial Narrow" panose="020B0606020202030204" pitchFamily="34" charset="0"/>
            </a:endParaRPr>
          </a:p>
        </p:txBody>
      </p:sp>
      <p:sp>
        <p:nvSpPr>
          <p:cNvPr id="2" name="Title 1"/>
          <p:cNvSpPr>
            <a:spLocks noGrp="1"/>
          </p:cNvSpPr>
          <p:nvPr>
            <p:ph type="title"/>
          </p:nvPr>
        </p:nvSpPr>
        <p:spPr/>
        <p:txBody>
          <a:bodyPr/>
          <a:lstStyle/>
          <a:p>
            <a:r>
              <a:rPr lang="en-US" dirty="0" smtClean="0"/>
              <a:t>PDS4 Archive Organization</a:t>
            </a:r>
            <a:endParaRPr lang="en-US" dirty="0"/>
          </a:p>
        </p:txBody>
      </p:sp>
      <p:sp>
        <p:nvSpPr>
          <p:cNvPr id="3" name="Content Placeholder 2"/>
          <p:cNvSpPr>
            <a:spLocks noGrp="1"/>
          </p:cNvSpPr>
          <p:nvPr>
            <p:ph idx="1"/>
          </p:nvPr>
        </p:nvSpPr>
        <p:spPr>
          <a:xfrm>
            <a:off x="838200" y="1288214"/>
            <a:ext cx="8854440" cy="522298"/>
          </a:xfrm>
        </p:spPr>
        <p:txBody>
          <a:bodyPr>
            <a:normAutofit/>
          </a:bodyPr>
          <a:lstStyle/>
          <a:p>
            <a:r>
              <a:rPr lang="en-US" dirty="0" smtClean="0"/>
              <a:t>There are 3 primary types of products in PDS4: </a:t>
            </a:r>
            <a:endParaRPr lang="en-US" dirty="0"/>
          </a:p>
        </p:txBody>
      </p:sp>
      <p:sp>
        <p:nvSpPr>
          <p:cNvPr id="5" name="Content Placeholder 2"/>
          <p:cNvSpPr txBox="1">
            <a:spLocks/>
          </p:cNvSpPr>
          <p:nvPr/>
        </p:nvSpPr>
        <p:spPr>
          <a:xfrm>
            <a:off x="838200" y="1810513"/>
            <a:ext cx="8854440" cy="144447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bg2">
                    <a:lumMod val="25000"/>
                  </a:schemeClr>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bg2">
                    <a:lumMod val="25000"/>
                  </a:schemeClr>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bg2">
                    <a:lumMod val="25000"/>
                  </a:schemeClr>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bg2">
                    <a:lumMod val="25000"/>
                  </a:schemeClr>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bg2">
                    <a:lumMod val="25000"/>
                  </a:schemeClr>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smtClean="0"/>
              <a:t> </a:t>
            </a:r>
            <a:r>
              <a:rPr lang="en-US" sz="4000" b="1" dirty="0" smtClean="0"/>
              <a:t>Basic Products </a:t>
            </a:r>
            <a:r>
              <a:rPr lang="en-US" dirty="0"/>
              <a:t>are the smallest unit of a PDS4 archive. They consist of an individual label </a:t>
            </a:r>
            <a:r>
              <a:rPr lang="en-US" dirty="0" smtClean="0"/>
              <a:t>and </a:t>
            </a:r>
            <a:r>
              <a:rPr lang="en-US" dirty="0"/>
              <a:t>the associated file or files</a:t>
            </a:r>
            <a:r>
              <a:rPr lang="en-US" dirty="0" smtClean="0"/>
              <a:t>. </a:t>
            </a:r>
          </a:p>
        </p:txBody>
      </p:sp>
      <p:sp>
        <p:nvSpPr>
          <p:cNvPr id="11" name="Content Placeholder 2"/>
          <p:cNvSpPr txBox="1">
            <a:spLocks/>
          </p:cNvSpPr>
          <p:nvPr/>
        </p:nvSpPr>
        <p:spPr>
          <a:xfrm>
            <a:off x="838200" y="3501721"/>
            <a:ext cx="8926068" cy="1104651"/>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bg2">
                    <a:lumMod val="25000"/>
                  </a:schemeClr>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bg2">
                    <a:lumMod val="25000"/>
                  </a:schemeClr>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bg2">
                    <a:lumMod val="25000"/>
                  </a:schemeClr>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bg2">
                    <a:lumMod val="25000"/>
                  </a:schemeClr>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bg2">
                    <a:lumMod val="25000"/>
                  </a:schemeClr>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smtClean="0"/>
              <a:t>Related basic products of the same type may be grouped together into a </a:t>
            </a:r>
            <a:r>
              <a:rPr lang="en-US" sz="4000" b="1" dirty="0" smtClean="0"/>
              <a:t>Collection</a:t>
            </a:r>
            <a:r>
              <a:rPr lang="en-US" dirty="0" smtClean="0"/>
              <a:t>. </a:t>
            </a:r>
            <a:endParaRPr lang="en-US" dirty="0"/>
          </a:p>
        </p:txBody>
      </p:sp>
      <p:sp>
        <p:nvSpPr>
          <p:cNvPr id="20" name="Content Placeholder 2"/>
          <p:cNvSpPr txBox="1">
            <a:spLocks/>
          </p:cNvSpPr>
          <p:nvPr/>
        </p:nvSpPr>
        <p:spPr>
          <a:xfrm>
            <a:off x="838200" y="5137359"/>
            <a:ext cx="8926068" cy="110465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bg2">
                    <a:lumMod val="25000"/>
                  </a:schemeClr>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bg2">
                    <a:lumMod val="25000"/>
                  </a:schemeClr>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bg2">
                    <a:lumMod val="25000"/>
                  </a:schemeClr>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bg2">
                    <a:lumMod val="25000"/>
                  </a:schemeClr>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bg2">
                    <a:lumMod val="25000"/>
                  </a:schemeClr>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smtClean="0"/>
              <a:t>Related collections may be grouped together into a </a:t>
            </a:r>
            <a:r>
              <a:rPr lang="en-US" sz="4000" b="1" dirty="0" smtClean="0"/>
              <a:t>Bundle</a:t>
            </a:r>
            <a:r>
              <a:rPr lang="en-US" dirty="0" smtClean="0"/>
              <a:t>.</a:t>
            </a:r>
            <a:endParaRPr lang="en-US" dirty="0"/>
          </a:p>
        </p:txBody>
      </p:sp>
      <p:pic>
        <p:nvPicPr>
          <p:cNvPr id="19" name="Picture 1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258130" y="2046304"/>
            <a:ext cx="457200" cy="457200"/>
          </a:xfrm>
          <a:prstGeom prst="rect">
            <a:avLst/>
          </a:prstGeom>
        </p:spPr>
      </p:pic>
      <p:sp>
        <p:nvSpPr>
          <p:cNvPr id="22" name="Rectangle 21"/>
          <p:cNvSpPr>
            <a:spLocks noChangeAspect="1"/>
          </p:cNvSpPr>
          <p:nvPr/>
        </p:nvSpPr>
        <p:spPr>
          <a:xfrm>
            <a:off x="10760875" y="2092024"/>
            <a:ext cx="277978" cy="365760"/>
          </a:xfrm>
          <a:prstGeom prst="rect">
            <a:avLst/>
          </a:prstGeom>
          <a:solidFill>
            <a:srgbClr val="E9E9E0"/>
          </a:solidFill>
          <a:ln cap="rnd">
            <a:solidFill>
              <a:srgbClr val="E9E9E0"/>
            </a:solidFill>
            <a:round/>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sz="400" dirty="0" smtClean="0">
                <a:solidFill>
                  <a:srgbClr val="C8BDB8"/>
                </a:solidFill>
              </a:rPr>
              <a:t>1010000</a:t>
            </a:r>
          </a:p>
          <a:p>
            <a:pPr algn="ctr"/>
            <a:r>
              <a:rPr lang="en-US" sz="400" dirty="0" smtClean="0">
                <a:solidFill>
                  <a:srgbClr val="C8BDB8"/>
                </a:solidFill>
              </a:rPr>
              <a:t>1000100</a:t>
            </a:r>
          </a:p>
          <a:p>
            <a:pPr algn="ctr"/>
            <a:r>
              <a:rPr lang="en-US" sz="400" dirty="0" smtClean="0">
                <a:solidFill>
                  <a:srgbClr val="C8BDB8"/>
                </a:solidFill>
              </a:rPr>
              <a:t>1010011</a:t>
            </a:r>
          </a:p>
          <a:p>
            <a:pPr algn="ctr"/>
            <a:r>
              <a:rPr lang="en-US" sz="400" dirty="0" smtClean="0">
                <a:solidFill>
                  <a:srgbClr val="C8BDB8"/>
                </a:solidFill>
              </a:rPr>
              <a:t>0110100</a:t>
            </a:r>
          </a:p>
          <a:p>
            <a:pPr algn="ctr"/>
            <a:r>
              <a:rPr lang="en-US" sz="400" dirty="0" smtClean="0">
                <a:solidFill>
                  <a:srgbClr val="C8BDB8"/>
                </a:solidFill>
              </a:rPr>
              <a:t>0100001</a:t>
            </a:r>
          </a:p>
        </p:txBody>
      </p:sp>
      <p:sp>
        <p:nvSpPr>
          <p:cNvPr id="21" name="TextBox 20"/>
          <p:cNvSpPr txBox="1"/>
          <p:nvPr/>
        </p:nvSpPr>
        <p:spPr>
          <a:xfrm>
            <a:off x="3927509" y="6488668"/>
            <a:ext cx="6061146" cy="369332"/>
          </a:xfrm>
          <a:prstGeom prst="rect">
            <a:avLst/>
          </a:prstGeom>
          <a:noFill/>
        </p:spPr>
        <p:txBody>
          <a:bodyPr wrap="none" rtlCol="0">
            <a:spAutoFit/>
          </a:bodyPr>
          <a:lstStyle/>
          <a:p>
            <a:r>
              <a:rPr lang="en-US" dirty="0" smtClean="0"/>
              <a:t>Slide taken from J. </a:t>
            </a:r>
            <a:r>
              <a:rPr lang="en-US" dirty="0" err="1" smtClean="0"/>
              <a:t>Mafi</a:t>
            </a:r>
            <a:r>
              <a:rPr lang="en-US" dirty="0" smtClean="0"/>
              <a:t>  PDS4 training presentation, April 2018</a:t>
            </a:r>
            <a:endParaRPr lang="en-US" dirty="0"/>
          </a:p>
        </p:txBody>
      </p:sp>
      <p:sp>
        <p:nvSpPr>
          <p:cNvPr id="6" name="Slide Number Placeholder 5"/>
          <p:cNvSpPr>
            <a:spLocks noGrp="1"/>
          </p:cNvSpPr>
          <p:nvPr>
            <p:ph type="sldNum" sz="quarter" idx="12"/>
          </p:nvPr>
        </p:nvSpPr>
        <p:spPr/>
        <p:txBody>
          <a:bodyPr/>
          <a:lstStyle/>
          <a:p>
            <a:fld id="{E9F66315-EB60-4F99-A714-D671041D0A0B}" type="slidenum">
              <a:rPr lang="en-US" smtClean="0"/>
              <a:t>9</a:t>
            </a:fld>
            <a:endParaRPr lang="en-US"/>
          </a:p>
        </p:txBody>
      </p:sp>
    </p:spTree>
    <p:extLst>
      <p:ext uri="{BB962C8B-B14F-4D97-AF65-F5344CB8AC3E}">
        <p14:creationId xmlns:p14="http://schemas.microsoft.com/office/powerpoint/2010/main" val="23771335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100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500"/>
                                        <p:tgtEl>
                                          <p:spTgt spid="9"/>
                                        </p:tgtEl>
                                      </p:cBhvr>
                                    </p:animEffect>
                                  </p:childTnLst>
                                </p:cTn>
                              </p:par>
                            </p:childTnLst>
                          </p:cTn>
                        </p:par>
                        <p:par>
                          <p:cTn id="16" fill="hold">
                            <p:stCondLst>
                              <p:cond delay="500"/>
                            </p:stCondLst>
                            <p:childTnLst>
                              <p:par>
                                <p:cTn id="17" presetID="10" presetClass="entr" presetSubtype="0" fill="hold" grpId="0" nodeType="after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fade">
                                      <p:cBhvr>
                                        <p:cTn id="19" dur="1000"/>
                                        <p:tgtEl>
                                          <p:spTgt spid="5"/>
                                        </p:tgtEl>
                                      </p:cBhvr>
                                    </p:animEffect>
                                  </p:childTnLst>
                                </p:cTn>
                              </p:par>
                            </p:childTnLst>
                          </p:cTn>
                        </p:par>
                        <p:par>
                          <p:cTn id="20" fill="hold">
                            <p:stCondLst>
                              <p:cond delay="1500"/>
                            </p:stCondLst>
                            <p:childTnLst>
                              <p:par>
                                <p:cTn id="21" presetID="10" presetClass="entr" presetSubtype="0" fill="hold" nodeType="afterEffect">
                                  <p:stCondLst>
                                    <p:cond delay="0"/>
                                  </p:stCondLst>
                                  <p:childTnLst>
                                    <p:set>
                                      <p:cBhvr>
                                        <p:cTn id="22" dur="1" fill="hold">
                                          <p:stCondLst>
                                            <p:cond delay="0"/>
                                          </p:stCondLst>
                                        </p:cTn>
                                        <p:tgtEl>
                                          <p:spTgt spid="19"/>
                                        </p:tgtEl>
                                        <p:attrNameLst>
                                          <p:attrName>style.visibility</p:attrName>
                                        </p:attrNameLst>
                                      </p:cBhvr>
                                      <p:to>
                                        <p:strVal val="visible"/>
                                      </p:to>
                                    </p:set>
                                    <p:animEffect transition="in" filter="fade">
                                      <p:cBhvr>
                                        <p:cTn id="23" dur="500"/>
                                        <p:tgtEl>
                                          <p:spTgt spid="19"/>
                                        </p:tgtEl>
                                      </p:cBhvr>
                                    </p:animEffect>
                                  </p:childTnLst>
                                </p:cTn>
                              </p:par>
                            </p:childTnLst>
                          </p:cTn>
                        </p:par>
                        <p:par>
                          <p:cTn id="24" fill="hold">
                            <p:stCondLst>
                              <p:cond delay="2000"/>
                            </p:stCondLst>
                            <p:childTnLst>
                              <p:par>
                                <p:cTn id="25" presetID="10" presetClass="entr" presetSubtype="0" fill="hold" grpId="0" nodeType="afterEffect">
                                  <p:stCondLst>
                                    <p:cond delay="0"/>
                                  </p:stCondLst>
                                  <p:childTnLst>
                                    <p:set>
                                      <p:cBhvr>
                                        <p:cTn id="26" dur="1" fill="hold">
                                          <p:stCondLst>
                                            <p:cond delay="0"/>
                                          </p:stCondLst>
                                        </p:cTn>
                                        <p:tgtEl>
                                          <p:spTgt spid="22"/>
                                        </p:tgtEl>
                                        <p:attrNameLst>
                                          <p:attrName>style.visibility</p:attrName>
                                        </p:attrNameLst>
                                      </p:cBhvr>
                                      <p:to>
                                        <p:strVal val="visible"/>
                                      </p:to>
                                    </p:set>
                                    <p:animEffect transition="in" filter="fade">
                                      <p:cBhvr>
                                        <p:cTn id="27" dur="500"/>
                                        <p:tgtEl>
                                          <p:spTgt spid="22"/>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fade">
                                      <p:cBhvr>
                                        <p:cTn id="32" dur="500"/>
                                        <p:tgtEl>
                                          <p:spTgt spid="10"/>
                                        </p:tgtEl>
                                      </p:cBhvr>
                                    </p:animEffect>
                                  </p:childTnLst>
                                </p:cTn>
                              </p:par>
                            </p:childTnLst>
                          </p:cTn>
                        </p:par>
                        <p:par>
                          <p:cTn id="33" fill="hold">
                            <p:stCondLst>
                              <p:cond delay="500"/>
                            </p:stCondLst>
                            <p:childTnLst>
                              <p:par>
                                <p:cTn id="34" presetID="10" presetClass="entr" presetSubtype="0" fill="hold" grpId="0" nodeType="afterEffect">
                                  <p:stCondLst>
                                    <p:cond delay="0"/>
                                  </p:stCondLst>
                                  <p:childTnLst>
                                    <p:set>
                                      <p:cBhvr>
                                        <p:cTn id="35" dur="1" fill="hold">
                                          <p:stCondLst>
                                            <p:cond delay="0"/>
                                          </p:stCondLst>
                                        </p:cTn>
                                        <p:tgtEl>
                                          <p:spTgt spid="11"/>
                                        </p:tgtEl>
                                        <p:attrNameLst>
                                          <p:attrName>style.visibility</p:attrName>
                                        </p:attrNameLst>
                                      </p:cBhvr>
                                      <p:to>
                                        <p:strVal val="visible"/>
                                      </p:to>
                                    </p:set>
                                    <p:animEffect transition="in" filter="fade">
                                      <p:cBhvr>
                                        <p:cTn id="36" dur="1000"/>
                                        <p:tgtEl>
                                          <p:spTgt spid="11"/>
                                        </p:tgtEl>
                                      </p:cBhvr>
                                    </p:animEffect>
                                  </p:childTnLst>
                                </p:cTn>
                              </p:par>
                            </p:childTnLst>
                          </p:cTn>
                        </p:par>
                        <p:par>
                          <p:cTn id="37" fill="hold">
                            <p:stCondLst>
                              <p:cond delay="1500"/>
                            </p:stCondLst>
                            <p:childTnLst>
                              <p:par>
                                <p:cTn id="38" presetID="6" presetClass="emph" presetSubtype="0" fill="hold" grpId="2" nodeType="afterEffect">
                                  <p:stCondLst>
                                    <p:cond delay="0"/>
                                  </p:stCondLst>
                                  <p:childTnLst>
                                    <p:animScale>
                                      <p:cBhvr>
                                        <p:cTn id="39" dur="250" fill="hold"/>
                                        <p:tgtEl>
                                          <p:spTgt spid="9"/>
                                        </p:tgtEl>
                                      </p:cBhvr>
                                      <p:by x="25000" y="25000"/>
                                    </p:animScale>
                                  </p:childTnLst>
                                </p:cTn>
                              </p:par>
                              <p:par>
                                <p:cTn id="40" presetID="42" presetClass="path" presetSubtype="0" accel="50000" decel="50000" fill="hold" grpId="1" nodeType="withEffect">
                                  <p:stCondLst>
                                    <p:cond delay="0"/>
                                  </p:stCondLst>
                                  <p:childTnLst>
                                    <p:animMotion origin="layout" path="M 0.00547 -0.02453 L -0.03229 0.36644 " pathEditMode="relative" rAng="0" ptsTypes="AA">
                                      <p:cBhvr>
                                        <p:cTn id="41" dur="250" fill="hold"/>
                                        <p:tgtEl>
                                          <p:spTgt spid="9"/>
                                        </p:tgtEl>
                                        <p:attrNameLst>
                                          <p:attrName>ppt_x</p:attrName>
                                          <p:attrName>ppt_y</p:attrName>
                                        </p:attrNameLst>
                                      </p:cBhvr>
                                      <p:rCtr x="-1888" y="19537"/>
                                    </p:animMotion>
                                  </p:childTnLst>
                                </p:cTn>
                              </p:par>
                            </p:childTnLst>
                          </p:cTn>
                        </p:par>
                        <p:par>
                          <p:cTn id="42" fill="hold">
                            <p:stCondLst>
                              <p:cond delay="1750"/>
                            </p:stCondLst>
                            <p:childTnLst>
                              <p:par>
                                <p:cTn id="43" presetID="10" presetClass="entr" presetSubtype="0" fill="hold" grpId="0" nodeType="afterEffect">
                                  <p:stCondLst>
                                    <p:cond delay="0"/>
                                  </p:stCondLst>
                                  <p:childTnLst>
                                    <p:set>
                                      <p:cBhvr>
                                        <p:cTn id="44" dur="1" fill="hold">
                                          <p:stCondLst>
                                            <p:cond delay="0"/>
                                          </p:stCondLst>
                                        </p:cTn>
                                        <p:tgtEl>
                                          <p:spTgt spid="14"/>
                                        </p:tgtEl>
                                        <p:attrNameLst>
                                          <p:attrName>style.visibility</p:attrName>
                                        </p:attrNameLst>
                                      </p:cBhvr>
                                      <p:to>
                                        <p:strVal val="visible"/>
                                      </p:to>
                                    </p:set>
                                    <p:animEffect transition="in" filter="fade">
                                      <p:cBhvr>
                                        <p:cTn id="45" dur="500"/>
                                        <p:tgtEl>
                                          <p:spTgt spid="14"/>
                                        </p:tgtEl>
                                      </p:cBhvr>
                                    </p:animEffect>
                                  </p:childTnLst>
                                </p:cTn>
                              </p:par>
                            </p:childTnLst>
                          </p:cTn>
                        </p:par>
                        <p:par>
                          <p:cTn id="46" fill="hold">
                            <p:stCondLst>
                              <p:cond delay="2250"/>
                            </p:stCondLst>
                            <p:childTnLst>
                              <p:par>
                                <p:cTn id="47" presetID="6" presetClass="emph" presetSubtype="0" fill="hold" grpId="2" nodeType="afterEffect">
                                  <p:stCondLst>
                                    <p:cond delay="0"/>
                                  </p:stCondLst>
                                  <p:childTnLst>
                                    <p:animScale>
                                      <p:cBhvr>
                                        <p:cTn id="48" dur="250" fill="hold"/>
                                        <p:tgtEl>
                                          <p:spTgt spid="14"/>
                                        </p:tgtEl>
                                      </p:cBhvr>
                                      <p:by x="25000" y="25000"/>
                                    </p:animScale>
                                  </p:childTnLst>
                                </p:cTn>
                              </p:par>
                              <p:par>
                                <p:cTn id="49" presetID="42" presetClass="path" presetSubtype="0" accel="50000" decel="50000" fill="hold" grpId="1" nodeType="withEffect">
                                  <p:stCondLst>
                                    <p:cond delay="0"/>
                                  </p:stCondLst>
                                  <p:childTnLst>
                                    <p:animMotion origin="layout" path="M -1.04167E-6 3.7037E-6 L 0.00248 0.36759 " pathEditMode="relative" rAng="0" ptsTypes="AA">
                                      <p:cBhvr>
                                        <p:cTn id="50" dur="250" fill="hold"/>
                                        <p:tgtEl>
                                          <p:spTgt spid="14"/>
                                        </p:tgtEl>
                                        <p:attrNameLst>
                                          <p:attrName>ppt_x</p:attrName>
                                          <p:attrName>ppt_y</p:attrName>
                                        </p:attrNameLst>
                                      </p:cBhvr>
                                      <p:rCtr x="117" y="18380"/>
                                    </p:animMotion>
                                  </p:childTnLst>
                                </p:cTn>
                              </p:par>
                            </p:childTnLst>
                          </p:cTn>
                        </p:par>
                        <p:par>
                          <p:cTn id="51" fill="hold">
                            <p:stCondLst>
                              <p:cond delay="2500"/>
                            </p:stCondLst>
                            <p:childTnLst>
                              <p:par>
                                <p:cTn id="52" presetID="10" presetClass="entr" presetSubtype="0" fill="hold" grpId="0" nodeType="afterEffect">
                                  <p:stCondLst>
                                    <p:cond delay="0"/>
                                  </p:stCondLst>
                                  <p:childTnLst>
                                    <p:set>
                                      <p:cBhvr>
                                        <p:cTn id="53" dur="1" fill="hold">
                                          <p:stCondLst>
                                            <p:cond delay="0"/>
                                          </p:stCondLst>
                                        </p:cTn>
                                        <p:tgtEl>
                                          <p:spTgt spid="15"/>
                                        </p:tgtEl>
                                        <p:attrNameLst>
                                          <p:attrName>style.visibility</p:attrName>
                                        </p:attrNameLst>
                                      </p:cBhvr>
                                      <p:to>
                                        <p:strVal val="visible"/>
                                      </p:to>
                                    </p:set>
                                    <p:animEffect transition="in" filter="fade">
                                      <p:cBhvr>
                                        <p:cTn id="54" dur="500"/>
                                        <p:tgtEl>
                                          <p:spTgt spid="15"/>
                                        </p:tgtEl>
                                      </p:cBhvr>
                                    </p:animEffect>
                                  </p:childTnLst>
                                </p:cTn>
                              </p:par>
                            </p:childTnLst>
                          </p:cTn>
                        </p:par>
                        <p:par>
                          <p:cTn id="55" fill="hold">
                            <p:stCondLst>
                              <p:cond delay="3000"/>
                            </p:stCondLst>
                            <p:childTnLst>
                              <p:par>
                                <p:cTn id="56" presetID="6" presetClass="emph" presetSubtype="0" fill="hold" grpId="2" nodeType="afterEffect">
                                  <p:stCondLst>
                                    <p:cond delay="0"/>
                                  </p:stCondLst>
                                  <p:childTnLst>
                                    <p:animScale>
                                      <p:cBhvr>
                                        <p:cTn id="57" dur="250" fill="hold"/>
                                        <p:tgtEl>
                                          <p:spTgt spid="15"/>
                                        </p:tgtEl>
                                      </p:cBhvr>
                                      <p:by x="25000" y="25000"/>
                                    </p:animScale>
                                  </p:childTnLst>
                                </p:cTn>
                              </p:par>
                              <p:par>
                                <p:cTn id="58" presetID="42" presetClass="path" presetSubtype="0" accel="50000" decel="50000" fill="hold" grpId="1" nodeType="withEffect">
                                  <p:stCondLst>
                                    <p:cond delay="0"/>
                                  </p:stCondLst>
                                  <p:childTnLst>
                                    <p:animMotion origin="layout" path="M -1.04167E-6 -4.81481E-6 L 0.03555 0.36783 " pathEditMode="relative" rAng="0" ptsTypes="AA">
                                      <p:cBhvr>
                                        <p:cTn id="59" dur="250" fill="hold"/>
                                        <p:tgtEl>
                                          <p:spTgt spid="15"/>
                                        </p:tgtEl>
                                        <p:attrNameLst>
                                          <p:attrName>ppt_x</p:attrName>
                                          <p:attrName>ppt_y</p:attrName>
                                        </p:attrNameLst>
                                      </p:cBhvr>
                                      <p:rCtr x="1771" y="18380"/>
                                    </p:animMotion>
                                  </p:childTnLst>
                                </p:cTn>
                              </p:par>
                            </p:childTnLst>
                          </p:cTn>
                        </p:par>
                      </p:childTnLst>
                    </p:cTn>
                  </p:par>
                  <p:par>
                    <p:cTn id="60" fill="hold">
                      <p:stCondLst>
                        <p:cond delay="indefinite"/>
                      </p:stCondLst>
                      <p:childTnLst>
                        <p:par>
                          <p:cTn id="61" fill="hold">
                            <p:stCondLst>
                              <p:cond delay="0"/>
                            </p:stCondLst>
                            <p:childTnLst>
                              <p:par>
                                <p:cTn id="62" presetID="10" presetClass="entr" presetSubtype="0" fill="hold" grpId="0" nodeType="clickEffect">
                                  <p:stCondLst>
                                    <p:cond delay="0"/>
                                  </p:stCondLst>
                                  <p:childTnLst>
                                    <p:set>
                                      <p:cBhvr>
                                        <p:cTn id="63" dur="1" fill="hold">
                                          <p:stCondLst>
                                            <p:cond delay="0"/>
                                          </p:stCondLst>
                                        </p:cTn>
                                        <p:tgtEl>
                                          <p:spTgt spid="17"/>
                                        </p:tgtEl>
                                        <p:attrNameLst>
                                          <p:attrName>style.visibility</p:attrName>
                                        </p:attrNameLst>
                                      </p:cBhvr>
                                      <p:to>
                                        <p:strVal val="visible"/>
                                      </p:to>
                                    </p:set>
                                    <p:animEffect transition="in" filter="fade">
                                      <p:cBhvr>
                                        <p:cTn id="64" dur="500"/>
                                        <p:tgtEl>
                                          <p:spTgt spid="17"/>
                                        </p:tgtEl>
                                      </p:cBhvr>
                                    </p:animEffect>
                                  </p:childTnLst>
                                </p:cTn>
                              </p:par>
                            </p:childTnLst>
                          </p:cTn>
                        </p:par>
                        <p:par>
                          <p:cTn id="65" fill="hold">
                            <p:stCondLst>
                              <p:cond delay="500"/>
                            </p:stCondLst>
                            <p:childTnLst>
                              <p:par>
                                <p:cTn id="66" presetID="10" presetClass="entr" presetSubtype="0" fill="hold" grpId="0" nodeType="afterEffect">
                                  <p:stCondLst>
                                    <p:cond delay="0"/>
                                  </p:stCondLst>
                                  <p:childTnLst>
                                    <p:set>
                                      <p:cBhvr>
                                        <p:cTn id="67" dur="1" fill="hold">
                                          <p:stCondLst>
                                            <p:cond delay="0"/>
                                          </p:stCondLst>
                                        </p:cTn>
                                        <p:tgtEl>
                                          <p:spTgt spid="20"/>
                                        </p:tgtEl>
                                        <p:attrNameLst>
                                          <p:attrName>style.visibility</p:attrName>
                                        </p:attrNameLst>
                                      </p:cBhvr>
                                      <p:to>
                                        <p:strVal val="visible"/>
                                      </p:to>
                                    </p:set>
                                    <p:animEffect transition="in" filter="fade">
                                      <p:cBhvr>
                                        <p:cTn id="68" dur="1000"/>
                                        <p:tgtEl>
                                          <p:spTgt spid="20"/>
                                        </p:tgtEl>
                                      </p:cBhvr>
                                    </p:animEffect>
                                  </p:childTnLst>
                                </p:cTn>
                              </p:par>
                            </p:childTnLst>
                          </p:cTn>
                        </p:par>
                        <p:par>
                          <p:cTn id="69" fill="hold">
                            <p:stCondLst>
                              <p:cond delay="1500"/>
                            </p:stCondLst>
                            <p:childTnLst>
                              <p:par>
                                <p:cTn id="70" presetID="10" presetClass="entr" presetSubtype="0" fill="hold" grpId="0" nodeType="afterEffect">
                                  <p:stCondLst>
                                    <p:cond delay="0"/>
                                  </p:stCondLst>
                                  <p:childTnLst>
                                    <p:set>
                                      <p:cBhvr>
                                        <p:cTn id="71" dur="1" fill="hold">
                                          <p:stCondLst>
                                            <p:cond delay="0"/>
                                          </p:stCondLst>
                                        </p:cTn>
                                        <p:tgtEl>
                                          <p:spTgt spid="18"/>
                                        </p:tgtEl>
                                        <p:attrNameLst>
                                          <p:attrName>style.visibility</p:attrName>
                                        </p:attrNameLst>
                                      </p:cBhvr>
                                      <p:to>
                                        <p:strVal val="visible"/>
                                      </p:to>
                                    </p:set>
                                    <p:animEffect transition="in" filter="fade">
                                      <p:cBhvr>
                                        <p:cTn id="72" dur="500"/>
                                        <p:tgtEl>
                                          <p:spTgt spid="18"/>
                                        </p:tgtEl>
                                      </p:cBhvr>
                                    </p:animEffect>
                                  </p:childTnLst>
                                </p:cTn>
                              </p:par>
                            </p:childTnLst>
                          </p:cTn>
                        </p:par>
                        <p:par>
                          <p:cTn id="73" fill="hold">
                            <p:stCondLst>
                              <p:cond delay="2000"/>
                            </p:stCondLst>
                            <p:childTnLst>
                              <p:par>
                                <p:cTn id="74" presetID="6" presetClass="emph" presetSubtype="0" fill="hold" grpId="2" nodeType="afterEffect">
                                  <p:stCondLst>
                                    <p:cond delay="0"/>
                                  </p:stCondLst>
                                  <p:childTnLst>
                                    <p:animScale>
                                      <p:cBhvr>
                                        <p:cTn id="75" dur="250" fill="hold"/>
                                        <p:tgtEl>
                                          <p:spTgt spid="18"/>
                                        </p:tgtEl>
                                      </p:cBhvr>
                                      <p:by x="25000" y="25000"/>
                                    </p:animScale>
                                  </p:childTnLst>
                                </p:cTn>
                              </p:par>
                              <p:par>
                                <p:cTn id="76" presetID="42" presetClass="path" presetSubtype="0" accel="50000" decel="50000" fill="hold" grpId="1" nodeType="withEffect">
                                  <p:stCondLst>
                                    <p:cond delay="0"/>
                                  </p:stCondLst>
                                  <p:childTnLst>
                                    <p:animMotion origin="layout" path="M 2.08333E-7 -3.33333E-6 L -0.02891 0.36945 " pathEditMode="relative" rAng="0" ptsTypes="AA">
                                      <p:cBhvr>
                                        <p:cTn id="77" dur="250" fill="hold"/>
                                        <p:tgtEl>
                                          <p:spTgt spid="18"/>
                                        </p:tgtEl>
                                        <p:attrNameLst>
                                          <p:attrName>ppt_x</p:attrName>
                                          <p:attrName>ppt_y</p:attrName>
                                        </p:attrNameLst>
                                      </p:cBhvr>
                                      <p:rCtr x="-1445" y="18472"/>
                                    </p:animMotion>
                                  </p:childTnLst>
                                </p:cTn>
                              </p:par>
                            </p:childTnLst>
                          </p:cTn>
                        </p:par>
                        <p:par>
                          <p:cTn id="78" fill="hold">
                            <p:stCondLst>
                              <p:cond delay="2250"/>
                            </p:stCondLst>
                            <p:childTnLst>
                              <p:par>
                                <p:cTn id="79" presetID="10" presetClass="entr" presetSubtype="0" fill="hold" grpId="0" nodeType="afterEffect">
                                  <p:stCondLst>
                                    <p:cond delay="0"/>
                                  </p:stCondLst>
                                  <p:childTnLst>
                                    <p:set>
                                      <p:cBhvr>
                                        <p:cTn id="80" dur="1" fill="hold">
                                          <p:stCondLst>
                                            <p:cond delay="0"/>
                                          </p:stCondLst>
                                        </p:cTn>
                                        <p:tgtEl>
                                          <p:spTgt spid="16"/>
                                        </p:tgtEl>
                                        <p:attrNameLst>
                                          <p:attrName>style.visibility</p:attrName>
                                        </p:attrNameLst>
                                      </p:cBhvr>
                                      <p:to>
                                        <p:strVal val="visible"/>
                                      </p:to>
                                    </p:set>
                                    <p:animEffect transition="in" filter="fade">
                                      <p:cBhvr>
                                        <p:cTn id="81" dur="500"/>
                                        <p:tgtEl>
                                          <p:spTgt spid="16"/>
                                        </p:tgtEl>
                                      </p:cBhvr>
                                    </p:animEffect>
                                  </p:childTnLst>
                                </p:cTn>
                              </p:par>
                            </p:childTnLst>
                          </p:cTn>
                        </p:par>
                        <p:par>
                          <p:cTn id="82" fill="hold">
                            <p:stCondLst>
                              <p:cond delay="2750"/>
                            </p:stCondLst>
                            <p:childTnLst>
                              <p:par>
                                <p:cTn id="83" presetID="6" presetClass="emph" presetSubtype="0" fill="hold" grpId="2" nodeType="afterEffect">
                                  <p:stCondLst>
                                    <p:cond delay="0"/>
                                  </p:stCondLst>
                                  <p:childTnLst>
                                    <p:animScale>
                                      <p:cBhvr>
                                        <p:cTn id="84" dur="250" fill="hold"/>
                                        <p:tgtEl>
                                          <p:spTgt spid="16"/>
                                        </p:tgtEl>
                                      </p:cBhvr>
                                      <p:by x="25000" y="25000"/>
                                    </p:animScale>
                                  </p:childTnLst>
                                </p:cTn>
                              </p:par>
                              <p:par>
                                <p:cTn id="85" presetID="42" presetClass="path" presetSubtype="0" accel="50000" decel="50000" fill="hold" grpId="1" nodeType="withEffect">
                                  <p:stCondLst>
                                    <p:cond delay="0"/>
                                  </p:stCondLst>
                                  <p:childTnLst>
                                    <p:animMotion origin="layout" path="M -4.16667E-7 4.07407E-6 L 0.0263 0.3706 " pathEditMode="relative" rAng="0" ptsTypes="AA">
                                      <p:cBhvr>
                                        <p:cTn id="86" dur="250" fill="hold"/>
                                        <p:tgtEl>
                                          <p:spTgt spid="16"/>
                                        </p:tgtEl>
                                        <p:attrNameLst>
                                          <p:attrName>ppt_x</p:attrName>
                                          <p:attrName>ppt_y</p:attrName>
                                        </p:attrNameLst>
                                      </p:cBhvr>
                                      <p:rCtr x="1315" y="18519"/>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animBg="1"/>
      <p:bldP spid="16" grpId="0" animBg="1"/>
      <p:bldP spid="16" grpId="1" animBg="1"/>
      <p:bldP spid="16" grpId="2" animBg="1"/>
      <p:bldP spid="18" grpId="0" animBg="1"/>
      <p:bldP spid="18" grpId="1" animBg="1"/>
      <p:bldP spid="18" grpId="2" animBg="1"/>
      <p:bldP spid="4" grpId="0" animBg="1"/>
      <p:bldP spid="9" grpId="0" animBg="1"/>
      <p:bldP spid="9" grpId="1" animBg="1"/>
      <p:bldP spid="9" grpId="2" animBg="1"/>
      <p:bldP spid="14" grpId="0" animBg="1"/>
      <p:bldP spid="14" grpId="1" animBg="1"/>
      <p:bldP spid="14" grpId="2" animBg="1"/>
      <p:bldP spid="15" grpId="0" animBg="1"/>
      <p:bldP spid="15" grpId="1" animBg="1"/>
      <p:bldP spid="15" grpId="2" animBg="1"/>
      <p:bldP spid="3" grpId="0" build="p"/>
      <p:bldP spid="5" grpId="0"/>
      <p:bldP spid="11" grpId="0"/>
      <p:bldP spid="20" grpId="0"/>
      <p:bldP spid="22"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3717</TotalTime>
  <Words>2639</Words>
  <Application>Microsoft Office PowerPoint</Application>
  <PresentationFormat>Widescreen</PresentationFormat>
  <Paragraphs>291</Paragraphs>
  <Slides>23</Slides>
  <Notes>2</Notes>
  <HiddenSlides>0</HiddenSlides>
  <MMClips>0</MMClips>
  <ScaleCrop>false</ScaleCrop>
  <HeadingPairs>
    <vt:vector size="8" baseType="variant">
      <vt:variant>
        <vt:lpstr>Fonts Used</vt:lpstr>
      </vt:variant>
      <vt:variant>
        <vt:i4>11</vt:i4>
      </vt:variant>
      <vt:variant>
        <vt:lpstr>Theme</vt:lpstr>
      </vt:variant>
      <vt:variant>
        <vt:i4>1</vt:i4>
      </vt:variant>
      <vt:variant>
        <vt:lpstr>Embedded OLE Servers</vt:lpstr>
      </vt:variant>
      <vt:variant>
        <vt:i4>1</vt:i4>
      </vt:variant>
      <vt:variant>
        <vt:lpstr>Slide Titles</vt:lpstr>
      </vt:variant>
      <vt:variant>
        <vt:i4>23</vt:i4>
      </vt:variant>
    </vt:vector>
  </HeadingPairs>
  <TitlesOfParts>
    <vt:vector size="36" baseType="lpstr">
      <vt:lpstr>ＭＳ Ｐゴシック</vt:lpstr>
      <vt:lpstr>ＭＳ Ｐゴシック</vt:lpstr>
      <vt:lpstr>游ゴシック</vt:lpstr>
      <vt:lpstr>游ゴシック Light</vt:lpstr>
      <vt:lpstr>Arial</vt:lpstr>
      <vt:lpstr>Arial Black</vt:lpstr>
      <vt:lpstr>Arial Narrow</vt:lpstr>
      <vt:lpstr>Calibri</vt:lpstr>
      <vt:lpstr>Calibri Light</vt:lpstr>
      <vt:lpstr>Times</vt:lpstr>
      <vt:lpstr>Verdana</vt:lpstr>
      <vt:lpstr>Office Theme</vt:lpstr>
      <vt:lpstr>Photo Editor Photo</vt:lpstr>
      <vt:lpstr>PDS/IPDA presentation to the IVOA</vt:lpstr>
      <vt:lpstr>Outline</vt:lpstr>
      <vt:lpstr>Planetary Data System (PDS) Overview</vt:lpstr>
      <vt:lpstr>Planetary Data System (PDS) – Some History</vt:lpstr>
      <vt:lpstr>PDS Archive Process</vt:lpstr>
      <vt:lpstr>PDS4: An International Planetary Archiving Effort</vt:lpstr>
      <vt:lpstr>PDS4 Differences from PDS3</vt:lpstr>
      <vt:lpstr>PDS4 Data Model</vt:lpstr>
      <vt:lpstr>PDS4 Archive Organization</vt:lpstr>
      <vt:lpstr>PDS4 Logical and Version Identifiers</vt:lpstr>
      <vt:lpstr>Fundamental Data Structures</vt:lpstr>
      <vt:lpstr>PDS4 Implementation</vt:lpstr>
      <vt:lpstr>Anatomy of a PDS4 Label</vt:lpstr>
      <vt:lpstr>PDS4 Use of DOIs</vt:lpstr>
      <vt:lpstr>Metadata Harvesting and Registration </vt:lpstr>
      <vt:lpstr>International Planetary Data Alliance http://planetarydata.org </vt:lpstr>
      <vt:lpstr>Mission of IPDA*</vt:lpstr>
      <vt:lpstr>Steering Committee Members</vt:lpstr>
      <vt:lpstr>IPDA Goals and Progress</vt:lpstr>
      <vt:lpstr>IPDA Future Challenges</vt:lpstr>
      <vt:lpstr>Solar System Interest Group (SSIG) of the IVOA</vt:lpstr>
      <vt:lpstr>Solar System Interest Group (SSIG) of the IVOA</vt:lpstr>
      <vt:lpstr>Summary</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PDS/IPDA presentation to the IVOA</dc:title>
  <dc:creator>sjoy@igpp.ucla.edu</dc:creator>
  <cp:lastModifiedBy>sjoy@igpp.ucla.edu</cp:lastModifiedBy>
  <cp:revision>78</cp:revision>
  <dcterms:created xsi:type="dcterms:W3CDTF">2018-05-21T16:14:56Z</dcterms:created>
  <dcterms:modified xsi:type="dcterms:W3CDTF">2018-05-28T19:11:50Z</dcterms:modified>
</cp:coreProperties>
</file>