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2.jpg" ContentType="image/tif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2" r:id="rId6"/>
    <p:sldId id="264" r:id="rId7"/>
    <p:sldId id="273" r:id="rId8"/>
    <p:sldId id="265" r:id="rId9"/>
    <p:sldId id="272" r:id="rId10"/>
    <p:sldId id="267" r:id="rId11"/>
    <p:sldId id="263" r:id="rId12"/>
    <p:sldId id="275" r:id="rId13"/>
    <p:sldId id="259" r:id="rId14"/>
    <p:sldId id="274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1pPr>
    <a:lvl2pPr marL="45715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2pPr>
    <a:lvl3pPr marL="91430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3pPr>
    <a:lvl4pPr marL="137145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4pPr>
    <a:lvl5pPr marL="182861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5pPr>
    <a:lvl6pPr marL="2285763" algn="l" defTabSz="914305" rtl="0" eaLnBrk="1" latinLnBrk="0" hangingPunct="1"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6pPr>
    <a:lvl7pPr marL="2742915" algn="l" defTabSz="914305" rtl="0" eaLnBrk="1" latinLnBrk="0" hangingPunct="1"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7pPr>
    <a:lvl8pPr marL="3200068" algn="l" defTabSz="914305" rtl="0" eaLnBrk="1" latinLnBrk="0" hangingPunct="1"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8pPr>
    <a:lvl9pPr marL="3657220" algn="l" defTabSz="914305" rtl="0" eaLnBrk="1" latinLnBrk="0" hangingPunct="1">
      <a:defRPr sz="2400" kern="1200">
        <a:solidFill>
          <a:schemeClr val="tx1"/>
        </a:solidFill>
        <a:latin typeface="Times" pitchFamily="18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39" autoAdjust="0"/>
  </p:normalViewPr>
  <p:slideViewPr>
    <p:cSldViewPr snapToGrid="0">
      <p:cViewPr varScale="1">
        <p:scale>
          <a:sx n="61" d="100"/>
          <a:sy n="61" d="100"/>
        </p:scale>
        <p:origin x="7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C78261-DED8-45C2-814F-816615B2F28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126CD76-A7CF-4009-B807-3F001CCDC8F6}">
      <dgm:prSet phldrT="[文本]" custT="1"/>
      <dgm:spPr/>
      <dgm:t>
        <a:bodyPr/>
        <a:lstStyle/>
        <a:p>
          <a:r>
            <a:rPr lang="en-US" altLang="zh-CN" sz="2800" dirty="0"/>
            <a:t>1.Upload Data Objects to PaperData</a:t>
          </a:r>
          <a:endParaRPr lang="zh-CN" altLang="en-US" sz="2800" dirty="0"/>
        </a:p>
      </dgm:t>
    </dgm:pt>
    <dgm:pt modelId="{AFFFFCBB-C3C6-4043-A748-E4534F1B0089}" type="parTrans" cxnId="{0AD31946-670D-49C7-9114-98BE90852A83}">
      <dgm:prSet/>
      <dgm:spPr/>
      <dgm:t>
        <a:bodyPr/>
        <a:lstStyle/>
        <a:p>
          <a:endParaRPr lang="zh-CN" altLang="en-US"/>
        </a:p>
      </dgm:t>
    </dgm:pt>
    <dgm:pt modelId="{44C524E2-BED8-4FF9-8C3D-ECE8462B8548}" type="sibTrans" cxnId="{0AD31946-670D-49C7-9114-98BE90852A83}">
      <dgm:prSet/>
      <dgm:spPr/>
      <dgm:t>
        <a:bodyPr/>
        <a:lstStyle/>
        <a:p>
          <a:endParaRPr lang="zh-CN" altLang="en-US"/>
        </a:p>
      </dgm:t>
    </dgm:pt>
    <dgm:pt modelId="{1A62443F-AA42-4CFB-AF1F-0ABFB415AEE3}">
      <dgm:prSet phldrT="[文本]" custT="1"/>
      <dgm:spPr/>
      <dgm:t>
        <a:bodyPr/>
        <a:lstStyle/>
        <a:p>
          <a:r>
            <a:rPr lang="en-US" altLang="zh-CN" sz="2800" dirty="0"/>
            <a:t>2. Apply for DOI from PaperData</a:t>
          </a:r>
          <a:endParaRPr lang="zh-CN" altLang="en-US" sz="2800" dirty="0"/>
        </a:p>
      </dgm:t>
    </dgm:pt>
    <dgm:pt modelId="{0017B88F-55BE-4C9E-9EA0-6FB63BB1E952}" type="parTrans" cxnId="{FCFA326C-0F08-45B7-978F-97CFBD69D718}">
      <dgm:prSet/>
      <dgm:spPr/>
      <dgm:t>
        <a:bodyPr/>
        <a:lstStyle/>
        <a:p>
          <a:endParaRPr lang="zh-CN" altLang="en-US"/>
        </a:p>
      </dgm:t>
    </dgm:pt>
    <dgm:pt modelId="{3BF565E9-44FC-436D-8E93-3B8E6169B58C}" type="sibTrans" cxnId="{FCFA326C-0F08-45B7-978F-97CFBD69D718}">
      <dgm:prSet/>
      <dgm:spPr/>
      <dgm:t>
        <a:bodyPr/>
        <a:lstStyle/>
        <a:p>
          <a:endParaRPr lang="zh-CN" altLang="en-US"/>
        </a:p>
      </dgm:t>
    </dgm:pt>
    <dgm:pt modelId="{A384D83E-0822-47FC-84B2-A0CD571F8B8B}">
      <dgm:prSet phldrT="[文本]" custT="1"/>
      <dgm:spPr/>
      <dgm:t>
        <a:bodyPr/>
        <a:lstStyle/>
        <a:p>
          <a:r>
            <a:rPr lang="en-US" altLang="zh-CN" sz="2800" dirty="0"/>
            <a:t>3.Fill in Metadata </a:t>
          </a:r>
          <a:endParaRPr lang="zh-CN" altLang="en-US" sz="2800" dirty="0"/>
        </a:p>
      </dgm:t>
    </dgm:pt>
    <dgm:pt modelId="{20718389-D375-4B4F-BA9A-9CB94F6393E1}" type="parTrans" cxnId="{2E4DBA14-F625-4ABF-B205-83EC3AB41098}">
      <dgm:prSet/>
      <dgm:spPr/>
      <dgm:t>
        <a:bodyPr/>
        <a:lstStyle/>
        <a:p>
          <a:endParaRPr lang="zh-CN" altLang="en-US"/>
        </a:p>
      </dgm:t>
    </dgm:pt>
    <dgm:pt modelId="{16227F4E-FCF4-476B-BC67-D4E914F721BC}" type="sibTrans" cxnId="{2E4DBA14-F625-4ABF-B205-83EC3AB41098}">
      <dgm:prSet/>
      <dgm:spPr/>
      <dgm:t>
        <a:bodyPr/>
        <a:lstStyle/>
        <a:p>
          <a:endParaRPr lang="zh-CN" altLang="en-US"/>
        </a:p>
      </dgm:t>
    </dgm:pt>
    <dgm:pt modelId="{622E8C85-DB0A-4A0B-B8AB-7A9F4C508EDC}">
      <dgm:prSet phldrT="[文本]" custT="1"/>
      <dgm:spPr/>
      <dgm:t>
        <a:bodyPr/>
        <a:lstStyle/>
        <a:p>
          <a:r>
            <a:rPr lang="en-US" altLang="zh-CN" sz="2800" dirty="0"/>
            <a:t>4. </a:t>
          </a:r>
          <a:r>
            <a:rPr lang="en-US" altLang="zh-CN" sz="2800" dirty="0" err="1"/>
            <a:t>Quaility</a:t>
          </a:r>
          <a:r>
            <a:rPr lang="en-US" altLang="zh-CN" sz="2800" dirty="0"/>
            <a:t> Audit by CAsDC</a:t>
          </a:r>
          <a:endParaRPr lang="zh-CN" altLang="en-US" sz="2800" dirty="0"/>
        </a:p>
      </dgm:t>
    </dgm:pt>
    <dgm:pt modelId="{7E63CF6D-3F92-4222-8C91-B1D167012E78}" type="parTrans" cxnId="{129D2DA2-119D-4B2B-B4B6-DB830D8E5EBE}">
      <dgm:prSet/>
      <dgm:spPr/>
      <dgm:t>
        <a:bodyPr/>
        <a:lstStyle/>
        <a:p>
          <a:endParaRPr lang="zh-CN" altLang="en-US"/>
        </a:p>
      </dgm:t>
    </dgm:pt>
    <dgm:pt modelId="{2A6701A9-B10E-410C-B046-C1478E8AF503}" type="sibTrans" cxnId="{129D2DA2-119D-4B2B-B4B6-DB830D8E5EBE}">
      <dgm:prSet/>
      <dgm:spPr/>
      <dgm:t>
        <a:bodyPr/>
        <a:lstStyle/>
        <a:p>
          <a:endParaRPr lang="zh-CN" altLang="en-US"/>
        </a:p>
      </dgm:t>
    </dgm:pt>
    <dgm:pt modelId="{E463BF24-1B9A-43C3-BBEC-287387485A99}">
      <dgm:prSet phldrT="[文本]" custT="1"/>
      <dgm:spPr/>
      <dgm:t>
        <a:bodyPr/>
        <a:lstStyle/>
        <a:p>
          <a:r>
            <a:rPr lang="en-US" altLang="zh-CN" sz="2800" dirty="0"/>
            <a:t>5. If Approved, Assign a DOI / IVOID</a:t>
          </a:r>
          <a:endParaRPr lang="zh-CN" altLang="en-US" sz="2800" dirty="0"/>
        </a:p>
      </dgm:t>
    </dgm:pt>
    <dgm:pt modelId="{B4288B8D-50A4-4006-BADE-5E3E287FD988}" type="parTrans" cxnId="{00A54E1E-7600-4593-A759-47FEED1FE00A}">
      <dgm:prSet/>
      <dgm:spPr/>
      <dgm:t>
        <a:bodyPr/>
        <a:lstStyle/>
        <a:p>
          <a:endParaRPr lang="zh-CN" altLang="en-US"/>
        </a:p>
      </dgm:t>
    </dgm:pt>
    <dgm:pt modelId="{E268C405-5170-441D-9523-4308C63D64A7}" type="sibTrans" cxnId="{00A54E1E-7600-4593-A759-47FEED1FE00A}">
      <dgm:prSet/>
      <dgm:spPr/>
      <dgm:t>
        <a:bodyPr/>
        <a:lstStyle/>
        <a:p>
          <a:endParaRPr lang="zh-CN" altLang="en-US"/>
        </a:p>
      </dgm:t>
    </dgm:pt>
    <dgm:pt modelId="{EFBD3474-7D6C-43F8-96CA-0AFB982DD6B3}" type="pres">
      <dgm:prSet presAssocID="{07C78261-DED8-45C2-814F-816615B2F285}" presName="outerComposite" presStyleCnt="0">
        <dgm:presLayoutVars>
          <dgm:chMax val="5"/>
          <dgm:dir/>
          <dgm:resizeHandles val="exact"/>
        </dgm:presLayoutVars>
      </dgm:prSet>
      <dgm:spPr/>
    </dgm:pt>
    <dgm:pt modelId="{521700E9-72AF-431F-8B6F-52DD83F121E7}" type="pres">
      <dgm:prSet presAssocID="{07C78261-DED8-45C2-814F-816615B2F285}" presName="dummyMaxCanvas" presStyleCnt="0">
        <dgm:presLayoutVars/>
      </dgm:prSet>
      <dgm:spPr/>
    </dgm:pt>
    <dgm:pt modelId="{A74DE750-73CF-45A0-AF94-8765B307C0D0}" type="pres">
      <dgm:prSet presAssocID="{07C78261-DED8-45C2-814F-816615B2F285}" presName="FiveNodes_1" presStyleLbl="node1" presStyleIdx="0" presStyleCnt="5">
        <dgm:presLayoutVars>
          <dgm:bulletEnabled val="1"/>
        </dgm:presLayoutVars>
      </dgm:prSet>
      <dgm:spPr/>
    </dgm:pt>
    <dgm:pt modelId="{EB84BE8F-C0E3-471F-B439-879A0A27715A}" type="pres">
      <dgm:prSet presAssocID="{07C78261-DED8-45C2-814F-816615B2F285}" presName="FiveNodes_2" presStyleLbl="node1" presStyleIdx="1" presStyleCnt="5">
        <dgm:presLayoutVars>
          <dgm:bulletEnabled val="1"/>
        </dgm:presLayoutVars>
      </dgm:prSet>
      <dgm:spPr/>
    </dgm:pt>
    <dgm:pt modelId="{F76EA30C-C6EF-4849-B001-849B13E27EF1}" type="pres">
      <dgm:prSet presAssocID="{07C78261-DED8-45C2-814F-816615B2F285}" presName="FiveNodes_3" presStyleLbl="node1" presStyleIdx="2" presStyleCnt="5">
        <dgm:presLayoutVars>
          <dgm:bulletEnabled val="1"/>
        </dgm:presLayoutVars>
      </dgm:prSet>
      <dgm:spPr/>
    </dgm:pt>
    <dgm:pt modelId="{0E00A4FE-69BC-45DC-A221-D3B54093A6F9}" type="pres">
      <dgm:prSet presAssocID="{07C78261-DED8-45C2-814F-816615B2F285}" presName="FiveNodes_4" presStyleLbl="node1" presStyleIdx="3" presStyleCnt="5">
        <dgm:presLayoutVars>
          <dgm:bulletEnabled val="1"/>
        </dgm:presLayoutVars>
      </dgm:prSet>
      <dgm:spPr/>
    </dgm:pt>
    <dgm:pt modelId="{6D9BA3C4-E212-4D26-BD14-2D8615A79639}" type="pres">
      <dgm:prSet presAssocID="{07C78261-DED8-45C2-814F-816615B2F285}" presName="FiveNodes_5" presStyleLbl="node1" presStyleIdx="4" presStyleCnt="5">
        <dgm:presLayoutVars>
          <dgm:bulletEnabled val="1"/>
        </dgm:presLayoutVars>
      </dgm:prSet>
      <dgm:spPr/>
    </dgm:pt>
    <dgm:pt modelId="{F56FD250-517D-4990-A833-0582E6872287}" type="pres">
      <dgm:prSet presAssocID="{07C78261-DED8-45C2-814F-816615B2F285}" presName="FiveConn_1-2" presStyleLbl="fgAccFollowNode1" presStyleIdx="0" presStyleCnt="4">
        <dgm:presLayoutVars>
          <dgm:bulletEnabled val="1"/>
        </dgm:presLayoutVars>
      </dgm:prSet>
      <dgm:spPr/>
    </dgm:pt>
    <dgm:pt modelId="{3F496DFB-1EB4-45FE-ACB7-7218E47E2034}" type="pres">
      <dgm:prSet presAssocID="{07C78261-DED8-45C2-814F-816615B2F285}" presName="FiveConn_2-3" presStyleLbl="fgAccFollowNode1" presStyleIdx="1" presStyleCnt="4">
        <dgm:presLayoutVars>
          <dgm:bulletEnabled val="1"/>
        </dgm:presLayoutVars>
      </dgm:prSet>
      <dgm:spPr/>
    </dgm:pt>
    <dgm:pt modelId="{9572DAFA-CE93-4BCA-ABAD-6A6459A18B32}" type="pres">
      <dgm:prSet presAssocID="{07C78261-DED8-45C2-814F-816615B2F285}" presName="FiveConn_3-4" presStyleLbl="fgAccFollowNode1" presStyleIdx="2" presStyleCnt="4">
        <dgm:presLayoutVars>
          <dgm:bulletEnabled val="1"/>
        </dgm:presLayoutVars>
      </dgm:prSet>
      <dgm:spPr/>
    </dgm:pt>
    <dgm:pt modelId="{2F64308D-F39F-4F7E-B4AA-7D1C86531C92}" type="pres">
      <dgm:prSet presAssocID="{07C78261-DED8-45C2-814F-816615B2F285}" presName="FiveConn_4-5" presStyleLbl="fgAccFollowNode1" presStyleIdx="3" presStyleCnt="4">
        <dgm:presLayoutVars>
          <dgm:bulletEnabled val="1"/>
        </dgm:presLayoutVars>
      </dgm:prSet>
      <dgm:spPr/>
    </dgm:pt>
    <dgm:pt modelId="{C68AFF67-3040-4A33-90D0-DD19ADAB10F0}" type="pres">
      <dgm:prSet presAssocID="{07C78261-DED8-45C2-814F-816615B2F285}" presName="FiveNodes_1_text" presStyleLbl="node1" presStyleIdx="4" presStyleCnt="5">
        <dgm:presLayoutVars>
          <dgm:bulletEnabled val="1"/>
        </dgm:presLayoutVars>
      </dgm:prSet>
      <dgm:spPr/>
    </dgm:pt>
    <dgm:pt modelId="{A1C10D99-E568-463F-B6AE-5BA9425E975B}" type="pres">
      <dgm:prSet presAssocID="{07C78261-DED8-45C2-814F-816615B2F285}" presName="FiveNodes_2_text" presStyleLbl="node1" presStyleIdx="4" presStyleCnt="5">
        <dgm:presLayoutVars>
          <dgm:bulletEnabled val="1"/>
        </dgm:presLayoutVars>
      </dgm:prSet>
      <dgm:spPr/>
    </dgm:pt>
    <dgm:pt modelId="{6607EC00-2CD1-4A3A-9595-747311A44FEF}" type="pres">
      <dgm:prSet presAssocID="{07C78261-DED8-45C2-814F-816615B2F285}" presName="FiveNodes_3_text" presStyleLbl="node1" presStyleIdx="4" presStyleCnt="5">
        <dgm:presLayoutVars>
          <dgm:bulletEnabled val="1"/>
        </dgm:presLayoutVars>
      </dgm:prSet>
      <dgm:spPr/>
    </dgm:pt>
    <dgm:pt modelId="{82C96441-26EE-4FB9-96F3-85267D9EF8A7}" type="pres">
      <dgm:prSet presAssocID="{07C78261-DED8-45C2-814F-816615B2F285}" presName="FiveNodes_4_text" presStyleLbl="node1" presStyleIdx="4" presStyleCnt="5">
        <dgm:presLayoutVars>
          <dgm:bulletEnabled val="1"/>
        </dgm:presLayoutVars>
      </dgm:prSet>
      <dgm:spPr/>
    </dgm:pt>
    <dgm:pt modelId="{CD1ABFBF-D109-4B5D-A26C-3AC9519C2465}" type="pres">
      <dgm:prSet presAssocID="{07C78261-DED8-45C2-814F-816615B2F28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D380113-BA8E-4E5D-B271-148BA0B87DE9}" type="presOf" srcId="{622E8C85-DB0A-4A0B-B8AB-7A9F4C508EDC}" destId="{82C96441-26EE-4FB9-96F3-85267D9EF8A7}" srcOrd="1" destOrd="0" presId="urn:microsoft.com/office/officeart/2005/8/layout/vProcess5"/>
    <dgm:cxn modelId="{2E4DBA14-F625-4ABF-B205-83EC3AB41098}" srcId="{07C78261-DED8-45C2-814F-816615B2F285}" destId="{A384D83E-0822-47FC-84B2-A0CD571F8B8B}" srcOrd="2" destOrd="0" parTransId="{20718389-D375-4B4F-BA9A-9CB94F6393E1}" sibTransId="{16227F4E-FCF4-476B-BC67-D4E914F721BC}"/>
    <dgm:cxn modelId="{00A54E1E-7600-4593-A759-47FEED1FE00A}" srcId="{07C78261-DED8-45C2-814F-816615B2F285}" destId="{E463BF24-1B9A-43C3-BBEC-287387485A99}" srcOrd="4" destOrd="0" parTransId="{B4288B8D-50A4-4006-BADE-5E3E287FD988}" sibTransId="{E268C405-5170-441D-9523-4308C63D64A7}"/>
    <dgm:cxn modelId="{72A56C32-3EBD-4BA9-963F-276FE0095C9D}" type="presOf" srcId="{07C78261-DED8-45C2-814F-816615B2F285}" destId="{EFBD3474-7D6C-43F8-96CA-0AFB982DD6B3}" srcOrd="0" destOrd="0" presId="urn:microsoft.com/office/officeart/2005/8/layout/vProcess5"/>
    <dgm:cxn modelId="{8C0EF736-15B6-4E6F-A284-85ED41674F4B}" type="presOf" srcId="{8126CD76-A7CF-4009-B807-3F001CCDC8F6}" destId="{A74DE750-73CF-45A0-AF94-8765B307C0D0}" srcOrd="0" destOrd="0" presId="urn:microsoft.com/office/officeart/2005/8/layout/vProcess5"/>
    <dgm:cxn modelId="{9B95813F-2BDB-4FE8-9872-14AAC847430B}" type="presOf" srcId="{622E8C85-DB0A-4A0B-B8AB-7A9F4C508EDC}" destId="{0E00A4FE-69BC-45DC-A221-D3B54093A6F9}" srcOrd="0" destOrd="0" presId="urn:microsoft.com/office/officeart/2005/8/layout/vProcess5"/>
    <dgm:cxn modelId="{B4A4BF40-8BAE-4AF2-8287-AE1DB4BFE648}" type="presOf" srcId="{E463BF24-1B9A-43C3-BBEC-287387485A99}" destId="{CD1ABFBF-D109-4B5D-A26C-3AC9519C2465}" srcOrd="1" destOrd="0" presId="urn:microsoft.com/office/officeart/2005/8/layout/vProcess5"/>
    <dgm:cxn modelId="{0AD31946-670D-49C7-9114-98BE90852A83}" srcId="{07C78261-DED8-45C2-814F-816615B2F285}" destId="{8126CD76-A7CF-4009-B807-3F001CCDC8F6}" srcOrd="0" destOrd="0" parTransId="{AFFFFCBB-C3C6-4043-A748-E4534F1B0089}" sibTransId="{44C524E2-BED8-4FF9-8C3D-ECE8462B8548}"/>
    <dgm:cxn modelId="{FCFA326C-0F08-45B7-978F-97CFBD69D718}" srcId="{07C78261-DED8-45C2-814F-816615B2F285}" destId="{1A62443F-AA42-4CFB-AF1F-0ABFB415AEE3}" srcOrd="1" destOrd="0" parTransId="{0017B88F-55BE-4C9E-9EA0-6FB63BB1E952}" sibTransId="{3BF565E9-44FC-436D-8E93-3B8E6169B58C}"/>
    <dgm:cxn modelId="{AA87A04E-64E0-418C-B02F-7D500556E609}" type="presOf" srcId="{3BF565E9-44FC-436D-8E93-3B8E6169B58C}" destId="{3F496DFB-1EB4-45FE-ACB7-7218E47E2034}" srcOrd="0" destOrd="0" presId="urn:microsoft.com/office/officeart/2005/8/layout/vProcess5"/>
    <dgm:cxn modelId="{F5FB8C71-28E7-4A5E-AA72-1EB4C2E6309B}" type="presOf" srcId="{A384D83E-0822-47FC-84B2-A0CD571F8B8B}" destId="{F76EA30C-C6EF-4849-B001-849B13E27EF1}" srcOrd="0" destOrd="0" presId="urn:microsoft.com/office/officeart/2005/8/layout/vProcess5"/>
    <dgm:cxn modelId="{016F118C-78F8-4DEA-90C9-5B81C2CDD476}" type="presOf" srcId="{8126CD76-A7CF-4009-B807-3F001CCDC8F6}" destId="{C68AFF67-3040-4A33-90D0-DD19ADAB10F0}" srcOrd="1" destOrd="0" presId="urn:microsoft.com/office/officeart/2005/8/layout/vProcess5"/>
    <dgm:cxn modelId="{6FB1B193-5C29-4BB7-80FB-1054AFA47799}" type="presOf" srcId="{1A62443F-AA42-4CFB-AF1F-0ABFB415AEE3}" destId="{A1C10D99-E568-463F-B6AE-5BA9425E975B}" srcOrd="1" destOrd="0" presId="urn:microsoft.com/office/officeart/2005/8/layout/vProcess5"/>
    <dgm:cxn modelId="{461E1E9B-6EFD-430E-AAC3-8B78F030E97F}" type="presOf" srcId="{1A62443F-AA42-4CFB-AF1F-0ABFB415AEE3}" destId="{EB84BE8F-C0E3-471F-B439-879A0A27715A}" srcOrd="0" destOrd="0" presId="urn:microsoft.com/office/officeart/2005/8/layout/vProcess5"/>
    <dgm:cxn modelId="{129D2DA2-119D-4B2B-B4B6-DB830D8E5EBE}" srcId="{07C78261-DED8-45C2-814F-816615B2F285}" destId="{622E8C85-DB0A-4A0B-B8AB-7A9F4C508EDC}" srcOrd="3" destOrd="0" parTransId="{7E63CF6D-3F92-4222-8C91-B1D167012E78}" sibTransId="{2A6701A9-B10E-410C-B046-C1478E8AF503}"/>
    <dgm:cxn modelId="{CA2A9FA2-F7AD-4DFA-8BA5-C8C328D983C6}" type="presOf" srcId="{A384D83E-0822-47FC-84B2-A0CD571F8B8B}" destId="{6607EC00-2CD1-4A3A-9595-747311A44FEF}" srcOrd="1" destOrd="0" presId="urn:microsoft.com/office/officeart/2005/8/layout/vProcess5"/>
    <dgm:cxn modelId="{0AD27DD4-CD0F-4BF7-8919-52A50CAE81B5}" type="presOf" srcId="{E463BF24-1B9A-43C3-BBEC-287387485A99}" destId="{6D9BA3C4-E212-4D26-BD14-2D8615A79639}" srcOrd="0" destOrd="0" presId="urn:microsoft.com/office/officeart/2005/8/layout/vProcess5"/>
    <dgm:cxn modelId="{E13DEDF6-346D-461A-84C8-F9FD0E90D0A9}" type="presOf" srcId="{44C524E2-BED8-4FF9-8C3D-ECE8462B8548}" destId="{F56FD250-517D-4990-A833-0582E6872287}" srcOrd="0" destOrd="0" presId="urn:microsoft.com/office/officeart/2005/8/layout/vProcess5"/>
    <dgm:cxn modelId="{280B0AF9-1671-4416-A2EC-33C5E06ABF2C}" type="presOf" srcId="{2A6701A9-B10E-410C-B046-C1478E8AF503}" destId="{2F64308D-F39F-4F7E-B4AA-7D1C86531C92}" srcOrd="0" destOrd="0" presId="urn:microsoft.com/office/officeart/2005/8/layout/vProcess5"/>
    <dgm:cxn modelId="{D090B5FD-58DC-4E7A-BA14-7EF6FDE46DCB}" type="presOf" srcId="{16227F4E-FCF4-476B-BC67-D4E914F721BC}" destId="{9572DAFA-CE93-4BCA-ABAD-6A6459A18B32}" srcOrd="0" destOrd="0" presId="urn:microsoft.com/office/officeart/2005/8/layout/vProcess5"/>
    <dgm:cxn modelId="{8C277F8D-9BBB-47A2-9C26-B0C8E92E3D36}" type="presParOf" srcId="{EFBD3474-7D6C-43F8-96CA-0AFB982DD6B3}" destId="{521700E9-72AF-431F-8B6F-52DD83F121E7}" srcOrd="0" destOrd="0" presId="urn:microsoft.com/office/officeart/2005/8/layout/vProcess5"/>
    <dgm:cxn modelId="{3B7DD40B-0448-4E89-BB14-ADF267B8D2CE}" type="presParOf" srcId="{EFBD3474-7D6C-43F8-96CA-0AFB982DD6B3}" destId="{A74DE750-73CF-45A0-AF94-8765B307C0D0}" srcOrd="1" destOrd="0" presId="urn:microsoft.com/office/officeart/2005/8/layout/vProcess5"/>
    <dgm:cxn modelId="{9BE868FC-B4B4-4BD6-B58A-1C52DBAE4E57}" type="presParOf" srcId="{EFBD3474-7D6C-43F8-96CA-0AFB982DD6B3}" destId="{EB84BE8F-C0E3-471F-B439-879A0A27715A}" srcOrd="2" destOrd="0" presId="urn:microsoft.com/office/officeart/2005/8/layout/vProcess5"/>
    <dgm:cxn modelId="{85000465-AA5F-4417-AA4E-4F11CB46BAB5}" type="presParOf" srcId="{EFBD3474-7D6C-43F8-96CA-0AFB982DD6B3}" destId="{F76EA30C-C6EF-4849-B001-849B13E27EF1}" srcOrd="3" destOrd="0" presId="urn:microsoft.com/office/officeart/2005/8/layout/vProcess5"/>
    <dgm:cxn modelId="{36A3B089-4BC7-45E9-95A5-2EF7EA0D3CE9}" type="presParOf" srcId="{EFBD3474-7D6C-43F8-96CA-0AFB982DD6B3}" destId="{0E00A4FE-69BC-45DC-A221-D3B54093A6F9}" srcOrd="4" destOrd="0" presId="urn:microsoft.com/office/officeart/2005/8/layout/vProcess5"/>
    <dgm:cxn modelId="{C6109D77-5875-40BF-8096-E6A6A5BBB62E}" type="presParOf" srcId="{EFBD3474-7D6C-43F8-96CA-0AFB982DD6B3}" destId="{6D9BA3C4-E212-4D26-BD14-2D8615A79639}" srcOrd="5" destOrd="0" presId="urn:microsoft.com/office/officeart/2005/8/layout/vProcess5"/>
    <dgm:cxn modelId="{4D0A720E-BA01-48D9-A28B-9EBC5F597DC1}" type="presParOf" srcId="{EFBD3474-7D6C-43F8-96CA-0AFB982DD6B3}" destId="{F56FD250-517D-4990-A833-0582E6872287}" srcOrd="6" destOrd="0" presId="urn:microsoft.com/office/officeart/2005/8/layout/vProcess5"/>
    <dgm:cxn modelId="{3C55E291-8304-4DF5-9533-96413B4AE1F7}" type="presParOf" srcId="{EFBD3474-7D6C-43F8-96CA-0AFB982DD6B3}" destId="{3F496DFB-1EB4-45FE-ACB7-7218E47E2034}" srcOrd="7" destOrd="0" presId="urn:microsoft.com/office/officeart/2005/8/layout/vProcess5"/>
    <dgm:cxn modelId="{E4AEBEE4-4E68-40FA-B359-0B170361F1C4}" type="presParOf" srcId="{EFBD3474-7D6C-43F8-96CA-0AFB982DD6B3}" destId="{9572DAFA-CE93-4BCA-ABAD-6A6459A18B32}" srcOrd="8" destOrd="0" presId="urn:microsoft.com/office/officeart/2005/8/layout/vProcess5"/>
    <dgm:cxn modelId="{8F30F774-76D3-4917-96A4-C8AD9D9B48C2}" type="presParOf" srcId="{EFBD3474-7D6C-43F8-96CA-0AFB982DD6B3}" destId="{2F64308D-F39F-4F7E-B4AA-7D1C86531C92}" srcOrd="9" destOrd="0" presId="urn:microsoft.com/office/officeart/2005/8/layout/vProcess5"/>
    <dgm:cxn modelId="{A121022F-CD96-493C-8142-6A73C5486CFF}" type="presParOf" srcId="{EFBD3474-7D6C-43F8-96CA-0AFB982DD6B3}" destId="{C68AFF67-3040-4A33-90D0-DD19ADAB10F0}" srcOrd="10" destOrd="0" presId="urn:microsoft.com/office/officeart/2005/8/layout/vProcess5"/>
    <dgm:cxn modelId="{E1E802DF-A18F-4B28-9AE5-7EA63180F94D}" type="presParOf" srcId="{EFBD3474-7D6C-43F8-96CA-0AFB982DD6B3}" destId="{A1C10D99-E568-463F-B6AE-5BA9425E975B}" srcOrd="11" destOrd="0" presId="urn:microsoft.com/office/officeart/2005/8/layout/vProcess5"/>
    <dgm:cxn modelId="{37AB0933-9A3D-4E9E-861F-14F2907E2E0B}" type="presParOf" srcId="{EFBD3474-7D6C-43F8-96CA-0AFB982DD6B3}" destId="{6607EC00-2CD1-4A3A-9595-747311A44FEF}" srcOrd="12" destOrd="0" presId="urn:microsoft.com/office/officeart/2005/8/layout/vProcess5"/>
    <dgm:cxn modelId="{EA4499B3-163C-40EA-AA0A-AE76B42BCE1F}" type="presParOf" srcId="{EFBD3474-7D6C-43F8-96CA-0AFB982DD6B3}" destId="{82C96441-26EE-4FB9-96F3-85267D9EF8A7}" srcOrd="13" destOrd="0" presId="urn:microsoft.com/office/officeart/2005/8/layout/vProcess5"/>
    <dgm:cxn modelId="{740BE551-BE45-4D09-B6FB-92BFD3548906}" type="presParOf" srcId="{EFBD3474-7D6C-43F8-96CA-0AFB982DD6B3}" destId="{CD1ABFBF-D109-4B5D-A26C-3AC9519C246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DE750-73CF-45A0-AF94-8765B307C0D0}">
      <dsp:nvSpPr>
        <dsp:cNvPr id="0" name=""/>
        <dsp:cNvSpPr/>
      </dsp:nvSpPr>
      <dsp:spPr>
        <a:xfrm>
          <a:off x="0" y="0"/>
          <a:ext cx="7983330" cy="814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/>
            <a:t>1.Upload Data Objects to PaperData</a:t>
          </a:r>
          <a:endParaRPr lang="zh-CN" altLang="en-US" sz="2800" kern="1200" dirty="0"/>
        </a:p>
      </dsp:txBody>
      <dsp:txXfrm>
        <a:off x="23861" y="23861"/>
        <a:ext cx="7008917" cy="766951"/>
      </dsp:txXfrm>
    </dsp:sp>
    <dsp:sp modelId="{EB84BE8F-C0E3-471F-B439-879A0A27715A}">
      <dsp:nvSpPr>
        <dsp:cNvPr id="0" name=""/>
        <dsp:cNvSpPr/>
      </dsp:nvSpPr>
      <dsp:spPr>
        <a:xfrm>
          <a:off x="596157" y="927822"/>
          <a:ext cx="7983330" cy="814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/>
            <a:t>2. Apply for DOI from PaperData</a:t>
          </a:r>
          <a:endParaRPr lang="zh-CN" altLang="en-US" sz="2800" kern="1200" dirty="0"/>
        </a:p>
      </dsp:txBody>
      <dsp:txXfrm>
        <a:off x="620018" y="951683"/>
        <a:ext cx="6809913" cy="766951"/>
      </dsp:txXfrm>
    </dsp:sp>
    <dsp:sp modelId="{F76EA30C-C6EF-4849-B001-849B13E27EF1}">
      <dsp:nvSpPr>
        <dsp:cNvPr id="0" name=""/>
        <dsp:cNvSpPr/>
      </dsp:nvSpPr>
      <dsp:spPr>
        <a:xfrm>
          <a:off x="1192315" y="1855644"/>
          <a:ext cx="7983330" cy="814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/>
            <a:t>3.Fill in Metadata </a:t>
          </a:r>
          <a:endParaRPr lang="zh-CN" altLang="en-US" sz="2800" kern="1200" dirty="0"/>
        </a:p>
      </dsp:txBody>
      <dsp:txXfrm>
        <a:off x="1216176" y="1879505"/>
        <a:ext cx="6809913" cy="766951"/>
      </dsp:txXfrm>
    </dsp:sp>
    <dsp:sp modelId="{0E00A4FE-69BC-45DC-A221-D3B54093A6F9}">
      <dsp:nvSpPr>
        <dsp:cNvPr id="0" name=""/>
        <dsp:cNvSpPr/>
      </dsp:nvSpPr>
      <dsp:spPr>
        <a:xfrm>
          <a:off x="1788473" y="2783467"/>
          <a:ext cx="7983330" cy="814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/>
            <a:t>4. </a:t>
          </a:r>
          <a:r>
            <a:rPr lang="en-US" altLang="zh-CN" sz="2800" kern="1200" dirty="0" err="1"/>
            <a:t>Quaility</a:t>
          </a:r>
          <a:r>
            <a:rPr lang="en-US" altLang="zh-CN" sz="2800" kern="1200" dirty="0"/>
            <a:t> Audit by CAsDC</a:t>
          </a:r>
          <a:endParaRPr lang="zh-CN" altLang="en-US" sz="2800" kern="1200" dirty="0"/>
        </a:p>
      </dsp:txBody>
      <dsp:txXfrm>
        <a:off x="1812334" y="2807328"/>
        <a:ext cx="6809913" cy="766951"/>
      </dsp:txXfrm>
    </dsp:sp>
    <dsp:sp modelId="{6D9BA3C4-E212-4D26-BD14-2D8615A79639}">
      <dsp:nvSpPr>
        <dsp:cNvPr id="0" name=""/>
        <dsp:cNvSpPr/>
      </dsp:nvSpPr>
      <dsp:spPr>
        <a:xfrm>
          <a:off x="2384631" y="3711289"/>
          <a:ext cx="7983330" cy="8146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/>
            <a:t>5. If Approved, Assign a DOI / IVOID</a:t>
          </a:r>
          <a:endParaRPr lang="zh-CN" altLang="en-US" sz="2800" kern="1200" dirty="0"/>
        </a:p>
      </dsp:txBody>
      <dsp:txXfrm>
        <a:off x="2408492" y="3735150"/>
        <a:ext cx="6809913" cy="766951"/>
      </dsp:txXfrm>
    </dsp:sp>
    <dsp:sp modelId="{F56FD250-517D-4990-A833-0582E6872287}">
      <dsp:nvSpPr>
        <dsp:cNvPr id="0" name=""/>
        <dsp:cNvSpPr/>
      </dsp:nvSpPr>
      <dsp:spPr>
        <a:xfrm>
          <a:off x="7453793" y="59516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400" kern="1200"/>
        </a:p>
      </dsp:txBody>
      <dsp:txXfrm>
        <a:off x="7572939" y="595164"/>
        <a:ext cx="291245" cy="398477"/>
      </dsp:txXfrm>
    </dsp:sp>
    <dsp:sp modelId="{3F496DFB-1EB4-45FE-ACB7-7218E47E2034}">
      <dsp:nvSpPr>
        <dsp:cNvPr id="0" name=""/>
        <dsp:cNvSpPr/>
      </dsp:nvSpPr>
      <dsp:spPr>
        <a:xfrm>
          <a:off x="8049950" y="1522986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400" kern="1200"/>
        </a:p>
      </dsp:txBody>
      <dsp:txXfrm>
        <a:off x="8169096" y="1522986"/>
        <a:ext cx="291245" cy="398477"/>
      </dsp:txXfrm>
    </dsp:sp>
    <dsp:sp modelId="{9572DAFA-CE93-4BCA-ABAD-6A6459A18B32}">
      <dsp:nvSpPr>
        <dsp:cNvPr id="0" name=""/>
        <dsp:cNvSpPr/>
      </dsp:nvSpPr>
      <dsp:spPr>
        <a:xfrm>
          <a:off x="8646108" y="2437231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400" kern="1200"/>
        </a:p>
      </dsp:txBody>
      <dsp:txXfrm>
        <a:off x="8765254" y="2437231"/>
        <a:ext cx="291245" cy="398477"/>
      </dsp:txXfrm>
    </dsp:sp>
    <dsp:sp modelId="{2F64308D-F39F-4F7E-B4AA-7D1C86531C92}">
      <dsp:nvSpPr>
        <dsp:cNvPr id="0" name=""/>
        <dsp:cNvSpPr/>
      </dsp:nvSpPr>
      <dsp:spPr>
        <a:xfrm>
          <a:off x="9242266" y="3374105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400" kern="1200"/>
        </a:p>
      </dsp:txBody>
      <dsp:txXfrm>
        <a:off x="9361412" y="3374105"/>
        <a:ext cx="291245" cy="398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E0F15-5FBC-4E60-B468-37FD557032CD}" type="datetimeFigureOut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0D2A6-E1F2-43CD-8AC9-3D4E69E0CF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275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Other new features for </a:t>
            </a:r>
            <a:r>
              <a:rPr lang="en-US" altLang="zh-CN" dirty="0" err="1"/>
              <a:t>PaperData</a:t>
            </a:r>
            <a:r>
              <a:rPr lang="en-US" altLang="zh-CN" dirty="0"/>
              <a:t> V2.0?</a:t>
            </a:r>
          </a:p>
          <a:p>
            <a:r>
              <a:rPr lang="en-US" altLang="zh-CN" dirty="0"/>
              <a:t>In Compliant with </a:t>
            </a:r>
            <a:r>
              <a:rPr lang="en-US" altLang="zh-CN" dirty="0" err="1"/>
              <a:t>VOSpace</a:t>
            </a:r>
            <a:r>
              <a:rPr lang="en-US" altLang="zh-CN" dirty="0"/>
              <a:t>, </a:t>
            </a:r>
            <a:r>
              <a:rPr lang="en-US" altLang="zh-CN" dirty="0" err="1"/>
              <a:t>VORegistry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0D2A6-E1F2-43CD-8AC9-3D4E69E0CF8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968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China-VO now provides journal authors DOIs to create unique and permanent links to datasets in </a:t>
            </a:r>
            <a:r>
              <a:rPr lang="en-US" altLang="zh-CN" dirty="0" err="1"/>
              <a:t>PaperData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Query</a:t>
            </a:r>
            <a:r>
              <a:rPr lang="zh-CN" altLang="en-US" dirty="0"/>
              <a:t>？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0D2A6-E1F2-43CD-8AC9-3D4E69E0CF8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745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Prefix  Suffix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0D2A6-E1F2-43CD-8AC9-3D4E69E0CF8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959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Mandatory + recommended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en-US" altLang="zh-CN" dirty="0" err="1"/>
              <a:t>Optional:version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0D2A6-E1F2-43CD-8AC9-3D4E69E0CF8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583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0D2A6-E1F2-43CD-8AC9-3D4E69E0CF8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312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View list of data objects registered with DOIs and detailed description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0D2A6-E1F2-43CD-8AC9-3D4E69E0CF8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256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zh-CN" altLang="en-US" dirty="0"/>
              <a:t>不同版本的截图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0D2A6-E1F2-43CD-8AC9-3D4E69E0CF8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89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cvo_logo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408368" y="332656"/>
            <a:ext cx="2270632" cy="59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solidFill>
            <a:schemeClr val="tx2"/>
          </a:solidFill>
        </p:spPr>
        <p:txBody>
          <a:bodyPr/>
          <a:lstStyle>
            <a:lvl1pPr>
              <a:defRPr sz="480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6113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7D6DFA-E740-43D3-A0CE-1D6CE1214404}" type="datetime1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E5267-6438-4B9D-B65E-B06F048553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867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5595EF-3972-4201-8A8C-C12C1D4748B0}" type="datetime1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E5267-6438-4B9D-B65E-B06F048553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676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标题，图表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表占位符 2"/>
          <p:cNvSpPr>
            <a:spLocks noGrp="1"/>
          </p:cNvSpPr>
          <p:nvPr>
            <p:ph type="ch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r>
              <a:rPr lang="zh-CN" altLang="en-US"/>
              <a:t>单击图标添加图表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1B88E05-0A98-48A0-9A87-464BB55A3BAD}" type="datetime1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A7E5267-6438-4B9D-B65E-B06F048553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108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9144000" cy="762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1524000"/>
            <a:ext cx="5080000" cy="4114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524000"/>
            <a:ext cx="508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3657600"/>
            <a:ext cx="5080000" cy="1981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F5C4F0-0B6F-4098-A0A3-C9364B2BEF1A}" type="datetime1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E5267-6438-4B9D-B65E-B06F048553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1731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ina-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jian\Desktop\china-vo_logo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9060721" y="3321380"/>
            <a:ext cx="4464496" cy="1511384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0" y="-44605"/>
            <a:ext cx="12192000" cy="1484313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3392" y="1628800"/>
            <a:ext cx="10369152" cy="4525963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547A77-1018-484C-919A-6F834F71DABB}" type="datetime1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E5267-6438-4B9D-B65E-B06F048553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15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solidFill>
            <a:schemeClr val="tx2"/>
          </a:solidFill>
          <a:ln>
            <a:solidFill>
              <a:schemeClr val="accent1"/>
            </a:solidFill>
          </a:ln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ACD30C-920A-4177-A024-736EF2CB7CC2}" type="datetime1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E5267-6438-4B9D-B65E-B06F048553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64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-44605"/>
            <a:ext cx="12192000" cy="1484313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CN" altLang="en-US" sz="4400" kern="120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6BF59F-EFAB-4F67-A8B9-DDED6E388B05}" type="datetime1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E5267-6438-4B9D-B65E-B06F048553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64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569072-0F64-45C5-883B-240DAEDA2987}" type="datetime1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E5267-6438-4B9D-B65E-B06F048553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88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161FB6-FE66-49BF-A39D-72C1B50632DA}" type="datetime1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E5267-6438-4B9D-B65E-B06F048553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66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AC0D3B-0FAD-45BE-A5E4-E5BF79AE7CD6}" type="datetime1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E5267-6438-4B9D-B65E-B06F048553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70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D60B15-0274-4E34-B914-6690F5051FAB}" type="datetime1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E5267-6438-4B9D-B65E-B06F048553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191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solidFill>
            <a:schemeClr val="tx2"/>
          </a:solidFill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6D09F0-2439-4355-9AAF-6E797E1C219B}" type="datetime1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E5267-6438-4B9D-B65E-B06F048553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48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4E6259B0-895E-452C-8644-D6B8193CD01B}" type="datetime1">
              <a:rPr lang="zh-CN" altLang="en-US" smtClean="0"/>
              <a:t>2019/5/16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7A7E5267-6438-4B9D-B65E-B06F048553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68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ASJournals/Tutorials/blob/master/Repositories/UsingRepositories.md" TargetMode="External"/><Relationship Id="rId2" Type="http://schemas.openxmlformats.org/officeDocument/2006/relationships/hyperlink" Target="http://paperdata.china-vo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09C749-E089-436C-BBB5-70D2940386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PaperData Updates : Integrated </a:t>
            </a:r>
            <a:r>
              <a:rPr lang="en-US" altLang="zh-CN" dirty="0" err="1"/>
              <a:t>VOSpace</a:t>
            </a:r>
            <a:r>
              <a:rPr lang="en-US" altLang="zh-CN" dirty="0"/>
              <a:t>, Registry and DOI services</a:t>
            </a:r>
            <a:endParaRPr lang="zh-CN" alt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4A513B1-43AB-4E34-84B9-99216F46467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73622" y="3835561"/>
            <a:ext cx="964475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Yihan Tao, Changhua Li, Boliang He, Chenzhou Cui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</a:rPr>
              <a:t>China-VO, NAOC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</a:rPr>
              <a:t>IVOA InterOp Meeting, 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Paris, May 2019</a:t>
            </a:r>
          </a:p>
        </p:txBody>
      </p:sp>
    </p:spTree>
    <p:extLst>
      <p:ext uri="{BB962C8B-B14F-4D97-AF65-F5344CB8AC3E}">
        <p14:creationId xmlns:p14="http://schemas.microsoft.com/office/powerpoint/2010/main" val="2802748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882D1B-27D1-4E23-9EC7-3C48255C5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DOI Landing Page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1BFE1E8-A3FF-4D24-8426-065968A8A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83" y="1602740"/>
            <a:ext cx="5463806" cy="4188460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C235408-7332-449E-87A9-99C10E82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5267-6438-4B9D-B65E-B06F04855376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5BE3671-A724-4846-A7DE-6A056C1BC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51" y="1602740"/>
            <a:ext cx="6731449" cy="408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23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122248-BABE-461D-B6CC-9B3181363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Security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61E678-BEE3-4BCE-8030-752919825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Once a DOI is issued, no change of content/deletion allowed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B42FEA1-E98A-4F92-9FB4-B3C0C3DE4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68" y="3348373"/>
            <a:ext cx="10044399" cy="2594707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C54612-1AA5-46A9-8B22-E30421529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5267-6438-4B9D-B65E-B06F04855376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23DE60D-884A-492E-9EF3-5BC37ECDF821}"/>
              </a:ext>
            </a:extLst>
          </p:cNvPr>
          <p:cNvSpPr/>
          <p:nvPr/>
        </p:nvSpPr>
        <p:spPr>
          <a:xfrm>
            <a:off x="868925" y="4901249"/>
            <a:ext cx="9558298" cy="47261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12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4AA246-51A6-44AA-BDB7-6F44F35BD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Versioning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461FB0-A15C-4909-BDBE-6A5550EDF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Different DOI for each version of a data object, also a DOI for all versions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5DF4945-CC29-4F80-9D64-76D80375A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5267-6438-4B9D-B65E-B06F04855376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E6A8D4A-9493-4797-983C-A7D6DD36B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883" y="2161065"/>
            <a:ext cx="6129647" cy="469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31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D43D1F-5DA4-4214-A7EC-E4CC580C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VOResource</a:t>
            </a:r>
            <a:r>
              <a:rPr lang="en-US" altLang="zh-CN" dirty="0"/>
              <a:t> and DOI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693304E-F370-4D98-AB0B-6D6A59D7A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897" y="1485900"/>
            <a:ext cx="7389102" cy="5361013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F282632-481E-4AFE-9D43-38C31E780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5267-6438-4B9D-B65E-B06F0485537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997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C883AD-27D2-439C-8890-7057EF2CF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Persistent Repositories for AAS Journals 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BEAD49-DD39-4E65-A790-74A729ACA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China-VO Paper Data Repository</a:t>
            </a:r>
            <a:endParaRPr lang="en-US" altLang="zh-CN" dirty="0">
              <a:hlinkClick r:id="rId2"/>
            </a:endParaRPr>
          </a:p>
          <a:p>
            <a:pPr marL="0" indent="0">
              <a:buNone/>
            </a:pPr>
            <a:r>
              <a:rPr lang="en-US" altLang="zh-CN" dirty="0">
                <a:hlinkClick r:id="rId2"/>
              </a:rPr>
              <a:t>http://paperdata.china-vo.org/</a:t>
            </a:r>
            <a:endParaRPr lang="en-US" altLang="zh-CN" dirty="0"/>
          </a:p>
          <a:p>
            <a:r>
              <a:rPr lang="en-US" altLang="zh-CN" dirty="0"/>
              <a:t>In comply with the basic requirement and can serve as one of the Persistent Repositories for AAS Journals </a:t>
            </a:r>
          </a:p>
          <a:p>
            <a:pPr marL="0" indent="0">
              <a:buNone/>
            </a:pPr>
            <a:r>
              <a:rPr lang="en-US" altLang="zh-CN" dirty="0">
                <a:hlinkClick r:id="rId3"/>
              </a:rPr>
              <a:t>https://github.com/AASJournals/Tutorials/blob/master/Repositories/UsingRepositories.md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220556-3111-4F43-B96D-455788DAD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5267-6438-4B9D-B65E-B06F0485537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368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B125D19-27F4-468A-AAC4-6B0C1F557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17" y="2130817"/>
            <a:ext cx="10848975" cy="46101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331BAC6-F536-4A0D-BBCE-71126ACEA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PaperData V2.0 - A Persistent Data Repository for Journal Papers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834B4F-3ACE-4418-A21D-4FC31388B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/>
              <a:t>Adding DOI services in </a:t>
            </a:r>
            <a:r>
              <a:rPr lang="en-US" altLang="zh-CN" sz="2800" dirty="0" err="1"/>
              <a:t>PaperData</a:t>
            </a:r>
            <a:r>
              <a:rPr lang="en-US" altLang="zh-CN" sz="2800" dirty="0"/>
              <a:t> V2.0</a:t>
            </a:r>
          </a:p>
          <a:p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CF44CFC-0B0E-46FF-83DA-BE44DC8A2073}"/>
              </a:ext>
            </a:extLst>
          </p:cNvPr>
          <p:cNvSpPr/>
          <p:nvPr/>
        </p:nvSpPr>
        <p:spPr>
          <a:xfrm>
            <a:off x="8954921" y="3924728"/>
            <a:ext cx="343192" cy="281618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3A10020-11EB-48B2-9CE0-5C0FB3465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5267-6438-4B9D-B65E-B06F0485537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59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5D91EB-EF2B-4DEB-AA7B-BF7B575B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Digital Objects and PIDs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09300C-AD31-4F3A-AB80-D9E9B35CA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80" y="2057399"/>
            <a:ext cx="10369152" cy="4525963"/>
          </a:xfrm>
        </p:spPr>
        <p:txBody>
          <a:bodyPr/>
          <a:lstStyle/>
          <a:p>
            <a:pPr marL="457200" lvl="1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C11C3CDD-FABD-428A-8730-17B467E47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15973"/>
              </p:ext>
            </p:extLst>
          </p:nvPr>
        </p:nvGraphicFramePr>
        <p:xfrm>
          <a:off x="1156148" y="1493197"/>
          <a:ext cx="9508428" cy="536480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09096">
                  <a:extLst>
                    <a:ext uri="{9D8B030D-6E8A-4147-A177-3AD203B41FA5}">
                      <a16:colId xmlns:a16="http://schemas.microsoft.com/office/drawing/2014/main" val="4268143778"/>
                    </a:ext>
                  </a:extLst>
                </a:gridCol>
                <a:gridCol w="1220773">
                  <a:extLst>
                    <a:ext uri="{9D8B030D-6E8A-4147-A177-3AD203B41FA5}">
                      <a16:colId xmlns:a16="http://schemas.microsoft.com/office/drawing/2014/main" val="630426146"/>
                    </a:ext>
                  </a:extLst>
                </a:gridCol>
                <a:gridCol w="1262023">
                  <a:extLst>
                    <a:ext uri="{9D8B030D-6E8A-4147-A177-3AD203B41FA5}">
                      <a16:colId xmlns:a16="http://schemas.microsoft.com/office/drawing/2014/main" val="3505045307"/>
                    </a:ext>
                  </a:extLst>
                </a:gridCol>
                <a:gridCol w="4516536">
                  <a:extLst>
                    <a:ext uri="{9D8B030D-6E8A-4147-A177-3AD203B41FA5}">
                      <a16:colId xmlns:a16="http://schemas.microsoft.com/office/drawing/2014/main" val="1641398965"/>
                    </a:ext>
                  </a:extLst>
                </a:gridCol>
              </a:tblGrid>
              <a:tr h="511216">
                <a:tc>
                  <a:txBody>
                    <a:bodyPr/>
                    <a:lstStyle/>
                    <a:p>
                      <a:r>
                        <a:rPr lang="en-US" altLang="zh-CN" dirty="0"/>
                        <a:t>Digital Objects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IVOID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DOI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Notes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785570"/>
                  </a:ext>
                </a:extLst>
              </a:tr>
              <a:tr h="394761">
                <a:tc>
                  <a:txBody>
                    <a:bodyPr/>
                    <a:lstStyle/>
                    <a:p>
                      <a:r>
                        <a:rPr lang="en-US" altLang="zh-CN" dirty="0"/>
                        <a:t>Registry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VO Registry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952435"/>
                  </a:ext>
                </a:extLst>
              </a:tr>
              <a:tr h="394761">
                <a:tc>
                  <a:txBody>
                    <a:bodyPr/>
                    <a:lstStyle/>
                    <a:p>
                      <a:r>
                        <a:rPr lang="en-US" altLang="zh-CN" dirty="0"/>
                        <a:t>Organisation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Institutions, Observatories,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Data Centers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087670"/>
                  </a:ext>
                </a:extLst>
              </a:tr>
              <a:tr h="394761">
                <a:tc>
                  <a:txBody>
                    <a:bodyPr/>
                    <a:lstStyle/>
                    <a:p>
                      <a:r>
                        <a:rPr lang="en-US" altLang="zh-CN" dirty="0"/>
                        <a:t>Equipment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Telescopes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605442"/>
                  </a:ext>
                </a:extLst>
              </a:tr>
              <a:tr h="394761">
                <a:tc>
                  <a:txBody>
                    <a:bodyPr/>
                    <a:lstStyle/>
                    <a:p>
                      <a:r>
                        <a:rPr lang="en-US" altLang="zh-CN" dirty="0"/>
                        <a:t>Datasets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Astronomical datasets, Data releases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183235"/>
                  </a:ext>
                </a:extLst>
              </a:tr>
              <a:tr h="394761">
                <a:tc>
                  <a:txBody>
                    <a:bodyPr/>
                    <a:lstStyle/>
                    <a:p>
                      <a:r>
                        <a:rPr lang="en-US" altLang="zh-CN" dirty="0"/>
                        <a:t>Data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VO data access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829023"/>
                  </a:ext>
                </a:extLst>
              </a:tr>
              <a:tr h="394761">
                <a:tc>
                  <a:txBody>
                    <a:bodyPr/>
                    <a:lstStyle/>
                    <a:p>
                      <a:r>
                        <a:rPr lang="en-US" altLang="zh-CN" dirty="0"/>
                        <a:t>Paper data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Paper related data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151592"/>
                  </a:ext>
                </a:extLst>
              </a:tr>
              <a:tr h="394761">
                <a:tc>
                  <a:txBody>
                    <a:bodyPr/>
                    <a:lstStyle/>
                    <a:p>
                      <a:r>
                        <a:rPr lang="en-US" altLang="zh-CN" dirty="0"/>
                        <a:t>Documents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Documents,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papers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948575"/>
                  </a:ext>
                </a:extLst>
              </a:tr>
              <a:tr h="394761">
                <a:tc>
                  <a:txBody>
                    <a:bodyPr/>
                    <a:lstStyle/>
                    <a:p>
                      <a:r>
                        <a:rPr lang="en-US" altLang="zh-CN" dirty="0"/>
                        <a:t>Images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Images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131211"/>
                  </a:ext>
                </a:extLst>
              </a:tr>
              <a:tr h="394761">
                <a:tc>
                  <a:txBody>
                    <a:bodyPr/>
                    <a:lstStyle/>
                    <a:p>
                      <a:r>
                        <a:rPr lang="en-US" altLang="zh-CN" dirty="0"/>
                        <a:t>Audio &amp; Video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Audio &amp; Video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82999"/>
                  </a:ext>
                </a:extLst>
              </a:tr>
              <a:tr h="394761">
                <a:tc>
                  <a:txBody>
                    <a:bodyPr/>
                    <a:lstStyle/>
                    <a:p>
                      <a:r>
                        <a:rPr lang="en-US" altLang="zh-CN" dirty="0"/>
                        <a:t>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Software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301599"/>
                  </a:ext>
                </a:extLst>
              </a:tr>
              <a:tr h="394761">
                <a:tc>
                  <a:txBody>
                    <a:bodyPr/>
                    <a:lstStyle/>
                    <a:p>
                      <a:r>
                        <a:rPr lang="en-US" altLang="zh-CN" dirty="0"/>
                        <a:t>Course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Open Course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848899"/>
                  </a:ext>
                </a:extLst>
              </a:tr>
              <a:tr h="511216">
                <a:tc>
                  <a:txBody>
                    <a:bodyPr/>
                    <a:lstStyle/>
                    <a:p>
                      <a:r>
                        <a:rPr lang="en-US" altLang="zh-CN" dirty="0"/>
                        <a:t>Other digital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758308"/>
                  </a:ext>
                </a:extLst>
              </a:tr>
            </a:tbl>
          </a:graphicData>
        </a:graphic>
      </p:graphicFrame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90F25E9-EFCE-44D4-A728-A3031801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5267-6438-4B9D-B65E-B06F0485537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983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D210CF-A737-431C-B5B7-97A3CEEE8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PIDs Syntax by China-VO 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2FD05F8D-E366-46B3-BCCC-B556624A75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51465" y="2831797"/>
            <a:ext cx="4906427" cy="3524554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C8F9F3-C2C9-4DC0-A545-FD2E49FE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5267-6438-4B9D-B65E-B06F04855376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11CB6B-968D-475E-AA1F-D54D2F6AEC8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19082" y="1600201"/>
            <a:ext cx="53848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zh-CN" dirty="0"/>
              <a:t>IVOID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ü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ü"/>
            </a:pP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F15E35E-FF15-4BF2-BE4B-CD3B154B8886}"/>
              </a:ext>
            </a:extLst>
          </p:cNvPr>
          <p:cNvSpPr/>
          <p:nvPr/>
        </p:nvSpPr>
        <p:spPr>
          <a:xfrm>
            <a:off x="358772" y="1584585"/>
            <a:ext cx="553566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DOI</a:t>
            </a:r>
          </a:p>
          <a:p>
            <a:endParaRPr lang="en-US" altLang="zh-CN" dirty="0">
              <a:solidFill>
                <a:srgbClr val="000000"/>
              </a:solidFill>
              <a:latin typeface="FZSSK--GBK1-0"/>
            </a:endParaRPr>
          </a:p>
          <a:p>
            <a:endParaRPr lang="en-US" altLang="zh-CN" dirty="0">
              <a:solidFill>
                <a:srgbClr val="000000"/>
              </a:solidFill>
              <a:latin typeface="FZSSK--GBK1-0"/>
            </a:endParaRPr>
          </a:p>
          <a:p>
            <a:endParaRPr lang="en-US" altLang="zh-CN" dirty="0">
              <a:solidFill>
                <a:srgbClr val="000000"/>
              </a:solidFill>
              <a:latin typeface="FZSSK--GBK1-0"/>
            </a:endParaRPr>
          </a:p>
          <a:p>
            <a:endParaRPr lang="en-US" altLang="zh-CN" dirty="0">
              <a:solidFill>
                <a:srgbClr val="000000"/>
              </a:solidFill>
              <a:latin typeface="FZSSK--GBK1-0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FZSSK--GBK1-0"/>
              </a:rPr>
              <a:t>Syntax</a:t>
            </a:r>
            <a:r>
              <a:rPr lang="en-US" altLang="zh-CN" sz="800" dirty="0">
                <a:solidFill>
                  <a:srgbClr val="B13060"/>
                </a:solidFill>
                <a:latin typeface="Dingbats"/>
              </a:rPr>
              <a:t>¬</a:t>
            </a:r>
            <a:r>
              <a:rPr lang="zh-CN" altLang="en-US" dirty="0">
                <a:solidFill>
                  <a:srgbClr val="000000"/>
                </a:solidFill>
                <a:latin typeface="FZSSK--GBK1-0"/>
              </a:rPr>
              <a:t>：</a:t>
            </a:r>
            <a:r>
              <a:rPr lang="en-US" altLang="zh-CN" dirty="0">
                <a:solidFill>
                  <a:srgbClr val="B13060"/>
                </a:solidFill>
                <a:latin typeface="LMMono10-Regular-Identity-H"/>
              </a:rPr>
              <a:t>doi://10.12149/10000</a:t>
            </a:r>
          </a:p>
          <a:p>
            <a:r>
              <a:rPr lang="en-US" altLang="zh-CN" dirty="0">
                <a:solidFill>
                  <a:srgbClr val="000000"/>
                </a:solidFill>
                <a:latin typeface="LMRoman10-Regular-Identity-H"/>
              </a:rPr>
              <a:t>• </a:t>
            </a:r>
            <a:r>
              <a:rPr lang="en-US" altLang="zh-CN" dirty="0">
                <a:solidFill>
                  <a:srgbClr val="B13060"/>
                </a:solidFill>
                <a:latin typeface="LMMono10-Regular-Identity-H"/>
              </a:rPr>
              <a:t>10.12149</a:t>
            </a:r>
            <a:r>
              <a:rPr lang="zh-CN" altLang="en-US" dirty="0">
                <a:solidFill>
                  <a:srgbClr val="000000"/>
                </a:solidFill>
                <a:latin typeface="FZSSK--GBK1-0"/>
              </a:rPr>
              <a:t>：</a:t>
            </a:r>
            <a:r>
              <a:rPr lang="en-US" altLang="zh-CN" dirty="0">
                <a:solidFill>
                  <a:srgbClr val="000000"/>
                </a:solidFill>
                <a:latin typeface="LMMono10-Regular-Identity-H"/>
              </a:rPr>
              <a:t>DOI </a:t>
            </a:r>
            <a:r>
              <a:rPr lang="en-US" altLang="zh-CN" dirty="0">
                <a:solidFill>
                  <a:srgbClr val="000000"/>
                </a:solidFill>
                <a:latin typeface="FZSSK--GBK1-0"/>
              </a:rPr>
              <a:t>of </a:t>
            </a:r>
            <a:r>
              <a:rPr lang="en-US" altLang="zh-CN" dirty="0">
                <a:solidFill>
                  <a:srgbClr val="FF0000"/>
                </a:solidFill>
                <a:latin typeface="FZSSK--GBK1-0"/>
              </a:rPr>
              <a:t>C</a:t>
            </a:r>
            <a:r>
              <a:rPr lang="en-US" altLang="zh-CN" dirty="0">
                <a:solidFill>
                  <a:srgbClr val="000000"/>
                </a:solidFill>
                <a:latin typeface="FZSSK--GBK1-0"/>
              </a:rPr>
              <a:t>hinese </a:t>
            </a:r>
            <a:r>
              <a:rPr lang="en-US" altLang="zh-CN" dirty="0">
                <a:solidFill>
                  <a:srgbClr val="FF0000"/>
                </a:solidFill>
                <a:latin typeface="FZSSK--GBK1-0"/>
              </a:rPr>
              <a:t>As</a:t>
            </a:r>
            <a:r>
              <a:rPr lang="en-US" altLang="zh-CN" dirty="0">
                <a:solidFill>
                  <a:srgbClr val="000000"/>
                </a:solidFill>
                <a:latin typeface="FZSSK--GBK1-0"/>
              </a:rPr>
              <a:t>tronomical </a:t>
            </a:r>
            <a:r>
              <a:rPr lang="en-US" altLang="zh-CN" dirty="0">
                <a:solidFill>
                  <a:srgbClr val="FF0000"/>
                </a:solidFill>
                <a:latin typeface="FZSSK--GBK1-0"/>
              </a:rPr>
              <a:t>D</a:t>
            </a:r>
            <a:r>
              <a:rPr lang="en-US" altLang="zh-CN" dirty="0">
                <a:solidFill>
                  <a:srgbClr val="000000"/>
                </a:solidFill>
                <a:latin typeface="FZSSK--GBK1-0"/>
              </a:rPr>
              <a:t>ata </a:t>
            </a:r>
            <a:r>
              <a:rPr lang="en-US" altLang="zh-CN" dirty="0">
                <a:solidFill>
                  <a:srgbClr val="FF0000"/>
                </a:solidFill>
                <a:latin typeface="FZSSK--GBK1-0"/>
              </a:rPr>
              <a:t>C</a:t>
            </a:r>
            <a:r>
              <a:rPr lang="en-US" altLang="zh-CN" dirty="0">
                <a:solidFill>
                  <a:srgbClr val="000000"/>
                </a:solidFill>
                <a:latin typeface="FZSSK--GBK1-0"/>
              </a:rPr>
              <a:t>enter (</a:t>
            </a:r>
            <a:r>
              <a:rPr lang="en-US" altLang="zh-CN" dirty="0" err="1">
                <a:solidFill>
                  <a:srgbClr val="000000"/>
                </a:solidFill>
                <a:latin typeface="FZSSK--GBK1-0"/>
              </a:rPr>
              <a:t>CAsDC</a:t>
            </a:r>
            <a:r>
              <a:rPr lang="en-US" altLang="zh-CN" dirty="0">
                <a:solidFill>
                  <a:srgbClr val="000000"/>
                </a:solidFill>
                <a:latin typeface="FZSSK--GBK1-0"/>
              </a:rPr>
              <a:t>)</a:t>
            </a:r>
            <a:endParaRPr lang="zh-CN" altLang="en-US" dirty="0">
              <a:solidFill>
                <a:srgbClr val="000000"/>
              </a:solidFill>
              <a:latin typeface="FZSSK--GBK1-0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LMRoman10-Regular-Identity-H"/>
              </a:rPr>
              <a:t>• </a:t>
            </a:r>
            <a:r>
              <a:rPr lang="en-US" altLang="zh-CN" dirty="0">
                <a:solidFill>
                  <a:srgbClr val="B13060"/>
                </a:solidFill>
                <a:latin typeface="LMMono10-Regular-Identity-H"/>
              </a:rPr>
              <a:t>10000</a:t>
            </a:r>
            <a:r>
              <a:rPr lang="zh-CN" altLang="en-US" dirty="0">
                <a:solidFill>
                  <a:srgbClr val="000000"/>
                </a:solidFill>
                <a:latin typeface="FZSSK--GBK1-0"/>
              </a:rPr>
              <a:t>：</a:t>
            </a:r>
            <a:r>
              <a:rPr lang="en-US" altLang="zh-CN" dirty="0">
                <a:solidFill>
                  <a:srgbClr val="000000"/>
                </a:solidFill>
                <a:latin typeface="FZSSK--GBK1-0"/>
              </a:rPr>
              <a:t>Serial number,</a:t>
            </a:r>
            <a:r>
              <a:rPr lang="zh-CN" altLang="en-US" dirty="0">
                <a:solidFill>
                  <a:srgbClr val="000000"/>
                </a:solidFill>
                <a:latin typeface="FZSSK--GBK1-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FZSSK--GBK1-0"/>
              </a:rPr>
              <a:t>start</a:t>
            </a:r>
            <a:r>
              <a:rPr lang="zh-CN" altLang="en-US" dirty="0">
                <a:solidFill>
                  <a:srgbClr val="000000"/>
                </a:solidFill>
                <a:latin typeface="FZSSK--GBK1-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FZSSK--GBK1-0"/>
              </a:rPr>
              <a:t>from</a:t>
            </a:r>
            <a:r>
              <a:rPr lang="zh-CN" altLang="en-US" dirty="0">
                <a:solidFill>
                  <a:srgbClr val="000000"/>
                </a:solidFill>
                <a:latin typeface="FZSSK--GBK1-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LMRoman10-Regular-Identity-H"/>
              </a:rPr>
              <a:t>10000</a:t>
            </a:r>
          </a:p>
          <a:p>
            <a:endParaRPr lang="en-US" altLang="zh-CN" dirty="0">
              <a:solidFill>
                <a:srgbClr val="000000"/>
              </a:solidFill>
              <a:latin typeface="LMRoman10-Regular-Identity-H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PaperData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ID</a:t>
            </a:r>
          </a:p>
          <a:p>
            <a:r>
              <a:rPr lang="en-US" altLang="zh-CN" dirty="0"/>
              <a:t>http://paperdata.china-vo.org/</a:t>
            </a:r>
            <a:r>
              <a:rPr lang="en-US" altLang="zh-CN" dirty="0">
                <a:solidFill>
                  <a:srgbClr val="FF0000"/>
                </a:solidFill>
              </a:rPr>
              <a:t>LastName.FirstName/Year/Journal/PaperTitle/filename</a:t>
            </a:r>
            <a:r>
              <a:rPr lang="en-US" altLang="zh-CN" dirty="0"/>
              <a:t> 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B8F0E97-D265-4B66-A8E2-013B0B072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546" y="2092271"/>
            <a:ext cx="3821463" cy="655108"/>
          </a:xfrm>
          <a:prstGeom prst="rect">
            <a:avLst/>
          </a:prstGeom>
        </p:spPr>
      </p:pic>
      <p:sp>
        <p:nvSpPr>
          <p:cNvPr id="8" name="箭头: 下 7">
            <a:extLst>
              <a:ext uri="{FF2B5EF4-FFF2-40B4-BE49-F238E27FC236}">
                <a16:creationId xmlns:a16="http://schemas.microsoft.com/office/drawing/2014/main" id="{D1F84C5D-44AF-415B-A824-DD0BACF9D114}"/>
              </a:ext>
            </a:extLst>
          </p:cNvPr>
          <p:cNvSpPr/>
          <p:nvPr/>
        </p:nvSpPr>
        <p:spPr>
          <a:xfrm>
            <a:off x="2934101" y="2974206"/>
            <a:ext cx="192505" cy="4547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下 8">
            <a:extLst>
              <a:ext uri="{FF2B5EF4-FFF2-40B4-BE49-F238E27FC236}">
                <a16:creationId xmlns:a16="http://schemas.microsoft.com/office/drawing/2014/main" id="{8565DAD3-660D-46D0-8667-4429DCB598B3}"/>
              </a:ext>
            </a:extLst>
          </p:cNvPr>
          <p:cNvSpPr/>
          <p:nvPr/>
        </p:nvSpPr>
        <p:spPr>
          <a:xfrm>
            <a:off x="4102501" y="2974206"/>
            <a:ext cx="192505" cy="4547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A1AA561-F3CD-4180-8BE7-DEE4D6600218}"/>
              </a:ext>
            </a:extLst>
          </p:cNvPr>
          <p:cNvSpPr txBox="1"/>
          <p:nvPr/>
        </p:nvSpPr>
        <p:spPr>
          <a:xfrm>
            <a:off x="2538930" y="2376994"/>
            <a:ext cx="982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Prefix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C6A9181-72E9-476C-827D-15418F853EE2}"/>
              </a:ext>
            </a:extLst>
          </p:cNvPr>
          <p:cNvSpPr txBox="1"/>
          <p:nvPr/>
        </p:nvSpPr>
        <p:spPr>
          <a:xfrm>
            <a:off x="3707330" y="2376993"/>
            <a:ext cx="982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Suffix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9439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917880-9CFC-4403-965B-84276AE0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 get a DOI / IVOID</a:t>
            </a:r>
            <a:endParaRPr lang="zh-CN" altLang="en-US" dirty="0"/>
          </a:p>
        </p:txBody>
      </p:sp>
      <p:graphicFrame>
        <p:nvGraphicFramePr>
          <p:cNvPr id="6" name="内容占位符 5">
            <a:extLst>
              <a:ext uri="{FF2B5EF4-FFF2-40B4-BE49-F238E27FC236}">
                <a16:creationId xmlns:a16="http://schemas.microsoft.com/office/drawing/2014/main" id="{9EB8673E-7987-4308-8A7F-FE1C17930F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460148"/>
              </p:ext>
            </p:extLst>
          </p:nvPr>
        </p:nvGraphicFramePr>
        <p:xfrm>
          <a:off x="623888" y="1670817"/>
          <a:ext cx="1036796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箭头: 直角上 7">
            <a:extLst>
              <a:ext uri="{FF2B5EF4-FFF2-40B4-BE49-F238E27FC236}">
                <a16:creationId xmlns:a16="http://schemas.microsoft.com/office/drawing/2014/main" id="{7054250B-FFFB-4C4E-B1F1-FF17C4AC0F00}"/>
              </a:ext>
            </a:extLst>
          </p:cNvPr>
          <p:cNvSpPr/>
          <p:nvPr/>
        </p:nvSpPr>
        <p:spPr>
          <a:xfrm flipH="1">
            <a:off x="1095375" y="3429000"/>
            <a:ext cx="1304925" cy="1524000"/>
          </a:xfrm>
          <a:prstGeom prst="bentUpArrow">
            <a:avLst/>
          </a:prstGeom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4F81BD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534E6FB-E0F4-4D27-AEEF-3E544F205B3F}"/>
              </a:ext>
            </a:extLst>
          </p:cNvPr>
          <p:cNvSpPr txBox="1"/>
          <p:nvPr/>
        </p:nvSpPr>
        <p:spPr>
          <a:xfrm>
            <a:off x="819149" y="4558010"/>
            <a:ext cx="1857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If Rejected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F7573EB-43D4-4BDE-A9C8-D67A79D22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5267-6438-4B9D-B65E-B06F0485537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88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6A114D-97FA-464E-9415-876691388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1576"/>
            <a:ext cx="10972800" cy="1143000"/>
          </a:xfrm>
        </p:spPr>
        <p:txBody>
          <a:bodyPr/>
          <a:lstStyle/>
          <a:p>
            <a:r>
              <a:rPr lang="en-US" altLang="zh-CN" dirty="0"/>
              <a:t>Metadata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3876F0-74BF-41C7-BCEA-19DC98FD8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2482"/>
            <a:ext cx="10063658" cy="4525963"/>
          </a:xfrm>
        </p:spPr>
        <p:txBody>
          <a:bodyPr/>
          <a:lstStyle/>
          <a:p>
            <a:r>
              <a:rPr lang="en-US" altLang="zh-CN" sz="2400" dirty="0"/>
              <a:t>Based on </a:t>
            </a:r>
            <a:r>
              <a:rPr lang="en-US" altLang="zh-CN" sz="2400" dirty="0" err="1"/>
              <a:t>DataCite</a:t>
            </a:r>
            <a:r>
              <a:rPr lang="en-US" altLang="zh-CN" sz="2400" dirty="0"/>
              <a:t> metadata schema and </a:t>
            </a:r>
            <a:r>
              <a:rPr lang="en-US" altLang="zh-CN" sz="2400" dirty="0" err="1"/>
              <a:t>VOResource</a:t>
            </a:r>
            <a:r>
              <a:rPr lang="en-US" altLang="zh-CN" sz="2400" dirty="0"/>
              <a:t> schema</a:t>
            </a:r>
          </a:p>
          <a:p>
            <a:endParaRPr lang="en-US" altLang="zh-CN" sz="240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F2A197-AC42-456E-AA74-AD1D65322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5267-6438-4B9D-B65E-B06F04855376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4636732-C3FE-42B5-9C6C-2436906173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9" r="13093" b="52998"/>
          <a:stretch/>
        </p:blipFill>
        <p:spPr>
          <a:xfrm>
            <a:off x="1564984" y="2004256"/>
            <a:ext cx="8595016" cy="466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04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37F346-2984-4D93-8D6D-F1B06DFC3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Metadata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703654-C2E1-4861-8C4F-6339C82A1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789DEB1-6055-4E82-9E83-4FD3CA66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5267-6438-4B9D-B65E-B06F04855376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C3DDF47-45E8-4AEA-9F19-DD50D562F1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9" t="44867" r="11684" b="7125"/>
          <a:stretch/>
        </p:blipFill>
        <p:spPr>
          <a:xfrm>
            <a:off x="609600" y="1547307"/>
            <a:ext cx="10205570" cy="531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7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5AFE00-1C35-4E84-BFC0-1F801D186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Quality Audit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AEFF99-AD1F-4DF9-BB18-86911B024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Requirements</a:t>
            </a:r>
          </a:p>
          <a:p>
            <a:pPr lvl="1"/>
            <a:r>
              <a:rPr lang="en-US" altLang="zh-CN" dirty="0"/>
              <a:t>Paper has been accepted</a:t>
            </a:r>
          </a:p>
          <a:p>
            <a:pPr lvl="1"/>
            <a:r>
              <a:rPr lang="en-US" altLang="zh-CN" dirty="0"/>
              <a:t>Metadata is complete and true</a:t>
            </a:r>
          </a:p>
          <a:p>
            <a:pPr lvl="1"/>
            <a:r>
              <a:rPr lang="en-US" altLang="zh-CN" dirty="0"/>
              <a:t>…</a:t>
            </a:r>
          </a:p>
          <a:p>
            <a:pPr marL="514350" indent="-457200"/>
            <a:r>
              <a:rPr lang="en-US" altLang="zh-CN" dirty="0"/>
              <a:t>Check by </a:t>
            </a:r>
            <a:r>
              <a:rPr lang="en-US" altLang="zh-CN" dirty="0" err="1"/>
              <a:t>CAsDC</a:t>
            </a:r>
            <a:r>
              <a:rPr lang="en-US" altLang="zh-CN" dirty="0"/>
              <a:t> administrators</a:t>
            </a:r>
          </a:p>
          <a:p>
            <a:pPr marL="57150" indent="0">
              <a:buNone/>
            </a:pP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C19634-DA99-418E-B60C-EBB60834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5267-6438-4B9D-B65E-B06F0485537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156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B67FC3-376B-40FB-850A-92D472829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Automatically generated XML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4C40FD0-65D4-40D6-955D-AE6BE858E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3879" y="1514981"/>
            <a:ext cx="7530957" cy="5242954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FBD201-6BEB-48A4-8E44-BDE0C88F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5267-6438-4B9D-B65E-B06F0485537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2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na-VO-template-2017.pptx" id="{CF09A37E-765F-469D-BA0D-CC5F353F6A6A}" vid="{78626603-EA6B-49AE-A9C1-DDBE1A97072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China-VO-template-2017</Template>
  <TotalTime>4918</TotalTime>
  <Words>398</Words>
  <Application>Microsoft Office PowerPoint</Application>
  <PresentationFormat>宽屏</PresentationFormat>
  <Paragraphs>125</Paragraphs>
  <Slides>14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 Unicode MS</vt:lpstr>
      <vt:lpstr>Dingbats</vt:lpstr>
      <vt:lpstr>FZSSK--GBK1-0</vt:lpstr>
      <vt:lpstr>LMMono10-Regular-Identity-H</vt:lpstr>
      <vt:lpstr>LMRoman10-Regular-Identity-H</vt:lpstr>
      <vt:lpstr>等线</vt:lpstr>
      <vt:lpstr>微软雅黑</vt:lpstr>
      <vt:lpstr>Arial</vt:lpstr>
      <vt:lpstr>Calibri</vt:lpstr>
      <vt:lpstr>Times</vt:lpstr>
      <vt:lpstr>Wingdings</vt:lpstr>
      <vt:lpstr>Office 主题</vt:lpstr>
      <vt:lpstr>PaperData Updates : Integrated VOSpace, Registry and DOI services</vt:lpstr>
      <vt:lpstr>PaperData V2.0 - A Persistent Data Repository for Journal Papers</vt:lpstr>
      <vt:lpstr>Digital Objects and PIDs</vt:lpstr>
      <vt:lpstr>PIDs Syntax by China-VO </vt:lpstr>
      <vt:lpstr>To get a DOI / IVOID</vt:lpstr>
      <vt:lpstr>Metadata</vt:lpstr>
      <vt:lpstr>Metadata</vt:lpstr>
      <vt:lpstr>Quality Audit</vt:lpstr>
      <vt:lpstr>Automatically generated XML</vt:lpstr>
      <vt:lpstr>DOI Landing Page</vt:lpstr>
      <vt:lpstr>Data Security</vt:lpstr>
      <vt:lpstr>Versioning</vt:lpstr>
      <vt:lpstr>VOResource and DOI</vt:lpstr>
      <vt:lpstr>Persistent Repositories for AAS Journals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PaperData updates : Integrated VOSpace, Registry and DOI services</dc:title>
  <dc:creator>Tao Yihan</dc:creator>
  <cp:lastModifiedBy>Tao Yihan</cp:lastModifiedBy>
  <cp:revision>205</cp:revision>
  <dcterms:created xsi:type="dcterms:W3CDTF">2019-04-23T09:06:14Z</dcterms:created>
  <dcterms:modified xsi:type="dcterms:W3CDTF">2019-05-16T06:53:45Z</dcterms:modified>
</cp:coreProperties>
</file>