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9144000"/>
  <p:notesSz cx="7023100" cy="9309100"/>
  <p:embeddedFontLst>
    <p:embeddedFont>
      <p:font typeface="Helvetica Neue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4" roundtripDataSignature="AMtx7mhDLN307Xk01Igj7g4jsCiQygXC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HelveticaNeue-regular.fntdata"/><Relationship Id="rId11" Type="http://schemas.openxmlformats.org/officeDocument/2006/relationships/slide" Target="slides/slide6.xml"/><Relationship Id="rId22" Type="http://schemas.openxmlformats.org/officeDocument/2006/relationships/font" Target="fonts/HelveticaNeue-italic.fntdata"/><Relationship Id="rId10" Type="http://schemas.openxmlformats.org/officeDocument/2006/relationships/slide" Target="slides/slide5.xml"/><Relationship Id="rId21" Type="http://schemas.openxmlformats.org/officeDocument/2006/relationships/font" Target="fonts/HelveticaNeue-bold.fntdata"/><Relationship Id="rId13" Type="http://schemas.openxmlformats.org/officeDocument/2006/relationships/slide" Target="slides/slide8.xml"/><Relationship Id="rId24" Type="http://customschemas.google.com/relationships/presentationmetadata" Target="metadata"/><Relationship Id="rId12" Type="http://schemas.openxmlformats.org/officeDocument/2006/relationships/slide" Target="slides/slide7.xml"/><Relationship Id="rId23" Type="http://schemas.openxmlformats.org/officeDocument/2006/relationships/font" Target="fonts/HelveticaNeue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14663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95738" y="0"/>
            <a:ext cx="301466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231900" y="693738"/>
            <a:ext cx="462121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70950"/>
            <a:ext cx="3014663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US" sz="1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1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" name="Google Shape;50;p1:notes"/>
          <p:cNvSpPr/>
          <p:nvPr>
            <p:ph idx="2" type="sldImg"/>
          </p:nvPr>
        </p:nvSpPr>
        <p:spPr>
          <a:xfrm>
            <a:off x="1231900" y="693738"/>
            <a:ext cx="462121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58706831a_0_8:notes"/>
          <p:cNvSpPr/>
          <p:nvPr>
            <p:ph idx="2" type="sldImg"/>
          </p:nvPr>
        </p:nvSpPr>
        <p:spPr>
          <a:xfrm>
            <a:off x="1231900" y="693738"/>
            <a:ext cx="4621200" cy="3465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0" name="Google Shape;150;g958706831a_0_8:notes"/>
          <p:cNvSpPr txBox="1"/>
          <p:nvPr>
            <p:ph idx="1" type="body"/>
          </p:nvPr>
        </p:nvSpPr>
        <p:spPr>
          <a:xfrm>
            <a:off x="904875" y="4435475"/>
            <a:ext cx="5200500" cy="41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1" name="Google Shape;151;g958706831a_0_8:notes"/>
          <p:cNvSpPr txBox="1"/>
          <p:nvPr>
            <p:ph idx="12" type="sldNum"/>
          </p:nvPr>
        </p:nvSpPr>
        <p:spPr>
          <a:xfrm>
            <a:off x="3995738" y="8870950"/>
            <a:ext cx="30147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958706831a_0_32:notes"/>
          <p:cNvSpPr/>
          <p:nvPr>
            <p:ph idx="2" type="sldImg"/>
          </p:nvPr>
        </p:nvSpPr>
        <p:spPr>
          <a:xfrm>
            <a:off x="1231900" y="693738"/>
            <a:ext cx="4621200" cy="3465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8" name="Google Shape;158;g958706831a_0_32:notes"/>
          <p:cNvSpPr txBox="1"/>
          <p:nvPr>
            <p:ph idx="1" type="body"/>
          </p:nvPr>
        </p:nvSpPr>
        <p:spPr>
          <a:xfrm>
            <a:off x="904875" y="4435475"/>
            <a:ext cx="5200500" cy="41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" name="Google Shape;159;g958706831a_0_32:notes"/>
          <p:cNvSpPr txBox="1"/>
          <p:nvPr>
            <p:ph idx="12" type="sldNum"/>
          </p:nvPr>
        </p:nvSpPr>
        <p:spPr>
          <a:xfrm>
            <a:off x="3995738" y="8870950"/>
            <a:ext cx="30147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ab2d5e0f39_0_166:notes"/>
          <p:cNvSpPr/>
          <p:nvPr>
            <p:ph idx="2" type="sldImg"/>
          </p:nvPr>
        </p:nvSpPr>
        <p:spPr>
          <a:xfrm>
            <a:off x="1231900" y="693738"/>
            <a:ext cx="4621200" cy="3465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7" name="Google Shape;167;gab2d5e0f39_0_166:notes"/>
          <p:cNvSpPr txBox="1"/>
          <p:nvPr>
            <p:ph idx="1" type="body"/>
          </p:nvPr>
        </p:nvSpPr>
        <p:spPr>
          <a:xfrm>
            <a:off x="904875" y="4435475"/>
            <a:ext cx="5200500" cy="41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" name="Google Shape;168;gab2d5e0f39_0_166:notes"/>
          <p:cNvSpPr txBox="1"/>
          <p:nvPr>
            <p:ph idx="12" type="sldNum"/>
          </p:nvPr>
        </p:nvSpPr>
        <p:spPr>
          <a:xfrm>
            <a:off x="3995738" y="8870950"/>
            <a:ext cx="30147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ab2d5e0f39_0_206:notes"/>
          <p:cNvSpPr/>
          <p:nvPr>
            <p:ph idx="2" type="sldImg"/>
          </p:nvPr>
        </p:nvSpPr>
        <p:spPr>
          <a:xfrm>
            <a:off x="1231900" y="693738"/>
            <a:ext cx="4621200" cy="3465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3" name="Google Shape;183;gab2d5e0f39_0_206:notes"/>
          <p:cNvSpPr txBox="1"/>
          <p:nvPr>
            <p:ph idx="1" type="body"/>
          </p:nvPr>
        </p:nvSpPr>
        <p:spPr>
          <a:xfrm>
            <a:off x="904875" y="4435475"/>
            <a:ext cx="5200500" cy="41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4" name="Google Shape;184;gab2d5e0f39_0_206:notes"/>
          <p:cNvSpPr txBox="1"/>
          <p:nvPr>
            <p:ph idx="12" type="sldNum"/>
          </p:nvPr>
        </p:nvSpPr>
        <p:spPr>
          <a:xfrm>
            <a:off x="3995738" y="8870950"/>
            <a:ext cx="30147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dcfaebbd59_0_0:notes"/>
          <p:cNvSpPr/>
          <p:nvPr>
            <p:ph idx="2" type="sldImg"/>
          </p:nvPr>
        </p:nvSpPr>
        <p:spPr>
          <a:xfrm>
            <a:off x="1231900" y="693738"/>
            <a:ext cx="4621200" cy="3465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dcfaebbd59_0_0:notes"/>
          <p:cNvSpPr txBox="1"/>
          <p:nvPr>
            <p:ph idx="1" type="body"/>
          </p:nvPr>
        </p:nvSpPr>
        <p:spPr>
          <a:xfrm>
            <a:off x="904875" y="4435475"/>
            <a:ext cx="5200500" cy="415920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gdcfaebbd59_0_0:notes"/>
          <p:cNvSpPr txBox="1"/>
          <p:nvPr>
            <p:ph idx="12" type="sldNum"/>
          </p:nvPr>
        </p:nvSpPr>
        <p:spPr>
          <a:xfrm>
            <a:off x="3995738" y="8870950"/>
            <a:ext cx="3014700" cy="415800"/>
          </a:xfrm>
          <a:prstGeom prst="rect">
            <a:avLst/>
          </a:prstGeom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942c27f876_0_88:notes"/>
          <p:cNvSpPr txBox="1"/>
          <p:nvPr>
            <p:ph idx="1" type="body"/>
          </p:nvPr>
        </p:nvSpPr>
        <p:spPr>
          <a:xfrm>
            <a:off x="904875" y="4435475"/>
            <a:ext cx="5200500" cy="41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" name="Google Shape;56;g942c27f876_0_88:notes"/>
          <p:cNvSpPr/>
          <p:nvPr>
            <p:ph idx="2" type="sldImg"/>
          </p:nvPr>
        </p:nvSpPr>
        <p:spPr>
          <a:xfrm>
            <a:off x="1231900" y="693738"/>
            <a:ext cx="4621200" cy="3465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ab2d5e0f39_0_2:notes"/>
          <p:cNvSpPr txBox="1"/>
          <p:nvPr>
            <p:ph idx="1" type="body"/>
          </p:nvPr>
        </p:nvSpPr>
        <p:spPr>
          <a:xfrm>
            <a:off x="904875" y="4435475"/>
            <a:ext cx="5200500" cy="41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" name="Google Shape;82;gab2d5e0f39_0_2:notes"/>
          <p:cNvSpPr/>
          <p:nvPr>
            <p:ph idx="2" type="sldImg"/>
          </p:nvPr>
        </p:nvSpPr>
        <p:spPr>
          <a:xfrm>
            <a:off x="1231900" y="693738"/>
            <a:ext cx="4621200" cy="3465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958706831a_0_0:notes"/>
          <p:cNvSpPr/>
          <p:nvPr>
            <p:ph idx="2" type="sldImg"/>
          </p:nvPr>
        </p:nvSpPr>
        <p:spPr>
          <a:xfrm>
            <a:off x="1231900" y="693738"/>
            <a:ext cx="4621200" cy="3465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4" name="Google Shape;94;g958706831a_0_0:notes"/>
          <p:cNvSpPr txBox="1"/>
          <p:nvPr>
            <p:ph idx="1" type="body"/>
          </p:nvPr>
        </p:nvSpPr>
        <p:spPr>
          <a:xfrm>
            <a:off x="904875" y="4435475"/>
            <a:ext cx="5200500" cy="41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" name="Google Shape;95;g958706831a_0_0:notes"/>
          <p:cNvSpPr txBox="1"/>
          <p:nvPr>
            <p:ph idx="12" type="sldNum"/>
          </p:nvPr>
        </p:nvSpPr>
        <p:spPr>
          <a:xfrm>
            <a:off x="3995738" y="8870950"/>
            <a:ext cx="30147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b2d5e0f39_0_183:notes"/>
          <p:cNvSpPr/>
          <p:nvPr>
            <p:ph idx="2" type="sldImg"/>
          </p:nvPr>
        </p:nvSpPr>
        <p:spPr>
          <a:xfrm>
            <a:off x="1231900" y="693738"/>
            <a:ext cx="4621200" cy="3465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1" name="Google Shape;101;gab2d5e0f39_0_183:notes"/>
          <p:cNvSpPr txBox="1"/>
          <p:nvPr>
            <p:ph idx="1" type="body"/>
          </p:nvPr>
        </p:nvSpPr>
        <p:spPr>
          <a:xfrm>
            <a:off x="904875" y="4435475"/>
            <a:ext cx="5200500" cy="41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" name="Google Shape;102;gab2d5e0f39_0_183:notes"/>
          <p:cNvSpPr txBox="1"/>
          <p:nvPr>
            <p:ph idx="12" type="sldNum"/>
          </p:nvPr>
        </p:nvSpPr>
        <p:spPr>
          <a:xfrm>
            <a:off x="3995738" y="8870950"/>
            <a:ext cx="30147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958706831a_0_68:notes"/>
          <p:cNvSpPr txBox="1"/>
          <p:nvPr>
            <p:ph idx="1" type="body"/>
          </p:nvPr>
        </p:nvSpPr>
        <p:spPr>
          <a:xfrm>
            <a:off x="904875" y="4435475"/>
            <a:ext cx="5200500" cy="41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1" name="Google Shape;121;g958706831a_0_68:notes"/>
          <p:cNvSpPr/>
          <p:nvPr>
            <p:ph idx="2" type="sldImg"/>
          </p:nvPr>
        </p:nvSpPr>
        <p:spPr>
          <a:xfrm>
            <a:off x="1231900" y="693738"/>
            <a:ext cx="4621200" cy="3465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dc63d052a2_0_0:notes"/>
          <p:cNvSpPr/>
          <p:nvPr>
            <p:ph idx="2" type="sldImg"/>
          </p:nvPr>
        </p:nvSpPr>
        <p:spPr>
          <a:xfrm>
            <a:off x="1231900" y="693738"/>
            <a:ext cx="4621200" cy="3465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28" name="Google Shape;128;gdc63d052a2_0_0:notes"/>
          <p:cNvSpPr txBox="1"/>
          <p:nvPr>
            <p:ph idx="1" type="body"/>
          </p:nvPr>
        </p:nvSpPr>
        <p:spPr>
          <a:xfrm>
            <a:off x="904875" y="4435475"/>
            <a:ext cx="5200500" cy="41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" name="Google Shape;129;gdc63d052a2_0_0:notes"/>
          <p:cNvSpPr txBox="1"/>
          <p:nvPr>
            <p:ph idx="12" type="sldNum"/>
          </p:nvPr>
        </p:nvSpPr>
        <p:spPr>
          <a:xfrm>
            <a:off x="3995738" y="8870950"/>
            <a:ext cx="30147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dc63d052a2_0_6:notes"/>
          <p:cNvSpPr/>
          <p:nvPr>
            <p:ph idx="2" type="sldImg"/>
          </p:nvPr>
        </p:nvSpPr>
        <p:spPr>
          <a:xfrm>
            <a:off x="1231900" y="693738"/>
            <a:ext cx="4621200" cy="3465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5" name="Google Shape;135;gdc63d052a2_0_6:notes"/>
          <p:cNvSpPr txBox="1"/>
          <p:nvPr>
            <p:ph idx="1" type="body"/>
          </p:nvPr>
        </p:nvSpPr>
        <p:spPr>
          <a:xfrm>
            <a:off x="904875" y="4435475"/>
            <a:ext cx="5200500" cy="41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6" name="Google Shape;136;gdc63d052a2_0_6:notes"/>
          <p:cNvSpPr txBox="1"/>
          <p:nvPr>
            <p:ph idx="12" type="sldNum"/>
          </p:nvPr>
        </p:nvSpPr>
        <p:spPr>
          <a:xfrm>
            <a:off x="3995738" y="8870950"/>
            <a:ext cx="30147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dc63d052a2_0_16:notes"/>
          <p:cNvSpPr/>
          <p:nvPr>
            <p:ph idx="2" type="sldImg"/>
          </p:nvPr>
        </p:nvSpPr>
        <p:spPr>
          <a:xfrm>
            <a:off x="1231900" y="693738"/>
            <a:ext cx="4621200" cy="3465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2" name="Google Shape;142;gdc63d052a2_0_16:notes"/>
          <p:cNvSpPr txBox="1"/>
          <p:nvPr>
            <p:ph idx="1" type="body"/>
          </p:nvPr>
        </p:nvSpPr>
        <p:spPr>
          <a:xfrm>
            <a:off x="904875" y="4435475"/>
            <a:ext cx="5200500" cy="41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3" name="Google Shape;143;gdc63d052a2_0_16:notes"/>
          <p:cNvSpPr txBox="1"/>
          <p:nvPr>
            <p:ph idx="12" type="sldNum"/>
          </p:nvPr>
        </p:nvSpPr>
        <p:spPr>
          <a:xfrm>
            <a:off x="3995738" y="8870950"/>
            <a:ext cx="30147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5"/>
          <p:cNvSpPr txBox="1"/>
          <p:nvPr>
            <p:ph idx="1" type="subTitle"/>
          </p:nvPr>
        </p:nvSpPr>
        <p:spPr>
          <a:xfrm>
            <a:off x="614361" y="3886200"/>
            <a:ext cx="7948800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Verdana"/>
              <a:buNone/>
              <a:defRPr sz="1800"/>
            </a:lvl1pPr>
            <a:lvl2pPr lvl="1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AutoNum type="alphaLcPeriod"/>
              <a:defRPr/>
            </a:lvl2pPr>
            <a:lvl3pPr lvl="2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lvl="3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lvl="4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5pPr>
            <a:lvl6pPr lvl="5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lvl="6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lvl="7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lvl="8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18" name="Google Shape;18;p25"/>
          <p:cNvSpPr txBox="1"/>
          <p:nvPr>
            <p:ph type="ctrTitle"/>
          </p:nvPr>
        </p:nvSpPr>
        <p:spPr>
          <a:xfrm>
            <a:off x="587374" y="2574925"/>
            <a:ext cx="7947025" cy="5794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3200">
                <a:solidFill>
                  <a:srgbClr val="8224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signature" id="19" name="Google Shape;19;p25"/>
          <p:cNvPicPr preferRelativeResize="0"/>
          <p:nvPr/>
        </p:nvPicPr>
        <p:blipFill rotWithShape="1">
          <a:blip r:embed="rId2">
            <a:alphaModFix/>
          </a:blip>
          <a:srcRect b="0" l="84271" r="0" t="-8163"/>
          <a:stretch/>
        </p:blipFill>
        <p:spPr>
          <a:xfrm>
            <a:off x="7705725" y="6391276"/>
            <a:ext cx="1438275" cy="25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5"/>
          <p:cNvPicPr preferRelativeResize="0"/>
          <p:nvPr/>
        </p:nvPicPr>
        <p:blipFill rotWithShape="1">
          <a:blip r:embed="rId3">
            <a:alphaModFix/>
          </a:blip>
          <a:srcRect b="24988" l="0" r="0" t="534"/>
          <a:stretch/>
        </p:blipFill>
        <p:spPr>
          <a:xfrm>
            <a:off x="0" y="0"/>
            <a:ext cx="9144000" cy="907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/>
          <p:nvPr>
            <p:ph type="title"/>
          </p:nvPr>
        </p:nvSpPr>
        <p:spPr>
          <a:xfrm>
            <a:off x="244305" y="381000"/>
            <a:ext cx="6486695" cy="42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6"/>
          <p:cNvSpPr txBox="1"/>
          <p:nvPr>
            <p:ph idx="1" type="body"/>
          </p:nvPr>
        </p:nvSpPr>
        <p:spPr>
          <a:xfrm>
            <a:off x="251285" y="1319248"/>
            <a:ext cx="8718211" cy="48163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AutoNum type="arabicPeriod"/>
              <a:defRPr/>
            </a:lvl1pPr>
            <a:lvl2pPr indent="-3429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AutoNum type="alphaLcPeriod"/>
              <a:defRPr/>
            </a:lvl2pPr>
            <a:lvl3pPr indent="-3429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7"/>
          <p:cNvSpPr txBox="1"/>
          <p:nvPr>
            <p:ph type="title"/>
          </p:nvPr>
        </p:nvSpPr>
        <p:spPr>
          <a:xfrm>
            <a:off x="612000" y="4406898"/>
            <a:ext cx="778905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>
                <a:solidFill>
                  <a:srgbClr val="0098D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7"/>
          <p:cNvSpPr txBox="1"/>
          <p:nvPr>
            <p:ph idx="1" type="body"/>
          </p:nvPr>
        </p:nvSpPr>
        <p:spPr>
          <a:xfrm>
            <a:off x="612000" y="2906713"/>
            <a:ext cx="778905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3pPr>
            <a:lvl4pPr indent="-228600" lvl="3" marL="18288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4pPr>
            <a:lvl5pPr indent="-228600" lvl="4" marL="22860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indent="-228600" lvl="5" marL="27432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6pPr>
            <a:lvl7pPr indent="-228600" lvl="6" marL="32004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7pPr>
            <a:lvl8pPr indent="-228600" lvl="7" marL="36576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8pPr>
            <a:lvl9pPr indent="-228600" lvl="8" marL="41148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/>
          <p:nvPr>
            <p:ph type="title"/>
          </p:nvPr>
        </p:nvSpPr>
        <p:spPr>
          <a:xfrm>
            <a:off x="220635" y="381000"/>
            <a:ext cx="6105525" cy="42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8"/>
          <p:cNvSpPr txBox="1"/>
          <p:nvPr>
            <p:ph idx="1" type="body"/>
          </p:nvPr>
        </p:nvSpPr>
        <p:spPr>
          <a:xfrm>
            <a:off x="615950" y="1673225"/>
            <a:ext cx="3889376" cy="4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indent="-304800" lvl="1" marL="9144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indent="-304800" lvl="2" marL="1371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9pPr>
          </a:lstStyle>
          <a:p/>
        </p:txBody>
      </p:sp>
      <p:sp>
        <p:nvSpPr>
          <p:cNvPr id="30" name="Google Shape;30;p28"/>
          <p:cNvSpPr txBox="1"/>
          <p:nvPr>
            <p:ph idx="2" type="body"/>
          </p:nvPr>
        </p:nvSpPr>
        <p:spPr>
          <a:xfrm>
            <a:off x="4657723" y="1673225"/>
            <a:ext cx="3888000" cy="4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indent="-304800" lvl="1" marL="9144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indent="-304800" lvl="2" marL="1371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/>
          <p:nvPr>
            <p:ph type="title"/>
          </p:nvPr>
        </p:nvSpPr>
        <p:spPr>
          <a:xfrm>
            <a:off x="626400" y="381600"/>
            <a:ext cx="61056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9"/>
          <p:cNvSpPr txBox="1"/>
          <p:nvPr>
            <p:ph idx="1" type="body"/>
          </p:nvPr>
        </p:nvSpPr>
        <p:spPr>
          <a:xfrm>
            <a:off x="619123" y="1666800"/>
            <a:ext cx="38952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1pPr>
            <a:lvl2pPr indent="-228600" lvl="1" marL="9144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34" name="Google Shape;34;p29"/>
          <p:cNvSpPr txBox="1"/>
          <p:nvPr>
            <p:ph idx="2" type="body"/>
          </p:nvPr>
        </p:nvSpPr>
        <p:spPr>
          <a:xfrm>
            <a:off x="4645025" y="1666875"/>
            <a:ext cx="3896416" cy="4953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1pPr>
            <a:lvl2pPr indent="-228600" lvl="1" marL="9144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35" name="Google Shape;35;p29"/>
          <p:cNvSpPr txBox="1"/>
          <p:nvPr>
            <p:ph idx="3" type="body"/>
          </p:nvPr>
        </p:nvSpPr>
        <p:spPr>
          <a:xfrm>
            <a:off x="4645026" y="2174875"/>
            <a:ext cx="3898900" cy="3816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indent="-304800" lvl="1" marL="9144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indent="-304800" lvl="2" marL="1371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30200" lvl="5" marL="2743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6pPr>
            <a:lvl7pPr indent="-330200" lvl="6" marL="32004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7pPr>
            <a:lvl8pPr indent="-330200" lvl="7" marL="3657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8pPr>
            <a:lvl9pPr indent="-330200" lvl="8" marL="41148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9pPr>
          </a:lstStyle>
          <a:p/>
        </p:txBody>
      </p:sp>
      <p:sp>
        <p:nvSpPr>
          <p:cNvPr id="36" name="Google Shape;36;p29"/>
          <p:cNvSpPr txBox="1"/>
          <p:nvPr>
            <p:ph idx="4" type="body"/>
          </p:nvPr>
        </p:nvSpPr>
        <p:spPr>
          <a:xfrm>
            <a:off x="619200" y="2174400"/>
            <a:ext cx="3898900" cy="3816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indent="-304800" lvl="1" marL="9144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indent="-304800" lvl="2" marL="13716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3pPr>
            <a:lvl4pPr indent="-304800" lvl="3" marL="18288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5pPr>
            <a:lvl6pPr indent="-330200" lvl="5" marL="27432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6pPr>
            <a:lvl7pPr indent="-330200" lvl="6" marL="32004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7pPr>
            <a:lvl8pPr indent="-330200" lvl="7" marL="36576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8pPr>
            <a:lvl9pPr indent="-330200" lvl="8" marL="411480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/>
          <p:nvPr>
            <p:ph type="title"/>
          </p:nvPr>
        </p:nvSpPr>
        <p:spPr>
          <a:xfrm>
            <a:off x="220635" y="381000"/>
            <a:ext cx="6105525" cy="42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/>
          <p:nvPr>
            <p:ph type="title"/>
          </p:nvPr>
        </p:nvSpPr>
        <p:spPr>
          <a:xfrm>
            <a:off x="626400" y="409890"/>
            <a:ext cx="61056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2"/>
          <p:cNvSpPr txBox="1"/>
          <p:nvPr>
            <p:ph idx="1" type="body"/>
          </p:nvPr>
        </p:nvSpPr>
        <p:spPr>
          <a:xfrm>
            <a:off x="3575050" y="1666874"/>
            <a:ext cx="4968875" cy="432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AutoNum type="arabicPeriod"/>
              <a:defRPr sz="1400"/>
            </a:lvl1pPr>
            <a:lvl2pPr indent="-317500" lvl="1" marL="9144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AutoNum type="alphaLcPeriod"/>
              <a:defRPr sz="1400"/>
            </a:lvl2pPr>
            <a:lvl3pPr indent="-317500" lvl="2" marL="13716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Char char="–"/>
              <a:defRPr sz="1400"/>
            </a:lvl3pPr>
            <a:lvl4pPr indent="-317500" lvl="3" marL="18288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Char char="–"/>
              <a:defRPr sz="1400"/>
            </a:lvl4pPr>
            <a:lvl5pPr indent="-317500" lvl="4" marL="22860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Char char="–"/>
              <a:defRPr sz="1400"/>
            </a:lvl5pPr>
            <a:lvl6pPr indent="-355600" lvl="5" marL="27432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6pPr>
            <a:lvl7pPr indent="-355600" lvl="6" marL="32004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7pPr>
            <a:lvl8pPr indent="-355600" lvl="7" marL="36576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8pPr>
            <a:lvl9pPr indent="-355600" lvl="8" marL="411480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9pPr>
          </a:lstStyle>
          <a:p/>
        </p:txBody>
      </p:sp>
      <p:sp>
        <p:nvSpPr>
          <p:cNvPr id="43" name="Google Shape;43;p32"/>
          <p:cNvSpPr txBox="1"/>
          <p:nvPr>
            <p:ph idx="2" type="body"/>
          </p:nvPr>
        </p:nvSpPr>
        <p:spPr>
          <a:xfrm>
            <a:off x="619125" y="1666800"/>
            <a:ext cx="2846388" cy="4324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19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3"/>
          <p:cNvSpPr txBox="1"/>
          <p:nvPr>
            <p:ph type="title"/>
          </p:nvPr>
        </p:nvSpPr>
        <p:spPr>
          <a:xfrm>
            <a:off x="1602000" y="5069086"/>
            <a:ext cx="59328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3"/>
          <p:cNvSpPr/>
          <p:nvPr>
            <p:ph idx="2" type="pic"/>
          </p:nvPr>
        </p:nvSpPr>
        <p:spPr>
          <a:xfrm>
            <a:off x="1601787" y="1666873"/>
            <a:ext cx="5932488" cy="33909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Verdana"/>
              <a:buNone/>
              <a:defRPr b="0" i="0" sz="1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19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None/>
              <a:defRPr b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19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None/>
              <a:defRPr b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b="0" i="0" sz="20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b="0" i="0" sz="20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b="0" i="0" sz="20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b="0" i="0" sz="20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b="0" i="0" sz="20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b="0" i="0" sz="20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7" name="Google Shape;47;p33"/>
          <p:cNvSpPr txBox="1"/>
          <p:nvPr>
            <p:ph idx="1" type="body"/>
          </p:nvPr>
        </p:nvSpPr>
        <p:spPr>
          <a:xfrm>
            <a:off x="1602000" y="5372100"/>
            <a:ext cx="5932800" cy="6191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19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19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19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ignature" id="10" name="Google Shape;10;p24"/>
          <p:cNvPicPr preferRelativeResize="0"/>
          <p:nvPr/>
        </p:nvPicPr>
        <p:blipFill rotWithShape="1">
          <a:blip r:embed="rId1">
            <a:alphaModFix/>
          </a:blip>
          <a:srcRect b="0" l="84271" r="0" t="-8163"/>
          <a:stretch/>
        </p:blipFill>
        <p:spPr>
          <a:xfrm>
            <a:off x="7705725" y="6579736"/>
            <a:ext cx="1438275" cy="25241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4"/>
          <p:cNvSpPr txBox="1"/>
          <p:nvPr>
            <p:ph idx="1" type="body"/>
          </p:nvPr>
        </p:nvSpPr>
        <p:spPr>
          <a:xfrm>
            <a:off x="211110" y="1389050"/>
            <a:ext cx="8772346" cy="48791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AutoNum type="arabicPeriod"/>
              <a:defRPr b="0" i="0" sz="16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AutoNum type="alphaLcPeriod"/>
              <a:defRPr b="0" i="0" sz="16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30200" lvl="2" marL="13716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30200" lvl="3" marL="18288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30200" lvl="4" marL="22860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0200" lvl="5" marL="27432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30200" lvl="6" marL="32004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30200" lvl="7" marL="36576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30200" lvl="8" marL="41148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2" name="Google Shape;12;p24"/>
          <p:cNvSpPr txBox="1"/>
          <p:nvPr>
            <p:ph type="title"/>
          </p:nvPr>
        </p:nvSpPr>
        <p:spPr>
          <a:xfrm>
            <a:off x="220635" y="381000"/>
            <a:ext cx="6105525" cy="42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3" name="Google Shape;13;p24"/>
          <p:cNvSpPr txBox="1"/>
          <p:nvPr/>
        </p:nvSpPr>
        <p:spPr>
          <a:xfrm>
            <a:off x="243078" y="6386060"/>
            <a:ext cx="6977062" cy="2962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J. Salgado | </a:t>
            </a:r>
            <a:r>
              <a:rPr lang="en-US" sz="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ObsLocTAP RFC Status</a:t>
            </a:r>
            <a:r>
              <a:rPr b="0" i="0" lang="en-US" sz="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 | </a:t>
            </a:r>
            <a:r>
              <a:rPr lang="en-US" sz="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27</a:t>
            </a:r>
            <a:r>
              <a:rPr b="0" i="0" lang="en-US" sz="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en-US" sz="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05</a:t>
            </a:r>
            <a:r>
              <a:rPr b="0" i="0" lang="en-US" sz="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/202</a:t>
            </a:r>
            <a:r>
              <a:rPr lang="en-US" sz="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b="0" i="0" lang="en-US" sz="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 | Slide  </a:t>
            </a:r>
            <a:fld id="{00000000-1234-1234-1234-123412341234}" type="slidenum">
              <a:rPr b="0" i="0" lang="en-US" sz="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800" u="none" cap="none" strike="noStrike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14;p24"/>
          <p:cNvSpPr txBox="1"/>
          <p:nvPr/>
        </p:nvSpPr>
        <p:spPr>
          <a:xfrm>
            <a:off x="220005" y="6617835"/>
            <a:ext cx="5016500" cy="214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ESA UNCLASSIFIED - Releasable to the Public</a:t>
            </a:r>
            <a:endParaRPr b="0" i="0" sz="8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Google Shape;15;p24"/>
          <p:cNvPicPr preferRelativeResize="0"/>
          <p:nvPr/>
        </p:nvPicPr>
        <p:blipFill rotWithShape="1">
          <a:blip r:embed="rId2">
            <a:alphaModFix/>
          </a:blip>
          <a:srcRect b="24988" l="0" r="0" t="534"/>
          <a:stretch/>
        </p:blipFill>
        <p:spPr>
          <a:xfrm>
            <a:off x="0" y="0"/>
            <a:ext cx="9144000" cy="90705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arxiv.org/abs/2007.05546" TargetMode="External"/><Relationship Id="rId4" Type="http://schemas.openxmlformats.org/officeDocument/2006/relationships/image" Target="../media/image19.png"/><Relationship Id="rId5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iki.ivoa.net/twiki/bin/view/IVOA/ObsLocTAP10RFC" TargetMode="External"/><Relationship Id="rId4" Type="http://schemas.openxmlformats.org/officeDocument/2006/relationships/hyperlink" Target="https://ila.esac.esa.int/tap/tap/" TargetMode="External"/><Relationship Id="rId5" Type="http://schemas.openxmlformats.org/officeDocument/2006/relationships/hyperlink" Target="https://cda.cfa.harvard.edu/cxctap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integral.esa.int/toby/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andromeda.star.bris.ac.uk/pub/star/stilts/pre/stilts.jar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hyperlink" Target="https://www.cosmos.esa.int/web/vovisobs_protocols/implementation-guid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"/>
          <p:cNvSpPr txBox="1"/>
          <p:nvPr>
            <p:ph type="ctrTitle"/>
          </p:nvPr>
        </p:nvSpPr>
        <p:spPr>
          <a:xfrm>
            <a:off x="160287" y="2258131"/>
            <a:ext cx="864310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/>
              <a:t>ObsLocTAP status report</a:t>
            </a:r>
            <a:endParaRPr/>
          </a:p>
        </p:txBody>
      </p:sp>
      <p:sp>
        <p:nvSpPr>
          <p:cNvPr id="53" name="Google Shape;53;p1"/>
          <p:cNvSpPr txBox="1"/>
          <p:nvPr/>
        </p:nvSpPr>
        <p:spPr>
          <a:xfrm>
            <a:off x="160325" y="4871150"/>
            <a:ext cx="8430900" cy="13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16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Jesús Salgado</a:t>
            </a:r>
            <a:r>
              <a:rPr b="1" baseline="30000" i="1" lang="en-US" sz="16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b="1" i="1" lang="en-US" sz="16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endParaRPr b="1" i="1" sz="16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1" sz="18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Aitor Ibarra</a:t>
            </a:r>
            <a:r>
              <a:rPr b="1" baseline="30000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b="1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b="1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Karl Foster</a:t>
            </a:r>
            <a:r>
              <a:rPr b="1" baseline="30000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5</a:t>
            </a:r>
            <a:r>
              <a:rPr b="1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, Richard Saxton</a:t>
            </a:r>
            <a:r>
              <a:rPr b="1" baseline="30000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b="1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, Jan-Uwe Ness</a:t>
            </a:r>
            <a:r>
              <a:rPr b="1" baseline="30000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r>
              <a:rPr b="1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, Erik Kuulkers</a:t>
            </a:r>
            <a:r>
              <a:rPr b="1" baseline="30000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r>
              <a:rPr b="1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endParaRPr b="1" i="1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Carlos Gabriel</a:t>
            </a:r>
            <a:r>
              <a:rPr b="1" baseline="30000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r>
              <a:rPr b="1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, Bruno Merín</a:t>
            </a:r>
            <a:r>
              <a:rPr b="1" baseline="30000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r>
              <a:rPr b="1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, Peter Kretschmar</a:t>
            </a:r>
            <a:r>
              <a:rPr b="1" baseline="30000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r>
              <a:rPr b="1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,Emilio Salazar</a:t>
            </a:r>
            <a:r>
              <a:rPr b="1" baseline="30000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b="1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, Celia Sánchez</a:t>
            </a:r>
            <a:r>
              <a:rPr b="1" baseline="30000" i="1" lang="en-US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endParaRPr b="1" i="1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baseline="30000" i="1" sz="18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baseline="30000" i="1" lang="en-US" sz="1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1 Quasar for ESA - 2 TPZ-VEGA for ESA - 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b="1" baseline="30000" i="1" lang="en-US" sz="1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3 ATG for ESA -  4 ESA 5 NuSTAR</a:t>
            </a:r>
            <a:endParaRPr b="1" i="1" sz="18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baseline="30000" i="1" sz="1800" u="none" cap="none" strike="noStrike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958706831a_0_8"/>
          <p:cNvSpPr txBox="1"/>
          <p:nvPr>
            <p:ph type="title"/>
          </p:nvPr>
        </p:nvSpPr>
        <p:spPr>
          <a:xfrm>
            <a:off x="244305" y="381000"/>
            <a:ext cx="64866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Other RFC comments from TCG</a:t>
            </a:r>
            <a:endParaRPr/>
          </a:p>
        </p:txBody>
      </p:sp>
      <p:sp>
        <p:nvSpPr>
          <p:cNvPr id="154" name="Google Shape;154;g958706831a_0_8"/>
          <p:cNvSpPr txBox="1"/>
          <p:nvPr>
            <p:ph idx="1" type="body"/>
          </p:nvPr>
        </p:nvSpPr>
        <p:spPr>
          <a:xfrm>
            <a:off x="244300" y="1020900"/>
            <a:ext cx="8270700" cy="4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2200"/>
              <a:buChar char="●"/>
            </a:pPr>
            <a:r>
              <a:rPr lang="en-US" sz="2000"/>
              <a:t>Comments received by </a:t>
            </a:r>
            <a:r>
              <a:rPr b="1" lang="en-US" sz="2000"/>
              <a:t>all</a:t>
            </a:r>
            <a:r>
              <a:rPr lang="en-US" sz="2000"/>
              <a:t> WGs and all answered</a:t>
            </a:r>
            <a:endParaRPr sz="2000"/>
          </a:p>
          <a:p>
            <a:pPr indent="-3683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2200"/>
              <a:buChar char="●"/>
            </a:pPr>
            <a:r>
              <a:rPr lang="en-US" sz="2000"/>
              <a:t>Current version a lot more stable and improved due to review (thanks!)</a:t>
            </a:r>
            <a:endParaRPr sz="2000"/>
          </a:p>
          <a:p>
            <a:pPr indent="-355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Only open issue, if protocol could be used for moving target (Solar system objects) </a:t>
            </a:r>
            <a:endParaRPr sz="2000"/>
          </a:p>
          <a:p>
            <a:pPr indent="-355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"tracking_type" parameter:</a:t>
            </a:r>
            <a:endParaRPr sz="2000"/>
          </a:p>
          <a:p>
            <a:pPr indent="-355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2000"/>
              <a:buChar char="–"/>
            </a:pPr>
            <a:r>
              <a:rPr lang="en-US" sz="2000"/>
              <a:t>RA/Dec (default)</a:t>
            </a:r>
            <a:endParaRPr sz="2000"/>
          </a:p>
          <a:p>
            <a:pPr indent="-355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2000"/>
              <a:buChar char="–"/>
            </a:pPr>
            <a:r>
              <a:rPr lang="en-US" sz="2000"/>
              <a:t>solar-system object tracking</a:t>
            </a:r>
            <a:endParaRPr sz="2000"/>
          </a:p>
          <a:p>
            <a:pPr indent="-355600" lvl="2" marL="13716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2000"/>
              <a:buChar char="–"/>
            </a:pPr>
            <a:r>
              <a:rPr lang="en-US" sz="2000"/>
              <a:t>transit mode </a:t>
            </a:r>
            <a:endParaRPr sz="2000"/>
          </a:p>
          <a:p>
            <a:pPr indent="-355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Under discussion within authors</a:t>
            </a:r>
            <a:endParaRPr sz="2000"/>
          </a:p>
          <a:p>
            <a:pPr indent="-355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Specification almost ready for recommendation</a:t>
            </a:r>
            <a:endParaRPr sz="2000"/>
          </a:p>
          <a:p>
            <a:pPr indent="-3556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Votes pending:</a:t>
            </a:r>
            <a:endParaRPr sz="2000"/>
          </a:p>
          <a:p>
            <a:pPr indent="-3556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TCG Chair (changes requested answered this week)</a:t>
            </a:r>
            <a:endParaRPr sz="2000"/>
          </a:p>
        </p:txBody>
      </p:sp>
      <p:pic>
        <p:nvPicPr>
          <p:cNvPr id="155" name="Google Shape;155;g958706831a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958706831a_0_32"/>
          <p:cNvSpPr txBox="1"/>
          <p:nvPr>
            <p:ph type="title"/>
          </p:nvPr>
        </p:nvSpPr>
        <p:spPr>
          <a:xfrm>
            <a:off x="244305" y="381000"/>
            <a:ext cx="64866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ObsLocTAP IAU endorsement proposal</a:t>
            </a:r>
            <a:endParaRPr/>
          </a:p>
        </p:txBody>
      </p:sp>
      <p:sp>
        <p:nvSpPr>
          <p:cNvPr id="162" name="Google Shape;162;g958706831a_0_32"/>
          <p:cNvSpPr txBox="1"/>
          <p:nvPr>
            <p:ph idx="1" type="body"/>
          </p:nvPr>
        </p:nvSpPr>
        <p:spPr>
          <a:xfrm>
            <a:off x="251279" y="1319250"/>
            <a:ext cx="5446500" cy="4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Multi-messenger and Transient Astronomy White Paper</a:t>
            </a:r>
            <a:endParaRPr/>
          </a:p>
          <a:p>
            <a:pPr indent="-34290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(Thanks to Ada Nebot for representing IVOA on this forum!)</a:t>
            </a:r>
            <a:endParaRPr/>
          </a:p>
          <a:p>
            <a:pPr indent="0" lvl="0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https://arxiv.org/abs/2007.05546</a:t>
            </a:r>
            <a:endParaRPr i="1" sz="1200"/>
          </a:p>
          <a:p>
            <a:pPr indent="-3429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i="1" lang="en-US"/>
              <a:t>“</a:t>
            </a:r>
            <a:r>
              <a:rPr b="1" i="1" lang="en-US"/>
              <a:t>Telescope Coordination Recommendation 1</a:t>
            </a:r>
            <a:r>
              <a:rPr i="1" lang="en-US"/>
              <a:t>: We recommend the IAU endorse a common format for all observatories to report previous and planned observations, namely the standard developed by the IVOA </a:t>
            </a:r>
            <a:r>
              <a:rPr b="1" i="1" lang="en-US"/>
              <a:t>(ObsLocTAP)</a:t>
            </a:r>
            <a:r>
              <a:rPr i="1" lang="en-US"/>
              <a:t>.”</a:t>
            </a:r>
            <a:endParaRPr i="1"/>
          </a:p>
          <a:p>
            <a:pPr indent="-3429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Proposal to endorse this white paper recommendations by IAU during next XXXI IAU General Assembly (Busan, South Korea, August 2021)</a:t>
            </a:r>
            <a:endParaRPr i="1"/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i="1"/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i="1"/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i="1"/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63" name="Google Shape;163;g958706831a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9229" y="1138575"/>
            <a:ext cx="3141421" cy="2203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958706831a_0_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9225" y="3505200"/>
            <a:ext cx="2215474" cy="28699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740000" dist="323850">
              <a:srgbClr val="000000">
                <a:alpha val="28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ab2d5e0f39_0_166"/>
          <p:cNvSpPr txBox="1"/>
          <p:nvPr>
            <p:ph type="title"/>
          </p:nvPr>
        </p:nvSpPr>
        <p:spPr>
          <a:xfrm>
            <a:off x="244305" y="381000"/>
            <a:ext cx="64866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ObsLocTAP architecture</a:t>
            </a:r>
            <a:endParaRPr/>
          </a:p>
        </p:txBody>
      </p:sp>
      <p:pic>
        <p:nvPicPr>
          <p:cNvPr id="171" name="Google Shape;171;gab2d5e0f39_0_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1750" y="1835127"/>
            <a:ext cx="1282550" cy="1813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ab2d5e0f39_0_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52400" y="4436013"/>
            <a:ext cx="1097725" cy="131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ab2d5e0f39_0_1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10500" y="1460225"/>
            <a:ext cx="1226850" cy="148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ab2d5e0f39_0_1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45950" y="1656252"/>
            <a:ext cx="1097725" cy="109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ab2d5e0f39_0_166"/>
          <p:cNvSpPr txBox="1"/>
          <p:nvPr/>
        </p:nvSpPr>
        <p:spPr>
          <a:xfrm>
            <a:off x="3380750" y="2571125"/>
            <a:ext cx="15621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ivoa.obsplan</a:t>
            </a:r>
            <a:endParaRPr b="1" i="0" sz="12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76" name="Google Shape;176;gab2d5e0f39_0_166"/>
          <p:cNvCxnSpPr/>
          <p:nvPr/>
        </p:nvCxnSpPr>
        <p:spPr>
          <a:xfrm flipH="1" rot="10800000">
            <a:off x="5293025" y="3497013"/>
            <a:ext cx="16500" cy="862800"/>
          </a:xfrm>
          <a:prstGeom prst="straightConnector1">
            <a:avLst/>
          </a:prstGeom>
          <a:noFill/>
          <a:ln cap="flat" cmpd="sng" w="76200">
            <a:solidFill>
              <a:srgbClr val="FF99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77" name="Google Shape;177;gab2d5e0f39_0_16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75205" y="5146475"/>
            <a:ext cx="1551895" cy="86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ab2d5e0f39_0_166"/>
          <p:cNvSpPr/>
          <p:nvPr/>
        </p:nvSpPr>
        <p:spPr>
          <a:xfrm>
            <a:off x="1117900" y="1656250"/>
            <a:ext cx="1347600" cy="13194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ab2d5e0f39_0_166"/>
          <p:cNvSpPr txBox="1"/>
          <p:nvPr/>
        </p:nvSpPr>
        <p:spPr>
          <a:xfrm>
            <a:off x="1311100" y="2113725"/>
            <a:ext cx="62601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INGEST</a:t>
            </a:r>
            <a:endParaRPr b="1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80" name="Google Shape;180;gab2d5e0f39_0_166"/>
          <p:cNvCxnSpPr/>
          <p:nvPr/>
        </p:nvCxnSpPr>
        <p:spPr>
          <a:xfrm>
            <a:off x="2532975" y="2256075"/>
            <a:ext cx="912900" cy="0"/>
          </a:xfrm>
          <a:prstGeom prst="straightConnector1">
            <a:avLst/>
          </a:prstGeom>
          <a:noFill/>
          <a:ln cap="flat" cmpd="sng" w="76200">
            <a:solidFill>
              <a:srgbClr val="FF99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ab2d5e0f39_0_206"/>
          <p:cNvSpPr txBox="1"/>
          <p:nvPr>
            <p:ph type="title"/>
          </p:nvPr>
        </p:nvSpPr>
        <p:spPr>
          <a:xfrm>
            <a:off x="244305" y="381000"/>
            <a:ext cx="64866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ObsLocTAP implementation problems</a:t>
            </a:r>
            <a:endParaRPr/>
          </a:p>
        </p:txBody>
      </p:sp>
      <p:sp>
        <p:nvSpPr>
          <p:cNvPr id="187" name="Google Shape;187;gab2d5e0f39_0_206"/>
          <p:cNvSpPr txBox="1"/>
          <p:nvPr>
            <p:ph idx="1" type="body"/>
          </p:nvPr>
        </p:nvSpPr>
        <p:spPr>
          <a:xfrm>
            <a:off x="244310" y="1094548"/>
            <a:ext cx="8718300" cy="4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b="1" lang="en-US"/>
              <a:t>Technical background</a:t>
            </a:r>
            <a:endParaRPr b="1"/>
          </a:p>
          <a:p>
            <a:pPr indent="-3429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Not all the observatories have the resources or expertise to implement a TAP server</a:t>
            </a:r>
            <a:endParaRPr/>
          </a:p>
          <a:p>
            <a:pPr indent="-342900" lvl="1" marL="91440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6AA84F"/>
              </a:buClr>
              <a:buSzPts val="1800"/>
              <a:buChar char="○"/>
            </a:pPr>
            <a:r>
              <a:rPr b="1" lang="en-US">
                <a:solidFill>
                  <a:srgbClr val="6AA84F"/>
                </a:solidFill>
              </a:rPr>
              <a:t>Answer: Toolkits, Dockers, support (IVOA members could help)</a:t>
            </a:r>
            <a:endParaRPr b="1">
              <a:solidFill>
                <a:srgbClr val="6AA84F"/>
              </a:solidFill>
            </a:endParaRPr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AA84F"/>
              </a:solidFill>
            </a:endParaRPr>
          </a:p>
          <a:p>
            <a:pPr indent="-342900" lvl="0" marL="4572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-US"/>
              <a:t>Not good knowledge of future observations</a:t>
            </a:r>
            <a:endParaRPr b="1"/>
          </a:p>
          <a:p>
            <a:pPr indent="-34290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800"/>
              <a:buChar char="○"/>
            </a:pPr>
            <a:r>
              <a:rPr b="1" lang="en-US">
                <a:solidFill>
                  <a:srgbClr val="6AA84F"/>
                </a:solidFill>
              </a:rPr>
              <a:t>Answer: Even a short term knowledge is quite relevant for the community for, e.g. ToO follow-up</a:t>
            </a:r>
            <a:endParaRPr b="1">
              <a:solidFill>
                <a:srgbClr val="6AA84F"/>
              </a:solidFill>
            </a:endParaRPr>
          </a:p>
          <a:p>
            <a:pPr indent="0" lvl="0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AA84F"/>
              </a:solidFill>
            </a:endParaRPr>
          </a:p>
          <a:p>
            <a:pPr indent="-342900" lvl="0" marL="4572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800"/>
              <a:buChar char="●"/>
            </a:pPr>
            <a:r>
              <a:rPr b="1" lang="en-US"/>
              <a:t>Proprietary metadata</a:t>
            </a:r>
            <a:endParaRPr b="1"/>
          </a:p>
          <a:p>
            <a:pPr indent="-34290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800"/>
              <a:buChar char="○"/>
            </a:pPr>
            <a:r>
              <a:rPr b="1" lang="en-US">
                <a:solidFill>
                  <a:srgbClr val="6AA84F"/>
                </a:solidFill>
              </a:rPr>
              <a:t>Answer: Even to know that one time slot is reserved (or not) and to know if this is a must-done observations or something that could be done is quite relevant for multi-messenger astronomy</a:t>
            </a:r>
            <a:endParaRPr b="1">
              <a:solidFill>
                <a:srgbClr val="6AA84F"/>
              </a:solidFill>
            </a:endParaRPr>
          </a:p>
          <a:p>
            <a:pPr indent="0" lvl="0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AA84F"/>
              </a:solidFill>
            </a:endParaRPr>
          </a:p>
          <a:p>
            <a:pPr indent="-342900" lvl="0" marL="4572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-US"/>
              <a:t>Summary</a:t>
            </a:r>
            <a:r>
              <a:rPr lang="en-US"/>
              <a:t> </a:t>
            </a:r>
            <a:endParaRPr/>
          </a:p>
          <a:p>
            <a:pPr indent="-34290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800"/>
              <a:buChar char="○"/>
            </a:pPr>
            <a:r>
              <a:rPr b="1" lang="en-US">
                <a:solidFill>
                  <a:srgbClr val="6AA84F"/>
                </a:solidFill>
              </a:rPr>
              <a:t>Question: Why this has not been done before?</a:t>
            </a:r>
            <a:endParaRPr b="1">
              <a:solidFill>
                <a:srgbClr val="6AA84F"/>
              </a:solidFill>
            </a:endParaRPr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dcfaebbd59_0_0"/>
          <p:cNvSpPr txBox="1"/>
          <p:nvPr>
            <p:ph idx="1" type="body"/>
          </p:nvPr>
        </p:nvSpPr>
        <p:spPr>
          <a:xfrm>
            <a:off x="3047107" y="3266599"/>
            <a:ext cx="3049800" cy="127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 sz="4400"/>
              <a:t>Thanks!</a:t>
            </a:r>
            <a:endParaRPr b="1" sz="4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42c27f876_0_88"/>
          <p:cNvSpPr txBox="1"/>
          <p:nvPr>
            <p:ph type="title"/>
          </p:nvPr>
        </p:nvSpPr>
        <p:spPr>
          <a:xfrm>
            <a:off x="244305" y="379076"/>
            <a:ext cx="64866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Observations Life cycle</a:t>
            </a:r>
            <a:endParaRPr/>
          </a:p>
        </p:txBody>
      </p:sp>
      <p:grpSp>
        <p:nvGrpSpPr>
          <p:cNvPr id="59" name="Google Shape;59;g942c27f876_0_88"/>
          <p:cNvGrpSpPr/>
          <p:nvPr/>
        </p:nvGrpSpPr>
        <p:grpSpPr>
          <a:xfrm>
            <a:off x="1185995" y="2428556"/>
            <a:ext cx="6701000" cy="2643290"/>
            <a:chOff x="185070" y="424911"/>
            <a:chExt cx="6701000" cy="2643290"/>
          </a:xfrm>
        </p:grpSpPr>
        <p:sp>
          <p:nvSpPr>
            <p:cNvPr id="60" name="Google Shape;60;g942c27f876_0_88"/>
            <p:cNvSpPr/>
            <p:nvPr/>
          </p:nvSpPr>
          <p:spPr>
            <a:xfrm>
              <a:off x="185070" y="455292"/>
              <a:ext cx="1067400" cy="1067400"/>
            </a:xfrm>
            <a:prstGeom prst="ellipse">
              <a:avLst/>
            </a:prstGeom>
            <a:gradFill>
              <a:gsLst>
                <a:gs pos="0">
                  <a:srgbClr val="0078B9"/>
                </a:gs>
                <a:gs pos="80000">
                  <a:srgbClr val="009FF2"/>
                </a:gs>
                <a:gs pos="100000">
                  <a:srgbClr val="00A1F9"/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11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g942c27f876_0_88"/>
            <p:cNvSpPr txBox="1"/>
            <p:nvPr/>
          </p:nvSpPr>
          <p:spPr>
            <a:xfrm>
              <a:off x="341388" y="611610"/>
              <a:ext cx="754800" cy="75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Planned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g942c27f876_0_88"/>
            <p:cNvSpPr/>
            <p:nvPr/>
          </p:nvSpPr>
          <p:spPr>
            <a:xfrm rot="-41708">
              <a:off x="1447476" y="797120"/>
              <a:ext cx="469835" cy="360328"/>
            </a:xfrm>
            <a:prstGeom prst="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7294B3"/>
                </a:gs>
                <a:gs pos="80000">
                  <a:srgbClr val="97C2EB"/>
                </a:gs>
                <a:gs pos="100000">
                  <a:srgbClr val="96C3EE"/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11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g942c27f876_0_88"/>
            <p:cNvSpPr txBox="1"/>
            <p:nvPr/>
          </p:nvSpPr>
          <p:spPr>
            <a:xfrm rot="-42756">
              <a:off x="1447460" y="869771"/>
              <a:ext cx="361828" cy="2160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4" name="Google Shape;64;g942c27f876_0_88"/>
            <p:cNvSpPr/>
            <p:nvPr/>
          </p:nvSpPr>
          <p:spPr>
            <a:xfrm>
              <a:off x="2138783" y="431429"/>
              <a:ext cx="1067400" cy="1067400"/>
            </a:xfrm>
            <a:prstGeom prst="ellipse">
              <a:avLst/>
            </a:prstGeom>
            <a:gradFill>
              <a:gsLst>
                <a:gs pos="0">
                  <a:srgbClr val="0078B9"/>
                </a:gs>
                <a:gs pos="80000">
                  <a:srgbClr val="009FF2"/>
                </a:gs>
                <a:gs pos="100000">
                  <a:srgbClr val="00A1F9"/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11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g942c27f876_0_88"/>
            <p:cNvSpPr txBox="1"/>
            <p:nvPr/>
          </p:nvSpPr>
          <p:spPr>
            <a:xfrm>
              <a:off x="2295101" y="587747"/>
              <a:ext cx="754800" cy="75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Scheduled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g942c27f876_0_88"/>
            <p:cNvSpPr/>
            <p:nvPr/>
          </p:nvSpPr>
          <p:spPr>
            <a:xfrm rot="-14101">
              <a:off x="3357872" y="781716"/>
              <a:ext cx="365703" cy="360302"/>
            </a:xfrm>
            <a:prstGeom prst="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7294B3"/>
                </a:gs>
                <a:gs pos="80000">
                  <a:srgbClr val="97C2EB"/>
                </a:gs>
                <a:gs pos="100000">
                  <a:srgbClr val="96C3EE"/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11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g942c27f876_0_88"/>
            <p:cNvSpPr txBox="1"/>
            <p:nvPr/>
          </p:nvSpPr>
          <p:spPr>
            <a:xfrm rot="-12020">
              <a:off x="3357989" y="854065"/>
              <a:ext cx="257402" cy="2160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8" name="Google Shape;68;g942c27f876_0_88"/>
            <p:cNvSpPr/>
            <p:nvPr/>
          </p:nvSpPr>
          <p:spPr>
            <a:xfrm>
              <a:off x="3895972" y="424911"/>
              <a:ext cx="1067400" cy="1067400"/>
            </a:xfrm>
            <a:prstGeom prst="ellipse">
              <a:avLst/>
            </a:prstGeom>
            <a:gradFill>
              <a:gsLst>
                <a:gs pos="0">
                  <a:srgbClr val="0078B9"/>
                </a:gs>
                <a:gs pos="80000">
                  <a:srgbClr val="009FF2"/>
                </a:gs>
                <a:gs pos="100000">
                  <a:srgbClr val="00A1F9"/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11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g942c27f876_0_88"/>
            <p:cNvSpPr txBox="1"/>
            <p:nvPr/>
          </p:nvSpPr>
          <p:spPr>
            <a:xfrm>
              <a:off x="4052290" y="581229"/>
              <a:ext cx="754800" cy="75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Performed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g942c27f876_0_88"/>
            <p:cNvSpPr/>
            <p:nvPr/>
          </p:nvSpPr>
          <p:spPr>
            <a:xfrm rot="458304">
              <a:off x="5170323" y="855316"/>
              <a:ext cx="415285" cy="461318"/>
            </a:xfrm>
            <a:prstGeom prst="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7294B3"/>
                </a:gs>
                <a:gs pos="80000">
                  <a:srgbClr val="97C2EB"/>
                </a:gs>
                <a:gs pos="100000">
                  <a:srgbClr val="96C3EE"/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11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g942c27f876_0_88"/>
            <p:cNvSpPr txBox="1"/>
            <p:nvPr/>
          </p:nvSpPr>
          <p:spPr>
            <a:xfrm rot="458724">
              <a:off x="5170888" y="939328"/>
              <a:ext cx="290886" cy="2766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2" name="Google Shape;72;g942c27f876_0_88"/>
            <p:cNvSpPr/>
            <p:nvPr/>
          </p:nvSpPr>
          <p:spPr>
            <a:xfrm>
              <a:off x="5818670" y="683228"/>
              <a:ext cx="1067400" cy="10674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0000" rotWithShape="0" dir="5400000" dist="23000">
                <a:srgbClr val="CCFFCC">
                  <a:alpha val="3411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g942c27f876_0_88"/>
            <p:cNvSpPr txBox="1"/>
            <p:nvPr/>
          </p:nvSpPr>
          <p:spPr>
            <a:xfrm>
              <a:off x="5974988" y="839546"/>
              <a:ext cx="754800" cy="75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Archived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g942c27f876_0_88"/>
            <p:cNvSpPr/>
            <p:nvPr/>
          </p:nvSpPr>
          <p:spPr>
            <a:xfrm rot="9651662">
              <a:off x="3177881" y="1736580"/>
              <a:ext cx="1057767" cy="419825"/>
            </a:xfrm>
            <a:prstGeom prst="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7294B3"/>
                </a:gs>
                <a:gs pos="80000">
                  <a:srgbClr val="97C2EB"/>
                </a:gs>
                <a:gs pos="100000">
                  <a:srgbClr val="96C3EE"/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11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g942c27f876_0_88"/>
            <p:cNvSpPr txBox="1"/>
            <p:nvPr/>
          </p:nvSpPr>
          <p:spPr>
            <a:xfrm rot="-1149150">
              <a:off x="3300263" y="1799870"/>
              <a:ext cx="931775" cy="2517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6" name="Google Shape;76;g942c27f876_0_88"/>
            <p:cNvSpPr/>
            <p:nvPr/>
          </p:nvSpPr>
          <p:spPr>
            <a:xfrm>
              <a:off x="2023182" y="2000801"/>
              <a:ext cx="1067400" cy="1067400"/>
            </a:xfrm>
            <a:prstGeom prst="ellipse">
              <a:avLst/>
            </a:prstGeom>
            <a:gradFill>
              <a:gsLst>
                <a:gs pos="0">
                  <a:srgbClr val="0078B9"/>
                </a:gs>
                <a:gs pos="80000">
                  <a:srgbClr val="009FF2"/>
                </a:gs>
                <a:gs pos="100000">
                  <a:srgbClr val="00A1F9"/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11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g942c27f876_0_88"/>
            <p:cNvSpPr txBox="1"/>
            <p:nvPr/>
          </p:nvSpPr>
          <p:spPr>
            <a:xfrm>
              <a:off x="2179500" y="2157119"/>
              <a:ext cx="754800" cy="75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Aborted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g942c27f876_0_88"/>
            <p:cNvSpPr/>
            <p:nvPr/>
          </p:nvSpPr>
          <p:spPr>
            <a:xfrm rot="-8396353">
              <a:off x="1299587" y="1556856"/>
              <a:ext cx="707116" cy="435432"/>
            </a:xfrm>
            <a:prstGeom prst="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7294B3"/>
                </a:gs>
                <a:gs pos="80000">
                  <a:srgbClr val="97C2EB"/>
                </a:gs>
                <a:gs pos="100000">
                  <a:srgbClr val="96C3EE"/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11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g942c27f876_0_88"/>
            <p:cNvSpPr txBox="1"/>
            <p:nvPr/>
          </p:nvSpPr>
          <p:spPr>
            <a:xfrm rot="2403678">
              <a:off x="1414936" y="1686120"/>
              <a:ext cx="576594" cy="2610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ab2d5e0f39_0_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97" y="6624638"/>
            <a:ext cx="9139605" cy="23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gab2d5e0f39_0_2"/>
          <p:cNvSpPr/>
          <p:nvPr/>
        </p:nvSpPr>
        <p:spPr>
          <a:xfrm>
            <a:off x="93784" y="6642100"/>
            <a:ext cx="6518100" cy="1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4D4F5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6" name="Google Shape;86;gab2d5e0f39_0_2"/>
          <p:cNvSpPr/>
          <p:nvPr/>
        </p:nvSpPr>
        <p:spPr>
          <a:xfrm>
            <a:off x="52754" y="1268413"/>
            <a:ext cx="90912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40625" wrap="square" tIns="0">
            <a:noAutofit/>
          </a:bodyPr>
          <a:lstStyle/>
          <a:p>
            <a:pPr indent="0" lvl="0" marL="3968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accen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7" name="Google Shape;87;gab2d5e0f39_0_2"/>
          <p:cNvPicPr preferRelativeResize="0"/>
          <p:nvPr/>
        </p:nvPicPr>
        <p:blipFill rotWithShape="1">
          <a:blip r:embed="rId4">
            <a:alphaModFix/>
          </a:blip>
          <a:srcRect b="19870" l="17667" r="24175" t="26656"/>
          <a:stretch/>
        </p:blipFill>
        <p:spPr>
          <a:xfrm>
            <a:off x="92067" y="972519"/>
            <a:ext cx="4637945" cy="2598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gab2d5e0f39_0_2"/>
          <p:cNvPicPr preferRelativeResize="0"/>
          <p:nvPr/>
        </p:nvPicPr>
        <p:blipFill rotWithShape="1">
          <a:blip r:embed="rId5">
            <a:alphaModFix/>
          </a:blip>
          <a:srcRect b="12795" l="25464" r="27690" t="11222"/>
          <a:stretch/>
        </p:blipFill>
        <p:spPr>
          <a:xfrm>
            <a:off x="5572203" y="997235"/>
            <a:ext cx="3198935" cy="316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gab2d5e0f39_0_2"/>
          <p:cNvPicPr preferRelativeResize="0"/>
          <p:nvPr/>
        </p:nvPicPr>
        <p:blipFill rotWithShape="1">
          <a:blip r:embed="rId6">
            <a:alphaModFix/>
          </a:blip>
          <a:srcRect b="6009" l="0" r="56099" t="8264"/>
          <a:stretch/>
        </p:blipFill>
        <p:spPr>
          <a:xfrm>
            <a:off x="925113" y="2203470"/>
            <a:ext cx="3390898" cy="403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gab2d5e0f39_0_2"/>
          <p:cNvPicPr preferRelativeResize="0"/>
          <p:nvPr/>
        </p:nvPicPr>
        <p:blipFill rotWithShape="1">
          <a:blip r:embed="rId7">
            <a:alphaModFix/>
          </a:blip>
          <a:srcRect b="10527" l="23711" r="38092" t="5720"/>
          <a:stretch/>
        </p:blipFill>
        <p:spPr>
          <a:xfrm>
            <a:off x="4867661" y="1670276"/>
            <a:ext cx="3492013" cy="466724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gab2d5e0f39_0_2"/>
          <p:cNvSpPr txBox="1"/>
          <p:nvPr>
            <p:ph type="title"/>
          </p:nvPr>
        </p:nvSpPr>
        <p:spPr>
          <a:xfrm>
            <a:off x="244305" y="206469"/>
            <a:ext cx="64866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Planned Observations Services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958706831a_0_0"/>
          <p:cNvSpPr txBox="1"/>
          <p:nvPr>
            <p:ph type="title"/>
          </p:nvPr>
        </p:nvSpPr>
        <p:spPr>
          <a:xfrm>
            <a:off x="244305" y="381000"/>
            <a:ext cx="64866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ObsLocTAP RFC Status</a:t>
            </a:r>
            <a:endParaRPr/>
          </a:p>
        </p:txBody>
      </p:sp>
      <p:sp>
        <p:nvSpPr>
          <p:cNvPr id="98" name="Google Shape;98;g958706831a_0_0"/>
          <p:cNvSpPr txBox="1"/>
          <p:nvPr>
            <p:ph idx="1" type="body"/>
          </p:nvPr>
        </p:nvSpPr>
        <p:spPr>
          <a:xfrm>
            <a:off x="251276" y="1035625"/>
            <a:ext cx="8496900" cy="51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200"/>
              <a:t>TCG revision of PR 1.0 </a:t>
            </a:r>
            <a:endParaRPr sz="2200"/>
          </a:p>
          <a:p>
            <a:pPr indent="-34290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2200"/>
              <a:t>2020-10-19 - now</a:t>
            </a:r>
            <a:endParaRPr sz="2200"/>
          </a:p>
          <a:p>
            <a:pPr indent="-34925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-US" sz="1900" u="sng">
                <a:solidFill>
                  <a:schemeClr val="hlink"/>
                </a:solidFill>
                <a:hlinkClick r:id="rId3"/>
              </a:rPr>
              <a:t>https://wiki.ivoa.net/twiki/bin/view/IVOA/ObsLocTAP10RFC</a:t>
            </a:r>
            <a:endParaRPr sz="1900"/>
          </a:p>
          <a:p>
            <a:pPr indent="-342900" lvl="0" marL="4572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200"/>
              <a:t>Minor revisions including comments from TCG</a:t>
            </a:r>
            <a:endParaRPr sz="2200"/>
          </a:p>
          <a:p>
            <a:pPr indent="-342900" lvl="0" marL="4572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200"/>
              <a:t>Server reference implementations:</a:t>
            </a:r>
            <a:endParaRPr sz="2200"/>
          </a:p>
          <a:p>
            <a:pPr indent="-34290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2200"/>
              <a:t>Integral Science Archive</a:t>
            </a:r>
            <a:endParaRPr sz="2200"/>
          </a:p>
          <a:p>
            <a:pPr indent="-342900" lvl="2" marL="13716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 sz="2200" u="sng">
                <a:solidFill>
                  <a:schemeClr val="hlink"/>
                </a:solidFill>
                <a:hlinkClick r:id="rId4"/>
              </a:rPr>
              <a:t>https://ila.esac.esa.int/tap/tap</a:t>
            </a:r>
            <a:r>
              <a:rPr b="1" lang="en-US" sz="18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/</a:t>
            </a:r>
            <a:endParaRPr b="1" sz="18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61950" lvl="3" marL="18288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2100"/>
              <a:buChar char="–"/>
            </a:pPr>
            <a:r>
              <a:rPr lang="en-US" sz="2100">
                <a:highlight>
                  <a:srgbClr val="FFFFFF"/>
                </a:highlight>
              </a:rPr>
              <a:t>(compliant)</a:t>
            </a:r>
            <a:endParaRPr sz="2100">
              <a:highlight>
                <a:srgbClr val="FFFFFF"/>
              </a:highlight>
            </a:endParaRPr>
          </a:p>
          <a:p>
            <a:pPr indent="-36830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>
                <a:highlight>
                  <a:srgbClr val="FFFFFF"/>
                </a:highlight>
              </a:rPr>
              <a:t>Chandra CFA</a:t>
            </a:r>
            <a:endParaRPr sz="2200">
              <a:highlight>
                <a:srgbClr val="FFFFFF"/>
              </a:highlight>
            </a:endParaRPr>
          </a:p>
          <a:p>
            <a:pPr indent="-368300" lvl="2" marL="13716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en-US" sz="2200" u="sng">
                <a:solidFill>
                  <a:schemeClr val="hlink"/>
                </a:solidFill>
                <a:highlight>
                  <a:srgbClr val="FFFFFF"/>
                </a:highlight>
                <a:hlinkClick r:id="rId5"/>
              </a:rPr>
              <a:t>https://cda.cfa.harvard.edu/cxctap/</a:t>
            </a:r>
            <a:endParaRPr sz="2200">
              <a:highlight>
                <a:srgbClr val="FFFFFF"/>
              </a:highlight>
            </a:endParaRPr>
          </a:p>
          <a:p>
            <a:pPr indent="-361950" lvl="3" marL="18288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2100"/>
              <a:buChar char="–"/>
            </a:pPr>
            <a:r>
              <a:rPr lang="en-US" sz="2100">
                <a:highlight>
                  <a:srgbClr val="FFFFFF"/>
                </a:highlight>
              </a:rPr>
              <a:t>(compliant)</a:t>
            </a:r>
            <a:endParaRPr sz="2100">
              <a:highlight>
                <a:srgbClr val="FFFFFF"/>
              </a:highlight>
            </a:endParaRPr>
          </a:p>
          <a:p>
            <a:pPr indent="-36830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>
                <a:highlight>
                  <a:srgbClr val="FFFFFF"/>
                </a:highlight>
              </a:rPr>
              <a:t>Docker implementation</a:t>
            </a:r>
            <a:endParaRPr sz="2200">
              <a:highlight>
                <a:srgbClr val="FFFFFF"/>
              </a:highlight>
            </a:endParaRPr>
          </a:p>
          <a:p>
            <a:pPr indent="-368300" lvl="3" marL="18288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2200"/>
              <a:buChar char="–"/>
            </a:pPr>
            <a:r>
              <a:rPr lang="en-US" sz="2200">
                <a:highlight>
                  <a:srgbClr val="FFFFFF"/>
                </a:highlight>
              </a:rPr>
              <a:t>(ongoing work)</a:t>
            </a:r>
            <a:endParaRPr sz="22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8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000"/>
          </a:p>
          <a:p>
            <a:pPr indent="0" lvl="0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000"/>
          </a:p>
          <a:p>
            <a:pPr indent="0" lvl="0" marL="4572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2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ab2d5e0f39_0_183"/>
          <p:cNvSpPr txBox="1"/>
          <p:nvPr>
            <p:ph type="title"/>
          </p:nvPr>
        </p:nvSpPr>
        <p:spPr>
          <a:xfrm>
            <a:off x="244305" y="381000"/>
            <a:ext cx="64866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ObsLocTAP by Docker start-up</a:t>
            </a:r>
            <a:endParaRPr/>
          </a:p>
        </p:txBody>
      </p:sp>
      <p:pic>
        <p:nvPicPr>
          <p:cNvPr id="105" name="Google Shape;105;gab2d5e0f39_0_1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0883" y="982175"/>
            <a:ext cx="2546519" cy="218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ab2d5e0f39_0_1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9883" y="982188"/>
            <a:ext cx="2546519" cy="218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ab2d5e0f39_0_1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04475" y="1103024"/>
            <a:ext cx="615974" cy="87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ab2d5e0f39_0_1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54800" y="1163876"/>
            <a:ext cx="1124390" cy="7493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ab2d5e0f39_0_183"/>
          <p:cNvSpPr/>
          <p:nvPr/>
        </p:nvSpPr>
        <p:spPr>
          <a:xfrm>
            <a:off x="3320454" y="1808975"/>
            <a:ext cx="2260800" cy="5310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gab2d5e0f39_0_183"/>
          <p:cNvSpPr txBox="1"/>
          <p:nvPr/>
        </p:nvSpPr>
        <p:spPr>
          <a:xfrm>
            <a:off x="3713200" y="1863425"/>
            <a:ext cx="63714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network bridge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1" name="Google Shape;111;gab2d5e0f39_0_183"/>
          <p:cNvSpPr/>
          <p:nvPr/>
        </p:nvSpPr>
        <p:spPr>
          <a:xfrm>
            <a:off x="1272300" y="2828775"/>
            <a:ext cx="6706200" cy="1218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gab2d5e0f39_0_183"/>
          <p:cNvSpPr/>
          <p:nvPr/>
        </p:nvSpPr>
        <p:spPr>
          <a:xfrm>
            <a:off x="2444150" y="2984850"/>
            <a:ext cx="314100" cy="6072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ab2d5e0f39_0_183"/>
          <p:cNvSpPr/>
          <p:nvPr/>
        </p:nvSpPr>
        <p:spPr>
          <a:xfrm>
            <a:off x="6346100" y="2984850"/>
            <a:ext cx="314100" cy="6252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gab2d5e0f39_0_183"/>
          <p:cNvSpPr txBox="1"/>
          <p:nvPr/>
        </p:nvSpPr>
        <p:spPr>
          <a:xfrm>
            <a:off x="2009450" y="3592050"/>
            <a:ext cx="11835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Database </a:t>
            </a:r>
            <a:endParaRPr b="1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Port 5432</a:t>
            </a:r>
            <a:endParaRPr b="1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5" name="Google Shape;115;gab2d5e0f39_0_183"/>
          <p:cNvSpPr txBox="1"/>
          <p:nvPr/>
        </p:nvSpPr>
        <p:spPr>
          <a:xfrm>
            <a:off x="5911375" y="3610000"/>
            <a:ext cx="11835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Tomcat</a:t>
            </a:r>
            <a:endParaRPr b="1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Port 8080</a:t>
            </a:r>
            <a:endParaRPr b="1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6" name="Google Shape;116;gab2d5e0f39_0_183"/>
          <p:cNvSpPr txBox="1"/>
          <p:nvPr/>
        </p:nvSpPr>
        <p:spPr>
          <a:xfrm>
            <a:off x="1285200" y="2455288"/>
            <a:ext cx="31662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postgreSQL - </a:t>
            </a:r>
            <a:r>
              <a:rPr lang="en-US">
                <a:latin typeface="Verdana"/>
                <a:ea typeface="Verdana"/>
                <a:cs typeface="Verdana"/>
                <a:sym typeface="Verdana"/>
              </a:rPr>
              <a:t>pgsphere-obsplan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gab2d5e0f39_0_183"/>
          <p:cNvSpPr txBox="1"/>
          <p:nvPr/>
        </p:nvSpPr>
        <p:spPr>
          <a:xfrm>
            <a:off x="5762000" y="2448975"/>
            <a:ext cx="20172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tapserver (taptuto)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8" name="Google Shape;118;gab2d5e0f39_0_183"/>
          <p:cNvSpPr txBox="1"/>
          <p:nvPr/>
        </p:nvSpPr>
        <p:spPr>
          <a:xfrm>
            <a:off x="165900" y="4593150"/>
            <a:ext cx="8812200" cy="15873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</a:rPr>
              <a:t>docker pull jsalgadodocker/pgsphere-obsplan:latest </a:t>
            </a:r>
            <a:endParaRPr sz="16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</a:rPr>
              <a:t>docker pull jsalgadodocker/tapserver:latest </a:t>
            </a:r>
            <a:endParaRPr sz="16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</a:rPr>
              <a:t>docker network create --driver=bridge db-network </a:t>
            </a:r>
            <a:endParaRPr sz="16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</a:rPr>
              <a:t>docker run -p 8080:8080 --net=db-network --name tap jsalgadodocker/tapserver:latest </a:t>
            </a:r>
            <a:endParaRPr sz="16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</a:rPr>
              <a:t>docker run -p 5432:5432 --net=db-network --name db jsalgadodocker/pgsphere-obsplan:latest</a:t>
            </a:r>
            <a:endParaRPr sz="16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958706831a_0_68"/>
          <p:cNvSpPr txBox="1"/>
          <p:nvPr>
            <p:ph type="title"/>
          </p:nvPr>
        </p:nvSpPr>
        <p:spPr>
          <a:xfrm>
            <a:off x="244305" y="381000"/>
            <a:ext cx="64866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Reference implementation client</a:t>
            </a:r>
            <a:endParaRPr/>
          </a:p>
        </p:txBody>
      </p:sp>
      <p:sp>
        <p:nvSpPr>
          <p:cNvPr id="124" name="Google Shape;124;g958706831a_0_68"/>
          <p:cNvSpPr txBox="1"/>
          <p:nvPr>
            <p:ph idx="1" type="body"/>
          </p:nvPr>
        </p:nvSpPr>
        <p:spPr>
          <a:xfrm>
            <a:off x="251285" y="1319248"/>
            <a:ext cx="8718300" cy="4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en-US"/>
              <a:t>TOBY, reference client implementation (E. Salazar)</a:t>
            </a:r>
            <a:endParaRPr/>
          </a:p>
          <a:p>
            <a:pPr indent="0" lvl="0" marL="0" rtl="0" algn="ctr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http://integral.esa.int/toby/</a:t>
            </a:r>
            <a:endParaRPr/>
          </a:p>
          <a:p>
            <a:pPr indent="0" lvl="0" marL="0" rtl="0" algn="ctr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3" marL="2081211" rtl="0" algn="just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3" marL="2081211" rtl="0" algn="just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3" marL="2081211" rtl="0" algn="just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3" marL="2081211" rtl="0" algn="just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3" marL="2081211" rtl="0" algn="just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3" marL="2081211" rtl="0" algn="just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3" marL="2081211" rtl="0" algn="just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3" marL="2081211" rtl="0" algn="just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3" marL="2081211" rtl="0" algn="just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just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en-US"/>
              <a:t>Other clients expected: MySpaceCal (calendar for many missions), ESASky, etc</a:t>
            </a:r>
            <a:endParaRPr/>
          </a:p>
        </p:txBody>
      </p:sp>
      <p:pic>
        <p:nvPicPr>
          <p:cNvPr descr="Vela X-1 Visibility Fall.png" id="125" name="Google Shape;125;g958706831a_0_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4172" y="2153787"/>
            <a:ext cx="6152510" cy="3324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dc63d052a2_0_0"/>
          <p:cNvSpPr txBox="1"/>
          <p:nvPr>
            <p:ph type="title"/>
          </p:nvPr>
        </p:nvSpPr>
        <p:spPr>
          <a:xfrm>
            <a:off x="244305" y="381000"/>
            <a:ext cx="64866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Validator</a:t>
            </a:r>
            <a:endParaRPr/>
          </a:p>
        </p:txBody>
      </p:sp>
      <p:sp>
        <p:nvSpPr>
          <p:cNvPr id="132" name="Google Shape;132;gdc63d052a2_0_0"/>
          <p:cNvSpPr txBox="1"/>
          <p:nvPr>
            <p:ph idx="1" type="body"/>
          </p:nvPr>
        </p:nvSpPr>
        <p:spPr>
          <a:xfrm>
            <a:off x="251276" y="1035625"/>
            <a:ext cx="8496900" cy="51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42900" lvl="0" marL="4572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200"/>
              <a:t>Taplint prerelease version </a:t>
            </a:r>
            <a:endParaRPr sz="2200"/>
          </a:p>
          <a:p>
            <a:pPr indent="0" lvl="0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ftp://</a:t>
            </a:r>
            <a:r>
              <a:rPr lang="en-US" sz="1900" u="sng">
                <a:solidFill>
                  <a:schemeClr val="hlink"/>
                </a:solidFill>
                <a:hlinkClick r:id="rId3"/>
              </a:rPr>
              <a:t>andromeda.star.bris.ac.uk/pub/star/stilts/pre/stilts.jar</a:t>
            </a:r>
            <a:endParaRPr sz="1900"/>
          </a:p>
          <a:p>
            <a:pPr indent="457200" lvl="0" marL="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with ObsLocTAP validation</a:t>
            </a:r>
            <a:endParaRPr sz="2200"/>
          </a:p>
          <a:p>
            <a:pPr indent="457200" lvl="0" marL="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/>
              <a:t>Thanks to Mark Taylor!</a:t>
            </a:r>
            <a:endParaRPr sz="2200"/>
          </a:p>
          <a:p>
            <a:pPr indent="0" lvl="0" marL="4572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Validator has been quite useful to evaluate the implementations but, also to correct specification from ambiguities or errors</a:t>
            </a:r>
            <a:endParaRPr sz="2200"/>
          </a:p>
          <a:p>
            <a:pPr indent="0" lvl="0" marL="4572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Integral server is now fully compliant and it is consumed by prototype implementation</a:t>
            </a:r>
            <a:endParaRPr sz="3000"/>
          </a:p>
          <a:p>
            <a:pPr indent="0" lvl="0" marL="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dc63d052a2_0_6"/>
          <p:cNvSpPr txBox="1"/>
          <p:nvPr>
            <p:ph type="title"/>
          </p:nvPr>
        </p:nvSpPr>
        <p:spPr>
          <a:xfrm>
            <a:off x="244305" y="381000"/>
            <a:ext cx="64866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Registration</a:t>
            </a:r>
            <a:endParaRPr/>
          </a:p>
        </p:txBody>
      </p:sp>
      <p:sp>
        <p:nvSpPr>
          <p:cNvPr id="139" name="Google Shape;139;gdc63d052a2_0_6"/>
          <p:cNvSpPr txBox="1"/>
          <p:nvPr>
            <p:ph idx="1" type="body"/>
          </p:nvPr>
        </p:nvSpPr>
        <p:spPr>
          <a:xfrm>
            <a:off x="251276" y="1035625"/>
            <a:ext cx="8496900" cy="51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200"/>
              <a:t>Example of registration included into the spec</a:t>
            </a:r>
            <a:endParaRPr sz="2200"/>
          </a:p>
          <a:p>
            <a:pPr indent="-368300" lvl="1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/>
              <a:t>Thanks to Markus Demleitner!</a:t>
            </a:r>
            <a:endParaRPr sz="2200"/>
          </a:p>
          <a:p>
            <a:pPr indent="0" lvl="0" marL="91440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50">
                <a:solidFill>
                  <a:srgbClr val="666666"/>
                </a:solidFill>
                <a:highlight>
                  <a:srgbClr val="FFFFFF"/>
                </a:highlight>
              </a:rPr>
              <a:t>Identifier:</a:t>
            </a:r>
            <a:r>
              <a:rPr lang="en-US" sz="1850">
                <a:solidFill>
                  <a:srgbClr val="666666"/>
                </a:solidFill>
                <a:highlight>
                  <a:srgbClr val="FFFFFF"/>
                </a:highlight>
              </a:rPr>
              <a:t> </a:t>
            </a:r>
            <a:r>
              <a:rPr lang="en-US" sz="1850">
                <a:solidFill>
                  <a:srgbClr val="66666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ivo://esavo/isla/obsloctap</a:t>
            </a:r>
            <a:endParaRPr sz="1850">
              <a:solidFill>
                <a:srgbClr val="666666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4572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solidFill>
                  <a:srgbClr val="9A4D00"/>
                </a:solidFill>
                <a:latin typeface="Arial"/>
                <a:ea typeface="Arial"/>
                <a:cs typeface="Arial"/>
                <a:sym typeface="Arial"/>
              </a:rPr>
              <a:t>SELECT ivoid, res_title, access_url</a:t>
            </a:r>
            <a:endParaRPr sz="2100">
              <a:solidFill>
                <a:srgbClr val="9A4D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solidFill>
                  <a:srgbClr val="9A4D00"/>
                </a:solidFill>
                <a:latin typeface="Arial"/>
                <a:ea typeface="Arial"/>
                <a:cs typeface="Arial"/>
                <a:sym typeface="Arial"/>
              </a:rPr>
              <a:t>FROM rr.resource</a:t>
            </a:r>
            <a:endParaRPr sz="2100">
              <a:solidFill>
                <a:srgbClr val="9A4D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solidFill>
                  <a:srgbClr val="9A4D00"/>
                </a:solidFill>
                <a:latin typeface="Arial"/>
                <a:ea typeface="Arial"/>
                <a:cs typeface="Arial"/>
                <a:sym typeface="Arial"/>
              </a:rPr>
              <a:t> NATURAL JOIN rr.capability</a:t>
            </a:r>
            <a:endParaRPr sz="2100">
              <a:solidFill>
                <a:srgbClr val="9A4D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solidFill>
                  <a:srgbClr val="9A4D00"/>
                </a:solidFill>
                <a:latin typeface="Arial"/>
                <a:ea typeface="Arial"/>
                <a:cs typeface="Arial"/>
                <a:sym typeface="Arial"/>
              </a:rPr>
              <a:t> NATURAL JOIN rr.interface</a:t>
            </a:r>
            <a:endParaRPr sz="2100">
              <a:solidFill>
                <a:srgbClr val="9A4D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solidFill>
                  <a:srgbClr val="9A4D00"/>
                </a:solidFill>
                <a:latin typeface="Arial"/>
                <a:ea typeface="Arial"/>
                <a:cs typeface="Arial"/>
                <a:sym typeface="Arial"/>
              </a:rPr>
              <a:t> NATURAL JOIN rr.res_table</a:t>
            </a:r>
            <a:endParaRPr sz="2100">
              <a:solidFill>
                <a:srgbClr val="9A4D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solidFill>
                  <a:srgbClr val="9A4D00"/>
                </a:solidFill>
                <a:latin typeface="Arial"/>
                <a:ea typeface="Arial"/>
                <a:cs typeface="Arial"/>
                <a:sym typeface="Arial"/>
              </a:rPr>
              <a:t>WHERE</a:t>
            </a:r>
            <a:endParaRPr sz="2100">
              <a:solidFill>
                <a:srgbClr val="9A4D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solidFill>
                  <a:srgbClr val="9A4D00"/>
                </a:solidFill>
                <a:latin typeface="Arial"/>
                <a:ea typeface="Arial"/>
                <a:cs typeface="Arial"/>
                <a:sym typeface="Arial"/>
              </a:rPr>
              <a:t> table_utype='ivo://ivoa.net/std/obsloctap#table-1.0'</a:t>
            </a:r>
            <a:endParaRPr sz="2100">
              <a:solidFill>
                <a:srgbClr val="9A4D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solidFill>
                  <a:srgbClr val="9A4D00"/>
                </a:solidFill>
                <a:latin typeface="Arial"/>
                <a:ea typeface="Arial"/>
                <a:cs typeface="Arial"/>
                <a:sym typeface="Arial"/>
              </a:rPr>
              <a:t> AND standard_id LIKE 'ivoa.net/std/tap%'</a:t>
            </a:r>
            <a:endParaRPr sz="2100">
              <a:solidFill>
                <a:srgbClr val="9A4D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solidFill>
                  <a:srgbClr val="9A4D00"/>
                </a:solidFill>
                <a:latin typeface="Arial"/>
                <a:ea typeface="Arial"/>
                <a:cs typeface="Arial"/>
                <a:sym typeface="Arial"/>
              </a:rPr>
              <a:t> AND intf_role='std'</a:t>
            </a:r>
            <a:endParaRPr sz="2100">
              <a:solidFill>
                <a:srgbClr val="9A4D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100">
                <a:solidFill>
                  <a:srgbClr val="9A4D00"/>
                </a:solidFill>
                <a:latin typeface="Arial"/>
                <a:ea typeface="Arial"/>
                <a:cs typeface="Arial"/>
                <a:sym typeface="Arial"/>
              </a:rPr>
              <a:t> AND authenticated_only=0</a:t>
            </a:r>
            <a:endParaRPr sz="2100">
              <a:solidFill>
                <a:srgbClr val="9A4D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rgbClr val="9A4D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dc63d052a2_0_16"/>
          <p:cNvSpPr txBox="1"/>
          <p:nvPr>
            <p:ph type="title"/>
          </p:nvPr>
        </p:nvSpPr>
        <p:spPr>
          <a:xfrm>
            <a:off x="244305" y="381000"/>
            <a:ext cx="64866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Tricks for implementors</a:t>
            </a:r>
            <a:endParaRPr/>
          </a:p>
        </p:txBody>
      </p:sp>
      <p:pic>
        <p:nvPicPr>
          <p:cNvPr id="146" name="Google Shape;146;gdc63d052a2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5075" y="1057500"/>
            <a:ext cx="5433875" cy="4807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040000" dist="123825">
              <a:srgbClr val="000000">
                <a:alpha val="50000"/>
              </a:srgbClr>
            </a:outerShdw>
          </a:effectLst>
        </p:spPr>
      </p:pic>
      <p:sp>
        <p:nvSpPr>
          <p:cNvPr id="147" name="Google Shape;147;gdc63d052a2_0_16"/>
          <p:cNvSpPr txBox="1"/>
          <p:nvPr/>
        </p:nvSpPr>
        <p:spPr>
          <a:xfrm>
            <a:off x="2007475" y="5846925"/>
            <a:ext cx="543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hlinkClick r:id="rId4"/>
              </a:rPr>
              <a:t>https://www.cosmos.esa.int/web/vovisobs_protocols/implementation-guides</a:t>
            </a:r>
            <a:endParaRPr sz="1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2015-09-14T16:06:08Z</dcterms:created>
  <dc:creator>Christophe Arviset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Issue Date">
    <vt:filetime>2015-10-05T22:00:00Z</vt:filetime>
  </property>
  <property fmtid="{D5CDD505-2E9C-101B-9397-08002B2CF9AE}" pid="16" name="Document Type">
    <vt:lpwstr>HO - Handout / Presentation</vt:lpwstr>
  </property>
  <property fmtid="{D5CDD505-2E9C-101B-9397-08002B2CF9AE}" pid="17" name="Reference">
    <vt:lpwstr>Gaia Archive</vt:lpwstr>
  </property>
  <property fmtid="{D5CDD505-2E9C-101B-9397-08002B2CF9AE}" pid="18" name="Classification">
    <vt:lpwstr>ESA UNCLASSIFIED - Releasable to the Public</vt:lpwstr>
  </property>
  <property fmtid="{D5CDD505-2E9C-101B-9397-08002B2CF9AE}" pid="19" name="Classification Caveat">
    <vt:lpwstr/>
  </property>
  <property fmtid="{D5CDD505-2E9C-101B-9397-08002B2CF9AE}" pid="20" name="Status">
    <vt:lpwstr>Issued</vt:lpwstr>
  </property>
  <property fmtid="{D5CDD505-2E9C-101B-9397-08002B2CF9AE}" pid="21" name="bmsSiteName">
    <vt:lpwstr>ESAC</vt:lpwstr>
  </property>
  <property fmtid="{D5CDD505-2E9C-101B-9397-08002B2CF9AE}" pid="22" name="Originating Organisation">
    <vt:lpwstr>ESA</vt:lpwstr>
  </property>
  <property fmtid="{D5CDD505-2E9C-101B-9397-08002B2CF9AE}" pid="23" name="Distribution">
    <vt:lpwstr/>
  </property>
  <property fmtid="{D5CDD505-2E9C-101B-9397-08002B2CF9AE}" pid="24" name="bmsSitename2">
    <vt:lpwstr>ESAC</vt:lpwstr>
  </property>
  <property fmtid="{D5CDD505-2E9C-101B-9397-08002B2CF9AE}" pid="25" name="bmsAddress">
    <vt:lpwstr>European Space Astronomy Centre - P.O. Box 78 - 28691 Villanueva de la Cañada - Madrid - Spain</vt:lpwstr>
  </property>
  <property fmtid="{D5CDD505-2E9C-101B-9397-08002B2CF9AE}" pid="26" name="bmsPlace">
    <vt:lpwstr>Madrid</vt:lpwstr>
  </property>
  <property fmtid="{D5CDD505-2E9C-101B-9397-08002B2CF9AE}" pid="27" name="bmsPhoneFax">
    <vt:lpwstr>T +34 91 8131 100 - F +34 91 8131 139 - www.esa.int</vt:lpwstr>
  </property>
  <property fmtid="{D5CDD505-2E9C-101B-9397-08002B2CF9AE}" pid="28" name="Issue">
    <vt:i4>1</vt:i4>
  </property>
  <property fmtid="{D5CDD505-2E9C-101B-9397-08002B2CF9AE}" pid="29" name="Revision">
    <vt:i4>0</vt:i4>
  </property>
</Properties>
</file>