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93" r:id="rId2"/>
    <p:sldId id="295" r:id="rId3"/>
    <p:sldId id="296" r:id="rId4"/>
  </p:sldIdLst>
  <p:sldSz cx="12192000" cy="6858000"/>
  <p:notesSz cx="6858000" cy="9144000"/>
  <p:custShowLst>
    <p:custShow name="Custom Show 1" id="0">
      <p:sldLst/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26C4DA5B-E70F-E643-9044-6E8AA7D4EC7E}">
          <p14:sldIdLst/>
        </p14:section>
        <p14:section name="Main Content" id="{AB216EAE-0C65-0E49-88BE-B0C4C0CBDF64}">
          <p14:sldIdLst>
            <p14:sldId id="293"/>
            <p14:sldId id="295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72C"/>
    <a:srgbClr val="020D46"/>
    <a:srgbClr val="01082D"/>
    <a:srgbClr val="020B3C"/>
    <a:srgbClr val="454A65"/>
    <a:srgbClr val="020D3C"/>
    <a:srgbClr val="020E3C"/>
    <a:srgbClr val="010A29"/>
    <a:srgbClr val="212868"/>
    <a:srgbClr val="021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50"/>
    <p:restoredTop sz="94523"/>
  </p:normalViewPr>
  <p:slideViewPr>
    <p:cSldViewPr snapToGrid="0" snapToObjects="1">
      <p:cViewPr varScale="1">
        <p:scale>
          <a:sx n="67" d="100"/>
          <a:sy n="67" d="100"/>
        </p:scale>
        <p:origin x="763" y="5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7BD10-E2AF-1D41-B437-33796279AD29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AFF0A-C8D3-6B43-8816-7DE30C8B3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0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2612"/>
            <a:ext cx="12193593" cy="6860612"/>
          </a:xfrm>
          <a:prstGeom prst="rect">
            <a:avLst/>
          </a:prstGeom>
          <a:blipFill dpi="0" rotWithShape="1">
            <a:blip r:embed="rId3">
              <a:alphaModFix amt="1000"/>
            </a:blip>
            <a:srcRect/>
            <a:tile tx="0" ty="0" sx="100000" sy="100000" flip="none" algn="tl"/>
          </a:blipFill>
          <a:effectLst>
            <a:softEdge rad="0"/>
          </a:effectLst>
        </p:spPr>
      </p:pic>
      <p:sp>
        <p:nvSpPr>
          <p:cNvPr id="10" name="Rectangle 9"/>
          <p:cNvSpPr/>
          <p:nvPr userDrawn="1"/>
        </p:nvSpPr>
        <p:spPr>
          <a:xfrm>
            <a:off x="-9906" y="0"/>
            <a:ext cx="12212641" cy="6858000"/>
          </a:xfrm>
          <a:prstGeom prst="rect">
            <a:avLst/>
          </a:prstGeom>
          <a:gradFill>
            <a:gsLst>
              <a:gs pos="100000">
                <a:srgbClr val="451D5C">
                  <a:alpha val="3000"/>
                </a:srgbClr>
              </a:gs>
              <a:gs pos="3896">
                <a:schemeClr val="tx1">
                  <a:lumMod val="95000"/>
                  <a:lumOff val="5000"/>
                  <a:alpha val="14000"/>
                </a:schemeClr>
              </a:gs>
              <a:gs pos="27000">
                <a:srgbClr val="01082D">
                  <a:alpha val="45000"/>
                </a:srgbClr>
              </a:gs>
              <a:gs pos="61000">
                <a:srgbClr val="01082E">
                  <a:alpha val="29000"/>
                </a:srgbClr>
              </a:gs>
            </a:gsLst>
            <a:lin ang="540000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4766181" y="567034"/>
            <a:ext cx="2655036" cy="1680045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33401" y="1698172"/>
            <a:ext cx="11218336" cy="2656114"/>
          </a:xfrm>
          <a:prstGeom prst="rect">
            <a:avLst/>
          </a:prstGeom>
          <a:noFill/>
          <a:ln w="1270"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533401" y="4965192"/>
            <a:ext cx="11124435" cy="674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242730" y="2350177"/>
            <a:ext cx="5723467" cy="877163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outerShdw blurRad="12700" dist="12700" dir="2400000" algn="tl" rotWithShape="0">
              <a:prstClr val="black">
                <a:alpha val="0"/>
              </a:prstClr>
            </a:outerShdw>
          </a:effectLst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1700" spc="150" baseline="0" dirty="0" smtClean="0">
                <a:solidFill>
                  <a:srgbClr val="00B0F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EXPANDING THE FRONTIERS OF SPACE ASTRONOMY</a:t>
            </a:r>
          </a:p>
          <a:p>
            <a:pPr algn="ctr"/>
            <a:endParaRPr lang="en-US" sz="1700" spc="150" baseline="0" dirty="0" smtClean="0">
              <a:solidFill>
                <a:schemeClr val="bg1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en-US" sz="1700" spc="150" baseline="0" dirty="0">
              <a:solidFill>
                <a:schemeClr val="bg1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533401" y="4361031"/>
            <a:ext cx="11124435" cy="558441"/>
          </a:xfrm>
          <a:prstGeom prst="rect">
            <a:avLst/>
          </a:prstGeom>
        </p:spPr>
        <p:txBody>
          <a:bodyPr/>
          <a:lstStyle>
            <a:lvl1pPr algn="ctr">
              <a:defRPr sz="3200" spc="15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1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 bldLvl="4"/>
    </p:bldLst>
  </p:timing>
  <p:extLst mod="1">
    <p:ext uri="{DCECCB84-F9BA-43D5-87BE-67443E8EF086}">
      <p15:sldGuideLst xmlns:p15="http://schemas.microsoft.com/office/powerpoint/2012/main">
        <p15:guide id="1" orient="horz" pos="2568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0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ScI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62" y="1047560"/>
            <a:ext cx="1127685" cy="2550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09" r="22839" b="30243"/>
          <a:stretch/>
        </p:blipFill>
        <p:spPr>
          <a:xfrm rot="10800000" flipH="1" flipV="1">
            <a:off x="298162" y="314928"/>
            <a:ext cx="853982" cy="732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444" y="6463506"/>
            <a:ext cx="1372151" cy="18942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84" y="6620945"/>
            <a:ext cx="982980" cy="13475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BBL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Content Placeholder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993" y="272041"/>
            <a:ext cx="1218024" cy="1069848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84" y="6620945"/>
            <a:ext cx="982980" cy="13475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67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WS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1" name="Content Placeholder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339" y="270960"/>
            <a:ext cx="1217959" cy="1069848"/>
          </a:xfrm>
          <a:prstGeom prst="rect">
            <a:avLst/>
          </a:prstGeom>
        </p:spPr>
      </p:pic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84" y="6620945"/>
            <a:ext cx="982980" cy="13475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67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FIRS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1" name="Content Placeholder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993" y="270960"/>
            <a:ext cx="1220305" cy="1072011"/>
          </a:xfrm>
          <a:prstGeom prst="rect">
            <a:avLst/>
          </a:prstGeom>
        </p:spPr>
      </p:pic>
      <p:sp>
        <p:nvSpPr>
          <p:cNvPr id="8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84" y="6620945"/>
            <a:ext cx="982980" cy="13475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67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9" name="Content Placeholder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66" y="270960"/>
            <a:ext cx="1217446" cy="1069848"/>
          </a:xfrm>
          <a:prstGeom prst="rect">
            <a:avLst/>
          </a:prstGeom>
        </p:spPr>
      </p:pic>
      <p:sp>
        <p:nvSpPr>
          <p:cNvPr id="8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84" y="6620945"/>
            <a:ext cx="982980" cy="13475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67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052" y="-9144"/>
            <a:ext cx="12240768" cy="688543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35052" y="0"/>
            <a:ext cx="12251436" cy="6858000"/>
          </a:xfrm>
          <a:prstGeom prst="rect">
            <a:avLst/>
          </a:prstGeom>
          <a:solidFill>
            <a:srgbClr val="01082D">
              <a:alpha val="6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370332" y="3456432"/>
            <a:ext cx="11430000" cy="9144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22"/>
          <p:cNvSpPr>
            <a:spLocks noGrp="1"/>
          </p:cNvSpPr>
          <p:nvPr>
            <p:ph type="title"/>
          </p:nvPr>
        </p:nvSpPr>
        <p:spPr>
          <a:xfrm>
            <a:off x="370332" y="2911707"/>
            <a:ext cx="11430000" cy="444141"/>
          </a:xfrm>
          <a:prstGeom prst="rect">
            <a:avLst/>
          </a:prstGeom>
        </p:spPr>
        <p:txBody>
          <a:bodyPr/>
          <a:lstStyle>
            <a:lvl1pPr algn="ctr">
              <a:defRPr sz="3200" spc="15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bg>
      <p:bgPr>
        <a:solidFill>
          <a:srgbClr val="0007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42454" y="-2"/>
            <a:ext cx="12234454" cy="6858002"/>
          </a:xfrm>
          <a:prstGeom prst="rect">
            <a:avLst/>
          </a:prstGeom>
          <a:solidFill>
            <a:srgbClr val="01082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and/or Last Slide">
    <p:bg>
      <p:bgPr>
        <a:solidFill>
          <a:srgbClr val="0108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 rot="10800000">
            <a:off x="9947" y="0"/>
            <a:ext cx="12188952" cy="6858000"/>
          </a:xfrm>
          <a:prstGeom prst="rect">
            <a:avLst/>
          </a:prstGeom>
          <a:gradFill>
            <a:gsLst>
              <a:gs pos="71000">
                <a:schemeClr val="tx1">
                  <a:alpha val="0"/>
                </a:schemeClr>
              </a:gs>
              <a:gs pos="100000">
                <a:srgbClr val="121E23">
                  <a:lumMod val="0"/>
                  <a:alpha val="7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gradFill flip="none" rotWithShape="1">
            <a:gsLst>
              <a:gs pos="71000">
                <a:schemeClr val="tx1">
                  <a:alpha val="0"/>
                </a:schemeClr>
              </a:gs>
              <a:gs pos="100000">
                <a:srgbClr val="121E23">
                  <a:lumMod val="0"/>
                  <a:alpha val="7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198" y="-3327406"/>
            <a:ext cx="2365604" cy="23554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6490" y="7712248"/>
            <a:ext cx="5399020" cy="75099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 userDrawn="1"/>
        </p:nvSpPr>
        <p:spPr>
          <a:xfrm>
            <a:off x="-10630" y="5057505"/>
            <a:ext cx="12192000" cy="1200329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outerShdw blurRad="12700" dist="12700" dir="2400000" algn="tl" rotWithShape="0">
              <a:prstClr val="black">
                <a:alpha val="0"/>
              </a:prstClr>
            </a:outerShdw>
          </a:effectLst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2400" spc="300" dirty="0" smtClean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EXPANDING THE FRONTIERS OF SPACE ASTRONOMY</a:t>
            </a:r>
          </a:p>
          <a:p>
            <a:pPr algn="ctr"/>
            <a:endParaRPr lang="en-US" sz="2400" spc="300" dirty="0" smtClean="0">
              <a:solidFill>
                <a:schemeClr val="bg1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en-US" sz="2400" spc="300" dirty="0">
              <a:solidFill>
                <a:schemeClr val="bg1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09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 0.6569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8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 -0.5534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8" presetID="42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build="allAtOnce" bldLvl="4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434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66" r:id="rId8"/>
    <p:sldLayoutId id="2147483660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mail.ivoa.net/mailman/listinfo/registry" TargetMode="External"/><Relationship Id="rId2" Type="http://schemas.openxmlformats.org/officeDocument/2006/relationships/hyperlink" Target="mailto:registry@ivoa.net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pad.eu/p/IVOA_May21_Reg" TargetMode="External"/><Relationship Id="rId2" Type="http://schemas.openxmlformats.org/officeDocument/2006/relationships/hyperlink" Target="https://wiki.ivoa.net/twiki/bin/view/IVOA/InterOpMay2021Reg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Registry Working Group: IVOA Interop May 2021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088135" y="1210688"/>
            <a:ext cx="10513315" cy="5519295"/>
          </a:xfrm>
        </p:spPr>
        <p:txBody>
          <a:bodyPr/>
          <a:lstStyle/>
          <a:p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Chairs: Theresa Dower and Pierre Le </a:t>
            </a:r>
            <a:r>
              <a:rPr lang="en-US" sz="2000" b="1" dirty="0" err="1" smtClean="0"/>
              <a:t>Sidaner</a:t>
            </a:r>
            <a:endParaRPr lang="en-US" sz="2000" b="1" dirty="0" smtClean="0"/>
          </a:p>
          <a:p>
            <a:r>
              <a:rPr lang="en-US" sz="1800" dirty="0" smtClean="0"/>
              <a:t>(one year extension, call for volunteers!)</a:t>
            </a:r>
          </a:p>
          <a:p>
            <a:endParaRPr lang="en-US" sz="1200" dirty="0"/>
          </a:p>
          <a:p>
            <a:r>
              <a:rPr lang="en-US" sz="1800" b="1" dirty="0" smtClean="0"/>
              <a:t>Email:</a:t>
            </a:r>
            <a:r>
              <a:rPr lang="en-US" sz="1800" dirty="0" smtClean="0"/>
              <a:t> </a:t>
            </a:r>
            <a:r>
              <a:rPr lang="en-US" sz="1800" dirty="0">
                <a:hlinkClick r:id="rId2"/>
              </a:rPr>
              <a:t>registry@ivoa.net</a:t>
            </a:r>
            <a:r>
              <a:rPr lang="en-US" sz="1800" dirty="0"/>
              <a:t> </a:t>
            </a:r>
            <a:r>
              <a:rPr lang="en-US" sz="1800" b="1" dirty="0" smtClean="0"/>
              <a:t>Subscribe at: </a:t>
            </a:r>
            <a:r>
              <a:rPr lang="en-US" sz="1800" dirty="0" smtClean="0">
                <a:hlinkClick r:id="rId3"/>
              </a:rPr>
              <a:t>http</a:t>
            </a:r>
            <a:r>
              <a:rPr lang="en-US" sz="1800" dirty="0">
                <a:hlinkClick r:id="rId3"/>
              </a:rPr>
              <a:t>://mail.ivoa.net/mailman/listinfo/registry</a:t>
            </a:r>
            <a:endParaRPr lang="en-US" sz="1800" dirty="0"/>
          </a:p>
          <a:p>
            <a:r>
              <a:rPr lang="en-US" sz="1800" b="1" dirty="0"/>
              <a:t>Slack</a:t>
            </a:r>
            <a:r>
              <a:rPr lang="en-US" sz="1800" dirty="0"/>
              <a:t>: ivoa.slack.com #registry</a:t>
            </a:r>
          </a:p>
          <a:p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141037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Registry Working </a:t>
            </a:r>
            <a:r>
              <a:rPr lang="en-US" dirty="0"/>
              <a:t>Group: IVOA Interop May 2021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088135" y="814039"/>
            <a:ext cx="10513315" cy="1568539"/>
          </a:xfrm>
        </p:spPr>
        <p:txBody>
          <a:bodyPr/>
          <a:lstStyle/>
          <a:p>
            <a:pPr lvl="1" indent="0">
              <a:buNone/>
            </a:pPr>
            <a:endParaRPr lang="en-US" sz="1800" dirty="0"/>
          </a:p>
          <a:p>
            <a:r>
              <a:rPr lang="en-US" b="1" dirty="0" smtClean="0"/>
              <a:t>Session 21, Friday May 28 13:30 UTC </a:t>
            </a:r>
            <a:r>
              <a:rPr lang="en-US" sz="1800" dirty="0" smtClean="0">
                <a:solidFill>
                  <a:schemeClr val="tx1"/>
                </a:solidFill>
                <a:latin typeface="+mn-lt"/>
                <a:hlinkClick r:id="rId2"/>
              </a:rPr>
              <a:t>https</a:t>
            </a:r>
            <a:r>
              <a:rPr lang="en-US" sz="1800" dirty="0">
                <a:solidFill>
                  <a:schemeClr val="tx1"/>
                </a:solidFill>
                <a:latin typeface="+mn-lt"/>
                <a:hlinkClick r:id="rId2"/>
              </a:rPr>
              <a:t>://</a:t>
            </a:r>
            <a:r>
              <a:rPr lang="en-US" sz="1800" dirty="0" smtClean="0">
                <a:solidFill>
                  <a:schemeClr val="tx1"/>
                </a:solidFill>
                <a:latin typeface="+mn-lt"/>
                <a:hlinkClick r:id="rId2"/>
              </a:rPr>
              <a:t>wiki.ivoa.net/twiki/bin/view/IVOA/InterOpMay2021Reg</a:t>
            </a:r>
            <a:endParaRPr lang="en-US" sz="1800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sz="1800" dirty="0" err="1" smtClean="0">
                <a:solidFill>
                  <a:schemeClr val="tx1"/>
                </a:solidFill>
                <a:latin typeface="+mn-lt"/>
              </a:rPr>
              <a:t>Etherpad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notes: </a:t>
            </a:r>
            <a:r>
              <a:rPr lang="en-US" sz="1800" dirty="0">
                <a:solidFill>
                  <a:schemeClr val="tx1"/>
                </a:solidFill>
                <a:latin typeface="+mn-lt"/>
                <a:hlinkClick r:id="rId3"/>
              </a:rPr>
              <a:t>https://yopad.eu/p/IVOA_May21_Reg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  <a:p>
            <a:endParaRPr lang="en-US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Operations and implementation feedback</a:t>
            </a:r>
            <a:endParaRPr lang="en-US" sz="2200" dirty="0" smtClean="0"/>
          </a:p>
          <a:p>
            <a:endParaRPr lang="en-US" sz="2200" dirty="0"/>
          </a:p>
          <a:p>
            <a:endParaRPr lang="en-US" sz="2200" dirty="0" smtClean="0"/>
          </a:p>
          <a:p>
            <a:endParaRPr lang="en-US" sz="2200" dirty="0" smtClean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72474"/>
              </p:ext>
            </p:extLst>
          </p:nvPr>
        </p:nvGraphicFramePr>
        <p:xfrm>
          <a:off x="1088133" y="2769443"/>
          <a:ext cx="10141144" cy="9550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03282">
                  <a:extLst>
                    <a:ext uri="{9D8B030D-6E8A-4147-A177-3AD203B41FA5}">
                      <a16:colId xmlns:a16="http://schemas.microsoft.com/office/drawing/2014/main" val="1737937502"/>
                    </a:ext>
                  </a:extLst>
                </a:gridCol>
                <a:gridCol w="7437862">
                  <a:extLst>
                    <a:ext uri="{9D8B030D-6E8A-4147-A177-3AD203B41FA5}">
                      <a16:colId xmlns:a16="http://schemas.microsoft.com/office/drawing/2014/main" val="3831114628"/>
                    </a:ext>
                  </a:extLst>
                </a:gridCol>
              </a:tblGrid>
              <a:tr h="477506">
                <a:tc>
                  <a:txBody>
                    <a:bodyPr/>
                    <a:lstStyle/>
                    <a:p>
                      <a:r>
                        <a:rPr lang="en-US" dirty="0" smtClean="0"/>
                        <a:t>Gilles </a:t>
                      </a:r>
                      <a:r>
                        <a:rPr lang="en-US" dirty="0" err="1" smtClean="0"/>
                        <a:t>Landais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CDS Registry</a:t>
                      </a:r>
                      <a:r>
                        <a:rPr lang="en-US" baseline="0" dirty="0" smtClean="0"/>
                        <a:t> Migration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054465"/>
                  </a:ext>
                </a:extLst>
              </a:tr>
              <a:tr h="477506">
                <a:tc>
                  <a:txBody>
                    <a:bodyPr/>
                    <a:lstStyle/>
                    <a:p>
                      <a:r>
                        <a:rPr lang="en-US" dirty="0" smtClean="0"/>
                        <a:t>Baptiste </a:t>
                      </a:r>
                      <a:r>
                        <a:rPr lang="en-US" dirty="0" err="1" smtClean="0"/>
                        <a:t>Cecconi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EPN-TAP</a:t>
                      </a:r>
                      <a:r>
                        <a:rPr lang="en-US" baseline="0" dirty="0" smtClean="0"/>
                        <a:t> and the Registry: the Good, the Bad, and the Ugly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3728868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365632"/>
              </p:ext>
            </p:extLst>
          </p:nvPr>
        </p:nvGraphicFramePr>
        <p:xfrm>
          <a:off x="1088133" y="4491670"/>
          <a:ext cx="10141144" cy="74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03282">
                  <a:extLst>
                    <a:ext uri="{9D8B030D-6E8A-4147-A177-3AD203B41FA5}">
                      <a16:colId xmlns:a16="http://schemas.microsoft.com/office/drawing/2014/main" val="2280924308"/>
                    </a:ext>
                  </a:extLst>
                </a:gridCol>
                <a:gridCol w="7437862">
                  <a:extLst>
                    <a:ext uri="{9D8B030D-6E8A-4147-A177-3AD203B41FA5}">
                      <a16:colId xmlns:a16="http://schemas.microsoft.com/office/drawing/2014/main" val="16005531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Markus </a:t>
                      </a:r>
                      <a:r>
                        <a:rPr lang="en-US" dirty="0" err="1" smtClean="0"/>
                        <a:t>Demleitner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Advanced Column</a:t>
                      </a:r>
                      <a:r>
                        <a:rPr lang="en-US" baseline="0" dirty="0" smtClean="0"/>
                        <a:t> Metadata and TAP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6685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Markus </a:t>
                      </a:r>
                      <a:r>
                        <a:rPr lang="en-US" dirty="0" err="1" smtClean="0"/>
                        <a:t>Demleitner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VODataService</a:t>
                      </a:r>
                      <a:r>
                        <a:rPr lang="en-US" dirty="0" smtClean="0"/>
                        <a:t> 1.2 – MOCs and the Registry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6095711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088133" y="3977064"/>
            <a:ext cx="10512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Proposals for advanced search features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088135" y="5620215"/>
            <a:ext cx="10141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tx2"/>
                </a:solidFill>
                <a:latin typeface="+mj-lt"/>
              </a:rPr>
              <a:t>PyVO</a:t>
            </a:r>
            <a:r>
              <a:rPr lang="en-US" sz="2400" b="1" dirty="0" smtClean="0">
                <a:solidFill>
                  <a:schemeClr val="tx2"/>
                </a:solidFill>
                <a:latin typeface="+mj-lt"/>
              </a:rPr>
              <a:t> Registry Search Splinter Session: Wednesday, May 26, </a:t>
            </a:r>
            <a:r>
              <a:rPr lang="en-US" sz="2400" b="1" dirty="0" err="1" smtClean="0">
                <a:solidFill>
                  <a:schemeClr val="tx2"/>
                </a:solidFill>
                <a:latin typeface="+mj-lt"/>
              </a:rPr>
              <a:t>gather.town</a:t>
            </a:r>
            <a:endParaRPr lang="en-US" dirty="0" smtClean="0"/>
          </a:p>
          <a:p>
            <a:r>
              <a:rPr lang="en-US" dirty="0" smtClean="0"/>
              <a:t>Use cases and design sketch for new data discovery method in </a:t>
            </a:r>
            <a:r>
              <a:rPr lang="en-US" dirty="0" err="1" smtClean="0"/>
              <a:t>pyvo</a:t>
            </a:r>
            <a:r>
              <a:rPr lang="en-US" dirty="0" smtClean="0"/>
              <a:t>. Notes attached in </a:t>
            </a:r>
            <a:r>
              <a:rPr lang="en-US" dirty="0" err="1" smtClean="0"/>
              <a:t>Reg</a:t>
            </a:r>
            <a:r>
              <a:rPr lang="en-US" dirty="0" smtClean="0"/>
              <a:t> session page.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30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Registry Working </a:t>
            </a:r>
            <a:r>
              <a:rPr lang="en-US" dirty="0"/>
              <a:t>Group: IVOA Interop May 2021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088135" y="814039"/>
            <a:ext cx="10513315" cy="5541041"/>
          </a:xfrm>
        </p:spPr>
        <p:txBody>
          <a:bodyPr/>
          <a:lstStyle/>
          <a:p>
            <a:endParaRPr lang="en-US" sz="2200" dirty="0" smtClean="0"/>
          </a:p>
          <a:p>
            <a:r>
              <a:rPr lang="en-US" b="1" dirty="0" smtClean="0"/>
              <a:t>Themes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Operations and Curation: updating records to new standards and vocabularies, and adding metadata is hard work just like software platform upgrades. Link rot happens. Metadata needs caretaking, too.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Blind data discovery: spatial/temporal coverage, statistics, without prior knowledge of service and data set organization.</a:t>
            </a:r>
          </a:p>
          <a:p>
            <a:endParaRPr lang="en-US" sz="1800" dirty="0" smtClean="0"/>
          </a:p>
          <a:p>
            <a:r>
              <a:rPr lang="en-US" b="1" dirty="0" smtClean="0"/>
              <a:t>Open Questions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How </a:t>
            </a:r>
            <a:r>
              <a:rPr lang="en-US" sz="1800" dirty="0"/>
              <a:t>fine-grained and how up to date do we expect registries to </a:t>
            </a:r>
            <a:r>
              <a:rPr lang="en-US" sz="1800" dirty="0" smtClean="0"/>
              <a:t>be… as maintainers? As </a:t>
            </a:r>
            <a:r>
              <a:rPr lang="en-US" sz="1800" dirty="0"/>
              <a:t>searching </a:t>
            </a:r>
            <a:r>
              <a:rPr lang="en-US" sz="1800" dirty="0" smtClean="0"/>
              <a:t>users? What </a:t>
            </a:r>
            <a:r>
              <a:rPr lang="en-US" sz="1800" dirty="0"/>
              <a:t>do we want and what can we promise</a:t>
            </a:r>
            <a:r>
              <a:rPr lang="en-US" sz="1800" dirty="0" smtClean="0"/>
              <a:t>?</a:t>
            </a:r>
            <a:endParaRPr lang="en-US" b="1" dirty="0"/>
          </a:p>
          <a:p>
            <a:endParaRPr lang="en-US" sz="1800" b="1" dirty="0"/>
          </a:p>
          <a:p>
            <a:r>
              <a:rPr lang="en-US" b="1" dirty="0" smtClean="0"/>
              <a:t>Next Steps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Feedback on MOCs in registry: what level? Update frequency?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Try out </a:t>
            </a:r>
            <a:r>
              <a:rPr lang="en-US" sz="1800" dirty="0" err="1" smtClean="0"/>
              <a:t>VizieR</a:t>
            </a:r>
            <a:r>
              <a:rPr lang="en-US" sz="1800" dirty="0" smtClean="0"/>
              <a:t> registry: </a:t>
            </a:r>
            <a:r>
              <a:rPr lang="en-US" sz="1800" smtClean="0"/>
              <a:t>Coming June/July 2021</a:t>
            </a: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Process for updating well-used but obsolete/incorrect records, through Exec?</a:t>
            </a:r>
          </a:p>
          <a:p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50473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3831</TotalTime>
  <Words>271</Words>
  <Application>Microsoft Office PowerPoint</Application>
  <PresentationFormat>Widescreen</PresentationFormat>
  <Paragraphs>37</Paragraphs>
  <Slides>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  <vt:variant>
        <vt:lpstr>Custom Shows</vt:lpstr>
      </vt:variant>
      <vt:variant>
        <vt:i4>1</vt:i4>
      </vt:variant>
    </vt:vector>
  </HeadingPairs>
  <TitlesOfParts>
    <vt:vector size="11" baseType="lpstr">
      <vt:lpstr>Arial</vt:lpstr>
      <vt:lpstr>Calibri</vt:lpstr>
      <vt:lpstr>Calibri Light</vt:lpstr>
      <vt:lpstr>Franklin Gothic Medium</vt:lpstr>
      <vt:lpstr>Franklin Gothic Medium Cond</vt:lpstr>
      <vt:lpstr>LucidaGrande</vt:lpstr>
      <vt:lpstr>Office Theme</vt:lpstr>
      <vt:lpstr>Registry Working Group: IVOA Interop May 2021</vt:lpstr>
      <vt:lpstr>Registry Working Group: IVOA Interop May 2021</vt:lpstr>
      <vt:lpstr>Registry Working Group: IVOA Interop May 2021</vt:lpstr>
      <vt:lpstr>Custom Show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Theresa Dower</cp:lastModifiedBy>
  <cp:revision>182</cp:revision>
  <dcterms:created xsi:type="dcterms:W3CDTF">2017-03-08T15:51:23Z</dcterms:created>
  <dcterms:modified xsi:type="dcterms:W3CDTF">2021-05-28T19:53:55Z</dcterms:modified>
</cp:coreProperties>
</file>