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4"/>
    <p:sldMasterId id="2147483960" r:id="rId5"/>
  </p:sldMasterIdLst>
  <p:notesMasterIdLst>
    <p:notesMasterId r:id="rId34"/>
  </p:notesMasterIdLst>
  <p:handoutMasterIdLst>
    <p:handoutMasterId r:id="rId35"/>
  </p:handoutMasterIdLst>
  <p:sldIdLst>
    <p:sldId id="256" r:id="rId6"/>
    <p:sldId id="425" r:id="rId7"/>
    <p:sldId id="427" r:id="rId8"/>
    <p:sldId id="428" r:id="rId9"/>
    <p:sldId id="435" r:id="rId10"/>
    <p:sldId id="436" r:id="rId11"/>
    <p:sldId id="437" r:id="rId12"/>
    <p:sldId id="441" r:id="rId13"/>
    <p:sldId id="430" r:id="rId14"/>
    <p:sldId id="433" r:id="rId15"/>
    <p:sldId id="431" r:id="rId16"/>
    <p:sldId id="456" r:id="rId17"/>
    <p:sldId id="444" r:id="rId18"/>
    <p:sldId id="445" r:id="rId19"/>
    <p:sldId id="446" r:id="rId20"/>
    <p:sldId id="447" r:id="rId21"/>
    <p:sldId id="448" r:id="rId22"/>
    <p:sldId id="449" r:id="rId23"/>
    <p:sldId id="450" r:id="rId24"/>
    <p:sldId id="451" r:id="rId25"/>
    <p:sldId id="452" r:id="rId26"/>
    <p:sldId id="453" r:id="rId27"/>
    <p:sldId id="454" r:id="rId28"/>
    <p:sldId id="455" r:id="rId29"/>
    <p:sldId id="457" r:id="rId30"/>
    <p:sldId id="458" r:id="rId31"/>
    <p:sldId id="459" r:id="rId32"/>
    <p:sldId id="421" r:id="rId33"/>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222"/>
    <a:srgbClr val="FDC82F"/>
    <a:srgbClr val="000000"/>
    <a:srgbClr val="FFCC99"/>
    <a:srgbClr val="AA1A16"/>
    <a:srgbClr val="0098DB"/>
    <a:srgbClr val="00549F"/>
    <a:srgbClr val="00338D"/>
    <a:srgbClr val="D0103A"/>
    <a:srgbClr val="008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2" autoAdjust="0"/>
    <p:restoredTop sz="99455" autoAdjust="0"/>
  </p:normalViewPr>
  <p:slideViewPr>
    <p:cSldViewPr snapToGrid="0">
      <p:cViewPr>
        <p:scale>
          <a:sx n="103" d="100"/>
          <a:sy n="103" d="100"/>
        </p:scale>
        <p:origin x="-720" y="-20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31/10/18</a:t>
            </a:fld>
            <a:endParaRPr lang="en-US" dirty="0"/>
          </a:p>
        </p:txBody>
      </p:sp>
      <p:sp>
        <p:nvSpPr>
          <p:cNvPr id="11268" name="Rectangle 4"/>
          <p:cNvSpPr>
            <a:spLocks noGrp="1" noRot="1" noChangeAspect="1" noChangeArrowheads="1" noTextEdit="1"/>
          </p:cNvSpPr>
          <p:nvPr>
            <p:ph type="sldImg" idx="2"/>
          </p:nvPr>
        </p:nvSpPr>
        <p:spPr bwMode="auto">
          <a:xfrm>
            <a:off x="1231900" y="693738"/>
            <a:ext cx="46212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ACCA53EB-9D50-A741-A7EC-7B01D819BB0A}" type="slidenum">
              <a:rPr lang="en-US">
                <a:solidFill>
                  <a:srgbClr val="000000"/>
                </a:solidFill>
                <a:latin typeface="Times New Roman" charset="0"/>
              </a:rPr>
              <a:pPr>
                <a:lnSpc>
                  <a:spcPct val="76000"/>
                </a:lnSpc>
              </a:pPr>
              <a:t>13</a:t>
            </a:fld>
            <a:endParaRPr lang="en-US">
              <a:solidFill>
                <a:srgbClr val="000000"/>
              </a:solidFill>
              <a:latin typeface="Times New Roman" charset="0"/>
            </a:endParaRPr>
          </a:p>
        </p:txBody>
      </p:sp>
      <p:sp>
        <p:nvSpPr>
          <p:cNvPr id="19457"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24A1CEB5-F8EB-2345-AC7D-6A8DBD095887}" type="slidenum">
              <a:rPr lang="en-US">
                <a:solidFill>
                  <a:srgbClr val="000000"/>
                </a:solidFill>
                <a:latin typeface="Times New Roman" charset="0"/>
              </a:rPr>
              <a:pPr>
                <a:lnSpc>
                  <a:spcPct val="76000"/>
                </a:lnSpc>
              </a:pPr>
              <a:t>22</a:t>
            </a:fld>
            <a:endParaRPr lang="en-US">
              <a:solidFill>
                <a:srgbClr val="000000"/>
              </a:solidFill>
              <a:latin typeface="Times New Roman" charset="0"/>
            </a:endParaRPr>
          </a:p>
        </p:txBody>
      </p:sp>
      <p:sp>
        <p:nvSpPr>
          <p:cNvPr id="28673"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4"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E919661E-D531-2D4F-802A-34192364D419}" type="slidenum">
              <a:rPr lang="en-US">
                <a:solidFill>
                  <a:srgbClr val="000000"/>
                </a:solidFill>
                <a:latin typeface="Times New Roman" charset="0"/>
              </a:rPr>
              <a:pPr>
                <a:lnSpc>
                  <a:spcPct val="76000"/>
                </a:lnSpc>
              </a:pPr>
              <a:t>23</a:t>
            </a:fld>
            <a:endParaRPr lang="en-US">
              <a:solidFill>
                <a:srgbClr val="000000"/>
              </a:solidFill>
              <a:latin typeface="Times New Roman" charset="0"/>
            </a:endParaRPr>
          </a:p>
        </p:txBody>
      </p:sp>
      <p:sp>
        <p:nvSpPr>
          <p:cNvPr id="29697"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8"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88B6C59F-6252-EC48-A8EE-806A200B8C95}" type="slidenum">
              <a:rPr lang="en-US">
                <a:solidFill>
                  <a:srgbClr val="000000"/>
                </a:solidFill>
                <a:latin typeface="Times New Roman" charset="0"/>
              </a:rPr>
              <a:pPr>
                <a:lnSpc>
                  <a:spcPct val="76000"/>
                </a:lnSpc>
              </a:pPr>
              <a:t>24</a:t>
            </a:fld>
            <a:endParaRPr lang="en-US">
              <a:solidFill>
                <a:srgbClr val="000000"/>
              </a:solidFill>
              <a:latin typeface="Times New Roman" charset="0"/>
            </a:endParaRPr>
          </a:p>
        </p:txBody>
      </p:sp>
      <p:sp>
        <p:nvSpPr>
          <p:cNvPr id="30721"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6BF4D254-30C4-4149-B10A-22ADA2E582D5}" type="slidenum">
              <a:rPr lang="en-US">
                <a:solidFill>
                  <a:srgbClr val="000000"/>
                </a:solidFill>
                <a:latin typeface="Times New Roman" charset="0"/>
              </a:rPr>
              <a:pPr>
                <a:lnSpc>
                  <a:spcPct val="76000"/>
                </a:lnSpc>
              </a:pPr>
              <a:t>14</a:t>
            </a:fld>
            <a:endParaRPr lang="en-US">
              <a:solidFill>
                <a:srgbClr val="000000"/>
              </a:solidFill>
              <a:latin typeface="Times New Roman" charset="0"/>
            </a:endParaRPr>
          </a:p>
        </p:txBody>
      </p:sp>
      <p:sp>
        <p:nvSpPr>
          <p:cNvPr id="20481"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2"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C6F2EF20-D823-2840-B44A-26BFBD60586D}" type="slidenum">
              <a:rPr lang="en-US">
                <a:solidFill>
                  <a:srgbClr val="000000"/>
                </a:solidFill>
                <a:latin typeface="Times New Roman" charset="0"/>
              </a:rPr>
              <a:pPr>
                <a:lnSpc>
                  <a:spcPct val="76000"/>
                </a:lnSpc>
              </a:pPr>
              <a:t>15</a:t>
            </a:fld>
            <a:endParaRPr lang="en-US">
              <a:solidFill>
                <a:srgbClr val="000000"/>
              </a:solidFill>
              <a:latin typeface="Times New Roman" charset="0"/>
            </a:endParaRPr>
          </a:p>
        </p:txBody>
      </p:sp>
      <p:sp>
        <p:nvSpPr>
          <p:cNvPr id="21505"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D3CFFD6B-F202-0340-8AB2-A32EBC8C37AC}" type="slidenum">
              <a:rPr lang="en-US">
                <a:solidFill>
                  <a:srgbClr val="000000"/>
                </a:solidFill>
                <a:latin typeface="Times New Roman" charset="0"/>
              </a:rPr>
              <a:pPr>
                <a:lnSpc>
                  <a:spcPct val="76000"/>
                </a:lnSpc>
              </a:pPr>
              <a:t>16</a:t>
            </a:fld>
            <a:endParaRPr lang="en-US">
              <a:solidFill>
                <a:srgbClr val="000000"/>
              </a:solidFill>
              <a:latin typeface="Times New Roman" charset="0"/>
            </a:endParaRPr>
          </a:p>
        </p:txBody>
      </p:sp>
      <p:sp>
        <p:nvSpPr>
          <p:cNvPr id="22529"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0"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8F7E6ECE-F43E-4944-8E85-0278334A77FF}" type="slidenum">
              <a:rPr lang="en-US">
                <a:solidFill>
                  <a:srgbClr val="000000"/>
                </a:solidFill>
                <a:latin typeface="Times New Roman" charset="0"/>
              </a:rPr>
              <a:pPr>
                <a:lnSpc>
                  <a:spcPct val="76000"/>
                </a:lnSpc>
              </a:pPr>
              <a:t>17</a:t>
            </a:fld>
            <a:endParaRPr lang="en-US">
              <a:solidFill>
                <a:srgbClr val="000000"/>
              </a:solidFill>
              <a:latin typeface="Times New Roman" charset="0"/>
            </a:endParaRPr>
          </a:p>
        </p:txBody>
      </p:sp>
      <p:sp>
        <p:nvSpPr>
          <p:cNvPr id="23553"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3554"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3D8BAB6E-F271-ED43-BE4D-A0420FB896A5}" type="slidenum">
              <a:rPr lang="en-US">
                <a:solidFill>
                  <a:srgbClr val="000000"/>
                </a:solidFill>
                <a:latin typeface="Times New Roman" charset="0"/>
              </a:rPr>
              <a:pPr>
                <a:lnSpc>
                  <a:spcPct val="76000"/>
                </a:lnSpc>
              </a:pPr>
              <a:t>18</a:t>
            </a:fld>
            <a:endParaRPr lang="en-US">
              <a:solidFill>
                <a:srgbClr val="000000"/>
              </a:solidFill>
              <a:latin typeface="Times New Roman" charset="0"/>
            </a:endParaRPr>
          </a:p>
        </p:txBody>
      </p:sp>
      <p:sp>
        <p:nvSpPr>
          <p:cNvPr id="24577"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4578"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F1F5147A-8CF5-4542-A548-4E31CA7CAF4B}" type="slidenum">
              <a:rPr lang="en-US">
                <a:solidFill>
                  <a:srgbClr val="000000"/>
                </a:solidFill>
                <a:latin typeface="Times New Roman" charset="0"/>
              </a:rPr>
              <a:pPr>
                <a:lnSpc>
                  <a:spcPct val="76000"/>
                </a:lnSpc>
              </a:pPr>
              <a:t>19</a:t>
            </a:fld>
            <a:endParaRPr lang="en-US">
              <a:solidFill>
                <a:srgbClr val="000000"/>
              </a:solidFill>
              <a:latin typeface="Times New Roman" charset="0"/>
            </a:endParaRPr>
          </a:p>
        </p:txBody>
      </p:sp>
      <p:sp>
        <p:nvSpPr>
          <p:cNvPr id="25601"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5602"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92596463-B44B-4548-841A-60A8C9B9AB60}" type="slidenum">
              <a:rPr lang="en-US">
                <a:solidFill>
                  <a:srgbClr val="000000"/>
                </a:solidFill>
                <a:latin typeface="Times New Roman" charset="0"/>
              </a:rPr>
              <a:pPr>
                <a:lnSpc>
                  <a:spcPct val="76000"/>
                </a:lnSpc>
              </a:pPr>
              <a:t>20</a:t>
            </a:fld>
            <a:endParaRPr lang="en-US">
              <a:solidFill>
                <a:srgbClr val="000000"/>
              </a:solidFill>
              <a:latin typeface="Times New Roman" charset="0"/>
            </a:endParaRPr>
          </a:p>
        </p:txBody>
      </p:sp>
      <p:sp>
        <p:nvSpPr>
          <p:cNvPr id="26625"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71B398A0-BF78-AE45-A31F-B8553CD6ED34}" type="slidenum">
              <a:rPr lang="en-US">
                <a:solidFill>
                  <a:srgbClr val="000000"/>
                </a:solidFill>
                <a:latin typeface="Times New Roman" charset="0"/>
              </a:rPr>
              <a:pPr>
                <a:lnSpc>
                  <a:spcPct val="76000"/>
                </a:lnSpc>
              </a:pPr>
              <a:t>21</a:t>
            </a:fld>
            <a:endParaRPr lang="en-US">
              <a:solidFill>
                <a:srgbClr val="000000"/>
              </a:solidFill>
              <a:latin typeface="Times New Roman" charset="0"/>
            </a:endParaRPr>
          </a:p>
        </p:txBody>
      </p:sp>
      <p:sp>
        <p:nvSpPr>
          <p:cNvPr id="27649"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419100"/>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4" y="2574925"/>
            <a:ext cx="7947025" cy="579438"/>
          </a:xfrm>
        </p:spPr>
        <p:txBody>
          <a:bodyPr/>
          <a:lstStyle>
            <a:lvl1pPr algn="l" rtl="0" eaLnBrk="1" fontAlgn="base" hangingPunct="1">
              <a:spcBef>
                <a:spcPct val="0"/>
              </a:spcBef>
              <a:spcAft>
                <a:spcPct val="0"/>
              </a:spcAft>
              <a:defRPr lang="en-GB" sz="3200" b="1" noProof="0" dirty="0" smtClean="0">
                <a:solidFill>
                  <a:srgbClr val="822433"/>
                </a:solidFill>
                <a:latin typeface="+mj-lt"/>
                <a:ea typeface="+mj-ea"/>
                <a:cs typeface="+mj-cs"/>
              </a:defRPr>
            </a:lvl1pPr>
          </a:lstStyle>
          <a:p>
            <a:pPr lvl="0"/>
            <a:r>
              <a:rPr lang="en-US" noProof="0" dirty="0" smtClean="0"/>
              <a:t>Click to edit Master title style</a:t>
            </a:r>
            <a:endParaRPr lang="en-GB" noProof="0" dirty="0" smtClean="0"/>
          </a:p>
        </p:txBody>
      </p:sp>
      <p:pic>
        <p:nvPicPr>
          <p:cNvPr id="56341" name="Picture 22"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l="84271" t="-8163"/>
          <a:stretch>
            <a:fillRect/>
          </a:stretch>
        </p:blipFill>
        <p:spPr bwMode="auto">
          <a:xfrm>
            <a:off x="7705725"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t="534" b="24990"/>
          <a:stretch/>
        </p:blipFill>
        <p:spPr>
          <a:xfrm>
            <a:off x="0" y="0"/>
            <a:ext cx="9144000" cy="907057"/>
          </a:xfrm>
          <a:prstGeom prst="rect">
            <a:avLst/>
          </a:prstGeom>
        </p:spPr>
      </p:pic>
    </p:spTree>
    <p:extLst>
      <p:ext uri="{BB962C8B-B14F-4D97-AF65-F5344CB8AC3E}">
        <p14:creationId xmlns:p14="http://schemas.microsoft.com/office/powerpoint/2010/main" val="1644393714"/>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31126"/>
            <a:ext cx="7773120" cy="1468749"/>
          </a:xfrm>
        </p:spPr>
        <p:txBody>
          <a:bodyPr/>
          <a:lstStyle/>
          <a:p>
            <a:r>
              <a:rPr lang="en-US"/>
              <a:t>Click to edit Master title style</a:t>
            </a:r>
            <a:endParaRPr lang="en-GB"/>
          </a:p>
        </p:txBody>
      </p:sp>
      <p:sp>
        <p:nvSpPr>
          <p:cNvPr id="3" name="Subtitle 2"/>
          <p:cNvSpPr>
            <a:spLocks noGrp="1"/>
          </p:cNvSpPr>
          <p:nvPr>
            <p:ph type="subTitle" idx="1"/>
          </p:nvPr>
        </p:nvSpPr>
        <p:spPr>
          <a:xfrm>
            <a:off x="1372321" y="3885944"/>
            <a:ext cx="6400800" cy="17528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DD2D00D9-D89D-1E4F-BD6F-D41DBA830C8D}" type="slidenum">
              <a:rPr lang="en-US"/>
              <a:pPr/>
              <a:t>‹#›</a:t>
            </a:fld>
            <a:endParaRPr lang="en-US"/>
          </a:p>
        </p:txBody>
      </p:sp>
    </p:spTree>
    <p:extLst>
      <p:ext uri="{BB962C8B-B14F-4D97-AF65-F5344CB8AC3E}">
        <p14:creationId xmlns:p14="http://schemas.microsoft.com/office/powerpoint/2010/main" val="108731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B54B8521-C3D6-E54D-A197-BD0FE796132E}" type="slidenum">
              <a:rPr lang="en-US"/>
              <a:pPr/>
              <a:t>‹#›</a:t>
            </a:fld>
            <a:endParaRPr lang="en-US"/>
          </a:p>
        </p:txBody>
      </p:sp>
    </p:spTree>
    <p:extLst>
      <p:ext uri="{BB962C8B-B14F-4D97-AF65-F5344CB8AC3E}">
        <p14:creationId xmlns:p14="http://schemas.microsoft.com/office/powerpoint/2010/main" val="357208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247"/>
            <a:ext cx="7771680" cy="136315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880" y="2906778"/>
            <a:ext cx="7771680" cy="149946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22327215-DF9C-CD4B-8E25-BB2BF202EA9A}" type="slidenum">
              <a:rPr lang="en-US"/>
              <a:pPr/>
              <a:t>‹#›</a:t>
            </a:fld>
            <a:endParaRPr lang="en-US"/>
          </a:p>
        </p:txBody>
      </p:sp>
    </p:spTree>
    <p:extLst>
      <p:ext uri="{BB962C8B-B14F-4D97-AF65-F5344CB8AC3E}">
        <p14:creationId xmlns:p14="http://schemas.microsoft.com/office/powerpoint/2010/main" val="3315086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6480" y="1605064"/>
            <a:ext cx="4043520" cy="39742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8241" y="1605064"/>
            <a:ext cx="4044960" cy="39742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70AD3D28-CD57-194C-B1EC-E171DE5CED76}" type="slidenum">
              <a:rPr lang="en-US"/>
              <a:pPr/>
              <a:t>‹#›</a:t>
            </a:fld>
            <a:endParaRPr lang="en-US"/>
          </a:p>
        </p:txBody>
      </p:sp>
    </p:spTree>
    <p:extLst>
      <p:ext uri="{BB962C8B-B14F-4D97-AF65-F5344CB8AC3E}">
        <p14:creationId xmlns:p14="http://schemas.microsoft.com/office/powerpoint/2010/main" val="49156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4551"/>
            <a:ext cx="8229600" cy="1142359"/>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920" y="1535946"/>
            <a:ext cx="4039200" cy="639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920" y="2175285"/>
            <a:ext cx="4039200" cy="3951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441" y="1535946"/>
            <a:ext cx="4042080" cy="639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441" y="2175285"/>
            <a:ext cx="4042080" cy="3951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3FCBA5ED-365B-F04C-999F-9CB14212D22F}" type="slidenum">
              <a:rPr lang="en-US"/>
              <a:pPr/>
              <a:t>‹#›</a:t>
            </a:fld>
            <a:endParaRPr lang="en-US"/>
          </a:p>
        </p:txBody>
      </p:sp>
    </p:spTree>
    <p:extLst>
      <p:ext uri="{BB962C8B-B14F-4D97-AF65-F5344CB8AC3E}">
        <p14:creationId xmlns:p14="http://schemas.microsoft.com/office/powerpoint/2010/main" val="414076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3E89B31D-9FE6-FF4F-984A-963BB2C5D027}" type="slidenum">
              <a:rPr lang="en-US"/>
              <a:pPr/>
              <a:t>‹#›</a:t>
            </a:fld>
            <a:endParaRPr lang="en-US"/>
          </a:p>
        </p:txBody>
      </p:sp>
    </p:spTree>
    <p:extLst>
      <p:ext uri="{BB962C8B-B14F-4D97-AF65-F5344CB8AC3E}">
        <p14:creationId xmlns:p14="http://schemas.microsoft.com/office/powerpoint/2010/main" val="413662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FB0F93F4-68D0-9846-8FA9-18609B6C114C}" type="slidenum">
              <a:rPr lang="en-US"/>
              <a:pPr/>
              <a:t>‹#›</a:t>
            </a:fld>
            <a:endParaRPr lang="en-US"/>
          </a:p>
        </p:txBody>
      </p:sp>
    </p:spTree>
    <p:extLst>
      <p:ext uri="{BB962C8B-B14F-4D97-AF65-F5344CB8AC3E}">
        <p14:creationId xmlns:p14="http://schemas.microsoft.com/office/powerpoint/2010/main" val="3093505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2630"/>
            <a:ext cx="3008160" cy="116156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521" y="272630"/>
            <a:ext cx="5112000" cy="585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920" y="1434190"/>
            <a:ext cx="3008160" cy="4692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6EC85D6E-41AB-7948-B760-F19BF3C05E7E}" type="slidenum">
              <a:rPr lang="en-US"/>
              <a:pPr/>
              <a:t>‹#›</a:t>
            </a:fld>
            <a:endParaRPr lang="en-US"/>
          </a:p>
        </p:txBody>
      </p:sp>
    </p:spTree>
    <p:extLst>
      <p:ext uri="{BB962C8B-B14F-4D97-AF65-F5344CB8AC3E}">
        <p14:creationId xmlns:p14="http://schemas.microsoft.com/office/powerpoint/2010/main" val="256647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799832"/>
            <a:ext cx="5486400" cy="56830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801" y="612459"/>
            <a:ext cx="5486400" cy="41144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801" y="5368133"/>
            <a:ext cx="5486400" cy="8044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3F139B89-A518-334D-A02B-999F2408BD35}" type="slidenum">
              <a:rPr lang="en-US"/>
              <a:pPr/>
              <a:t>‹#›</a:t>
            </a:fld>
            <a:endParaRPr lang="en-US"/>
          </a:p>
        </p:txBody>
      </p:sp>
    </p:spTree>
    <p:extLst>
      <p:ext uri="{BB962C8B-B14F-4D97-AF65-F5344CB8AC3E}">
        <p14:creationId xmlns:p14="http://schemas.microsoft.com/office/powerpoint/2010/main" val="1886822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09DF60B5-89E0-CB45-BB29-399D63DD7B80}" type="slidenum">
              <a:rPr lang="en-US"/>
              <a:pPr/>
              <a:t>‹#›</a:t>
            </a:fld>
            <a:endParaRPr lang="en-US"/>
          </a:p>
        </p:txBody>
      </p:sp>
    </p:spTree>
    <p:extLst>
      <p:ext uri="{BB962C8B-B14F-4D97-AF65-F5344CB8AC3E}">
        <p14:creationId xmlns:p14="http://schemas.microsoft.com/office/powerpoint/2010/main" val="8493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4305" y="381000"/>
            <a:ext cx="6486695" cy="427038"/>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251285" y="1319248"/>
            <a:ext cx="8718211" cy="4816305"/>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1900430648"/>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2631"/>
            <a:ext cx="2056320" cy="530669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6481" y="272631"/>
            <a:ext cx="6032160" cy="53066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0FF29387-CD0B-2341-B57D-842089948B90}" type="slidenum">
              <a:rPr lang="en-US"/>
              <a:pPr/>
              <a:t>‹#›</a:t>
            </a:fld>
            <a:endParaRPr lang="en-US"/>
          </a:p>
        </p:txBody>
      </p:sp>
    </p:spTree>
    <p:extLst>
      <p:ext uri="{BB962C8B-B14F-4D97-AF65-F5344CB8AC3E}">
        <p14:creationId xmlns:p14="http://schemas.microsoft.com/office/powerpoint/2010/main" val="3972137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2631"/>
            <a:ext cx="8226720" cy="1142361"/>
          </a:xfrm>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1943C375-74B4-3F42-8B10-9F63DC2E46A5}" type="slidenum">
              <a:rPr lang="en-US"/>
              <a:pPr/>
              <a:t>‹#›</a:t>
            </a:fld>
            <a:endParaRPr lang="en-US"/>
          </a:p>
        </p:txBody>
      </p:sp>
    </p:spTree>
    <p:extLst>
      <p:ext uri="{BB962C8B-B14F-4D97-AF65-F5344CB8AC3E}">
        <p14:creationId xmlns:p14="http://schemas.microsoft.com/office/powerpoint/2010/main" val="108089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898"/>
            <a:ext cx="7789050" cy="1323439"/>
          </a:xfrm>
        </p:spPr>
        <p:txBody>
          <a:bodyPr anchor="t"/>
          <a:lstStyle>
            <a:lvl1pPr algn="l">
              <a:defRPr sz="4000" b="1"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1523037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76950941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81600"/>
            <a:ext cx="6105600" cy="428400"/>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6351425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88904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62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09890"/>
            <a:ext cx="6105600" cy="400110"/>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666874"/>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666800"/>
            <a:ext cx="2846388"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07175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3"/>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639543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2">
            <a:extLst>
              <a:ext uri="{28A0092B-C50C-407E-A947-70E740481C1C}">
                <a14:useLocalDpi xmlns:a14="http://schemas.microsoft.com/office/drawing/2010/main" val="0"/>
              </a:ext>
            </a:extLst>
          </a:blip>
          <a:srcRect l="84271" t="-8163"/>
          <a:stretch>
            <a:fillRect/>
          </a:stretch>
        </p:blipFill>
        <p:spPr bwMode="auto">
          <a:xfrm>
            <a:off x="7705725" y="657973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211110" y="1389050"/>
            <a:ext cx="8772346" cy="487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220635"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
        <p:nvSpPr>
          <p:cNvPr id="55330" name="Text Box 34"/>
          <p:cNvSpPr txBox="1">
            <a:spLocks noChangeAspect="1" noChangeArrowheads="1"/>
          </p:cNvSpPr>
          <p:nvPr/>
        </p:nvSpPr>
        <p:spPr bwMode="auto">
          <a:xfrm>
            <a:off x="243078" y="6386060"/>
            <a:ext cx="6977062" cy="296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sz="800" noProof="1" smtClean="0">
                <a:solidFill>
                  <a:schemeClr val="bg2"/>
                </a:solidFill>
              </a:rPr>
              <a:t>J. Salgado -</a:t>
            </a:r>
            <a:r>
              <a:rPr lang="en-US" sz="800" baseline="0" noProof="1" smtClean="0">
                <a:solidFill>
                  <a:schemeClr val="bg2"/>
                </a:solidFill>
              </a:rPr>
              <a:t> ESDC</a:t>
            </a:r>
            <a:r>
              <a:rPr lang="en-US" sz="800" noProof="1" smtClean="0">
                <a:solidFill>
                  <a:schemeClr val="bg2"/>
                </a:solidFill>
              </a:rPr>
              <a:t> | Visibility and scheduled</a:t>
            </a:r>
            <a:r>
              <a:rPr lang="en-US" sz="800" baseline="0" noProof="1" smtClean="0">
                <a:solidFill>
                  <a:schemeClr val="bg2"/>
                </a:solidFill>
              </a:rPr>
              <a:t> observations</a:t>
            </a:r>
            <a:r>
              <a:rPr lang="en-US" sz="800" noProof="1" smtClean="0">
                <a:solidFill>
                  <a:schemeClr val="bg2"/>
                </a:solidFill>
              </a:rPr>
              <a:t> | </a:t>
            </a:r>
            <a:r>
              <a:rPr lang="en-US" sz="800" noProof="1" smtClean="0">
                <a:solidFill>
                  <a:schemeClr val="bg2"/>
                </a:solidFill>
              </a:rPr>
              <a:t>08/11/</a:t>
            </a:r>
            <a:r>
              <a:rPr lang="en-US" sz="800" noProof="1" smtClean="0">
                <a:solidFill>
                  <a:schemeClr val="bg2"/>
                </a:solidFill>
              </a:rPr>
              <a:t>2018 | Slide  </a:t>
            </a:r>
            <a:fld id="{DF2D2A8E-DA4A-4BF9-B874-0E7FC9724F8D}" type="slidenum">
              <a:rPr lang="en-US" sz="800" noProof="1" smtClean="0">
                <a:solidFill>
                  <a:schemeClr val="bg2"/>
                </a:solidFill>
              </a:rPr>
              <a:t>‹#›</a:t>
            </a:fld>
            <a:endParaRPr lang="en-GB" sz="800" noProof="1">
              <a:solidFill>
                <a:schemeClr val="bg2"/>
              </a:solidFill>
            </a:endParaRPr>
          </a:p>
        </p:txBody>
      </p:sp>
      <p:sp>
        <p:nvSpPr>
          <p:cNvPr id="8" name="Text Box 38"/>
          <p:cNvSpPr txBox="1">
            <a:spLocks noChangeArrowheads="1"/>
          </p:cNvSpPr>
          <p:nvPr/>
        </p:nvSpPr>
        <p:spPr bwMode="auto">
          <a:xfrm>
            <a:off x="220005" y="661783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noProof="0" dirty="0" smtClean="0"/>
              <a:t>ESA UNCLASSIFIED - Releasable to the Public</a:t>
            </a:r>
            <a:endParaRPr lang="en-GB" sz="800" noProof="0" dirty="0"/>
          </a:p>
        </p:txBody>
      </p: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t="534" b="24990"/>
          <a:stretch/>
        </p:blipFill>
        <p:spPr>
          <a:xfrm>
            <a:off x="0" y="0"/>
            <a:ext cx="9144000" cy="907057"/>
          </a:xfrm>
          <a:prstGeom prst="rect">
            <a:avLst/>
          </a:prstGeom>
        </p:spPr>
      </p:pic>
    </p:spTree>
    <p:extLst>
      <p:ext uri="{BB962C8B-B14F-4D97-AF65-F5344CB8AC3E}">
        <p14:creationId xmlns:p14="http://schemas.microsoft.com/office/powerpoint/2010/main" val="421720516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2631"/>
            <a:ext cx="8226720" cy="114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1" y="1605064"/>
            <a:ext cx="8226720" cy="39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8940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Rectangle 3">
            <a:extLst>
              <a:ext uri="{FF2B5EF4-FFF2-40B4-BE49-F238E27FC236}">
                <a16:creationId xmlns:a16="http://schemas.microsoft.com/office/drawing/2014/main" xmlns="" id="{6F57F0B8-13E2-4446-A8A2-5854820E5886}"/>
              </a:ext>
            </a:extLst>
          </p:cNvPr>
          <p:cNvSpPr>
            <a:spLocks noGrp="1" noChangeArrowheads="1"/>
          </p:cNvSpPr>
          <p:nvPr>
            <p:ph type="dt"/>
          </p:nvPr>
        </p:nvSpPr>
        <p:spPr bwMode="auto">
          <a:xfrm>
            <a:off x="456481" y="6247461"/>
            <a:ext cx="2128320" cy="470384"/>
          </a:xfrm>
          <a:prstGeom prst="rect">
            <a:avLst/>
          </a:prstGeom>
          <a:noFill/>
          <a:ln>
            <a:noFill/>
          </a:ln>
          <a:effectLst/>
          <a:extLst/>
        </p:spPr>
        <p:txBody>
          <a:bodyPr vert="horz" wrap="square" lIns="0" tIns="0" rIns="0" bIns="0" numCol="1" anchor="t" anchorCtr="0" compatLnSpc="1">
            <a:prstTxWarp prst="textNoShape">
              <a:avLst/>
            </a:prstTxWarp>
          </a:bodyPr>
          <a:lstStyle>
            <a:lvl1pPr eaLnBrk="1">
              <a:lnSpc>
                <a:spcPct val="76000"/>
              </a:lnSpc>
              <a:buClr>
                <a:srgbClr val="000000"/>
              </a:buClr>
              <a:buSzPct val="100000"/>
              <a:buFont typeface="Times New Roman" charset="0"/>
              <a:buNone/>
              <a:tabLst>
                <a:tab pos="457200" algn="l"/>
                <a:tab pos="914400" algn="l"/>
                <a:tab pos="1371600" algn="l"/>
                <a:tab pos="1828800" algn="l"/>
                <a:tab pos="2286000" algn="l"/>
              </a:tabLst>
              <a:defRPr sz="1400">
                <a:solidFill>
                  <a:srgbClr val="000000"/>
                </a:solidFill>
                <a:latin typeface="Times New Roman" charset="0"/>
                <a:ea typeface="ＭＳ Ｐゴシック" charset="0"/>
                <a:cs typeface="DejaVu Sans" charset="0"/>
              </a:defRPr>
            </a:lvl1pPr>
          </a:lstStyle>
          <a:p>
            <a:pPr defTabSz="457200" hangingPunct="0">
              <a:defRPr/>
            </a:pPr>
            <a:endParaRPr lang="en-US"/>
          </a:p>
        </p:txBody>
      </p:sp>
      <p:sp>
        <p:nvSpPr>
          <p:cNvPr id="1028" name="Rectangle 4">
            <a:extLst>
              <a:ext uri="{FF2B5EF4-FFF2-40B4-BE49-F238E27FC236}">
                <a16:creationId xmlns:a16="http://schemas.microsoft.com/office/drawing/2014/main" xmlns="" id="{E84BAA88-5F3E-4375-A86C-E6FFF1E310EC}"/>
              </a:ext>
            </a:extLst>
          </p:cNvPr>
          <p:cNvSpPr>
            <a:spLocks noGrp="1" noChangeArrowheads="1"/>
          </p:cNvSpPr>
          <p:nvPr>
            <p:ph type="ftr"/>
          </p:nvPr>
        </p:nvSpPr>
        <p:spPr bwMode="auto">
          <a:xfrm>
            <a:off x="3127680" y="6247461"/>
            <a:ext cx="2897280" cy="470384"/>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a:lnSpc>
                <a:spcPct val="76000"/>
              </a:lnSpc>
              <a:buClr>
                <a:srgbClr val="000000"/>
              </a:buClr>
              <a:buSzPct val="100000"/>
              <a:buFont typeface="Times New Roman" charset="0"/>
              <a:buNone/>
              <a:tabLst>
                <a:tab pos="457200" algn="l"/>
                <a:tab pos="914400" algn="l"/>
                <a:tab pos="1371600" algn="l"/>
                <a:tab pos="1828800" algn="l"/>
                <a:tab pos="2286000" algn="l"/>
                <a:tab pos="2743200" algn="l"/>
              </a:tabLst>
              <a:defRPr sz="1400">
                <a:solidFill>
                  <a:srgbClr val="000000"/>
                </a:solidFill>
                <a:latin typeface="Times New Roman" charset="0"/>
                <a:ea typeface="ＭＳ Ｐゴシック" charset="0"/>
                <a:cs typeface="DejaVu Sans" charset="0"/>
              </a:defRPr>
            </a:lvl1pPr>
          </a:lstStyle>
          <a:p>
            <a:pPr defTabSz="457200" hangingPunct="0">
              <a:defRPr/>
            </a:pPr>
            <a:endParaRPr lang="en-US"/>
          </a:p>
        </p:txBody>
      </p:sp>
      <p:sp>
        <p:nvSpPr>
          <p:cNvPr id="1029" name="Rectangle 5">
            <a:extLst>
              <a:ext uri="{FF2B5EF4-FFF2-40B4-BE49-F238E27FC236}">
                <a16:creationId xmlns:a16="http://schemas.microsoft.com/office/drawing/2014/main" xmlns="" id="{CD8667B9-8DF1-426C-A9C5-99291A898C06}"/>
              </a:ext>
            </a:extLst>
          </p:cNvPr>
          <p:cNvSpPr>
            <a:spLocks noGrp="1" noChangeArrowheads="1"/>
          </p:cNvSpPr>
          <p:nvPr>
            <p:ph type="sldNum"/>
          </p:nvPr>
        </p:nvSpPr>
        <p:spPr bwMode="auto">
          <a:xfrm>
            <a:off x="6556321" y="6247461"/>
            <a:ext cx="2128320" cy="470384"/>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a:lnSpc>
                <a:spcPct val="76000"/>
              </a:lnSpc>
              <a:buClr>
                <a:srgbClr val="000000"/>
              </a:buClr>
              <a:buSzPct val="100000"/>
              <a:buFont typeface="Times New Roman" charset="0"/>
              <a:buNone/>
              <a:tabLst>
                <a:tab pos="457200" algn="l"/>
                <a:tab pos="914400" algn="l"/>
                <a:tab pos="1371600" algn="l"/>
                <a:tab pos="1828800" algn="l"/>
                <a:tab pos="2286000" algn="l"/>
              </a:tabLst>
              <a:defRPr sz="1400">
                <a:solidFill>
                  <a:srgbClr val="000000"/>
                </a:solidFill>
                <a:latin typeface="Times New Roman" charset="0"/>
              </a:defRPr>
            </a:lvl1pPr>
          </a:lstStyle>
          <a:p>
            <a:pPr defTabSz="457200" hangingPunct="0"/>
            <a:fld id="{76CFE093-94C0-E749-A4EA-8CD19C2DE8C6}" type="slidenum">
              <a:rPr lang="en-US" smtClean="0">
                <a:ea typeface="ＭＳ Ｐゴシック" charset="0"/>
                <a:cs typeface="ＭＳ Ｐゴシック" charset="0"/>
              </a:rPr>
              <a:pPr defTabSz="457200" hangingPunct="0"/>
              <a:t>‹#›</a:t>
            </a:fld>
            <a:endParaRPr lang="en-US" smtClean="0">
              <a:ea typeface="ＭＳ Ｐゴシック" charset="0"/>
              <a:cs typeface="ＭＳ Ｐゴシック" charset="0"/>
            </a:endParaRPr>
          </a:p>
        </p:txBody>
      </p:sp>
    </p:spTree>
    <p:extLst>
      <p:ext uri="{BB962C8B-B14F-4D97-AF65-F5344CB8AC3E}">
        <p14:creationId xmlns:p14="http://schemas.microsoft.com/office/powerpoint/2010/main" val="24045393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xStyles>
    <p:titleStyle>
      <a:lvl1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2pPr>
      <a:lvl3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3pPr>
      <a:lvl4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4pPr>
      <a:lvl5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5pPr>
      <a:lvl6pPr marL="2514600" indent="-228600" algn="ctr" defTabSz="457200" rtl="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6pPr>
      <a:lvl7pPr marL="2971800" indent="-228600" algn="ctr" defTabSz="457200" rtl="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7pPr>
      <a:lvl8pPr marL="3429000" indent="-228600" algn="ctr" defTabSz="457200" rtl="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8pPr>
      <a:lvl9pPr marL="3886200" indent="-228600" algn="ctr" defTabSz="457200" rtl="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9pPr>
    </p:titleStyle>
    <p:bodyStyle>
      <a:lvl1pPr marL="342900" indent="-342900" algn="l" defTabSz="457200" rtl="0" eaLnBrk="0" fontAlgn="base" hangingPunct="0">
        <a:lnSpc>
          <a:spcPct val="78000"/>
        </a:lnSpc>
        <a:spcBef>
          <a:spcPts val="1425"/>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lnSpc>
          <a:spcPct val="78000"/>
        </a:lnSpc>
        <a:spcBef>
          <a:spcPts val="1138"/>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lnSpc>
          <a:spcPct val="78000"/>
        </a:lnSpc>
        <a:spcBef>
          <a:spcPts val="85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lnSpc>
          <a:spcPct val="78000"/>
        </a:lnSpc>
        <a:spcBef>
          <a:spcPts val="575"/>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voa.net/documents/ObjVisSAP/" TargetMode="Externa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voa.net/documents/ObsLocTAP/" TargetMode="Externa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160287" y="1981132"/>
            <a:ext cx="8643106" cy="1754327"/>
          </a:xfrm>
        </p:spPr>
        <p:txBody>
          <a:bodyPr/>
          <a:lstStyle/>
          <a:p>
            <a:r>
              <a:rPr lang="en-US" sz="3600" dirty="0"/>
              <a:t>Visibility Service </a:t>
            </a:r>
            <a:r>
              <a:rPr lang="en-US" sz="3600" dirty="0" smtClean="0"/>
              <a:t>and Observation </a:t>
            </a:r>
            <a:r>
              <a:rPr lang="en-US" sz="3600" dirty="0"/>
              <a:t>Locator: </a:t>
            </a:r>
            <a:r>
              <a:rPr lang="en-US" sz="3600" dirty="0" smtClean="0"/>
              <a:t/>
            </a:r>
            <a:br>
              <a:rPr lang="en-US" sz="3600" dirty="0" smtClean="0"/>
            </a:br>
            <a:r>
              <a:rPr lang="en-US" sz="3600" dirty="0" smtClean="0"/>
              <a:t>Planning </a:t>
            </a:r>
            <a:r>
              <a:rPr lang="en-US" sz="3600" dirty="0"/>
              <a:t>future </a:t>
            </a:r>
            <a:r>
              <a:rPr lang="en-US" sz="3600" dirty="0" smtClean="0"/>
              <a:t>observations</a:t>
            </a:r>
            <a:endParaRPr lang="en-US" sz="3600" dirty="0"/>
          </a:p>
        </p:txBody>
      </p:sp>
      <p:sp>
        <p:nvSpPr>
          <p:cNvPr id="57368" name="Text Box 24"/>
          <p:cNvSpPr txBox="1">
            <a:spLocks noChangeArrowheads="1"/>
          </p:cNvSpPr>
          <p:nvPr/>
        </p:nvSpPr>
        <p:spPr bwMode="auto">
          <a:xfrm>
            <a:off x="160286" y="3814197"/>
            <a:ext cx="8643106" cy="2585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b="1" i="1" dirty="0" err="1" smtClean="0">
                <a:solidFill>
                  <a:schemeClr val="accent1"/>
                </a:solidFill>
              </a:rPr>
              <a:t>Jesús</a:t>
            </a:r>
            <a:r>
              <a:rPr lang="en-US" b="1" i="1" dirty="0" smtClean="0">
                <a:solidFill>
                  <a:schemeClr val="accent1"/>
                </a:solidFill>
              </a:rPr>
              <a:t> Salgado</a:t>
            </a:r>
            <a:r>
              <a:rPr lang="en-US" b="1" i="1" baseline="30000" dirty="0" smtClean="0">
                <a:solidFill>
                  <a:schemeClr val="accent1"/>
                </a:solidFill>
              </a:rPr>
              <a:t>1</a:t>
            </a:r>
            <a:r>
              <a:rPr lang="en-US" b="1" i="1" dirty="0" smtClean="0">
                <a:solidFill>
                  <a:schemeClr val="accent1"/>
                </a:solidFill>
              </a:rPr>
              <a:t> </a:t>
            </a:r>
            <a:r>
              <a:rPr lang="en-US" b="1" i="1" dirty="0" smtClean="0">
                <a:solidFill>
                  <a:schemeClr val="accent1"/>
                </a:solidFill>
              </a:rPr>
              <a:t>on behalf of </a:t>
            </a:r>
            <a:r>
              <a:rPr lang="en-GB" dirty="0">
                <a:solidFill>
                  <a:schemeClr val="accent1"/>
                </a:solidFill>
              </a:rPr>
              <a:t> </a:t>
            </a:r>
            <a:r>
              <a:rPr lang="en-US" b="1" i="1" dirty="0" err="1" smtClean="0">
                <a:solidFill>
                  <a:schemeClr val="accent1"/>
                </a:solidFill>
              </a:rPr>
              <a:t>Aitor</a:t>
            </a:r>
            <a:r>
              <a:rPr lang="en-US" b="1" i="1" dirty="0" smtClean="0">
                <a:solidFill>
                  <a:schemeClr val="accent1"/>
                </a:solidFill>
              </a:rPr>
              <a:t> Ibarra</a:t>
            </a:r>
            <a:r>
              <a:rPr lang="en-US" b="1" i="1" baseline="30000" dirty="0" smtClean="0">
                <a:solidFill>
                  <a:schemeClr val="accent1"/>
                </a:solidFill>
              </a:rPr>
              <a:t>1</a:t>
            </a:r>
            <a:endParaRPr lang="en-US" b="1" i="1" dirty="0">
              <a:solidFill>
                <a:schemeClr val="accent1"/>
              </a:solidFill>
            </a:endParaRPr>
          </a:p>
          <a:p>
            <a:pPr>
              <a:spcBef>
                <a:spcPts val="0"/>
              </a:spcBef>
            </a:pPr>
            <a:endParaRPr lang="en-US" b="1" i="1" dirty="0" smtClean="0">
              <a:solidFill>
                <a:schemeClr val="accent1"/>
              </a:solidFill>
            </a:endParaRPr>
          </a:p>
          <a:p>
            <a:pPr>
              <a:spcBef>
                <a:spcPts val="0"/>
              </a:spcBef>
            </a:pPr>
            <a:r>
              <a:rPr lang="en-US" b="1" i="1" dirty="0" smtClean="0">
                <a:solidFill>
                  <a:schemeClr val="accent1"/>
                </a:solidFill>
              </a:rPr>
              <a:t>Richard </a:t>
            </a:r>
            <a:r>
              <a:rPr lang="en-US" b="1" i="1" dirty="0">
                <a:solidFill>
                  <a:schemeClr val="accent1"/>
                </a:solidFill>
              </a:rPr>
              <a:t>Saxton</a:t>
            </a:r>
            <a:r>
              <a:rPr lang="en-US" b="1" i="1" baseline="30000" dirty="0">
                <a:solidFill>
                  <a:schemeClr val="accent1"/>
                </a:solidFill>
              </a:rPr>
              <a:t>2</a:t>
            </a:r>
            <a:r>
              <a:rPr lang="en-US" b="1" i="1" dirty="0">
                <a:solidFill>
                  <a:schemeClr val="accent1"/>
                </a:solidFill>
              </a:rPr>
              <a:t>, </a:t>
            </a:r>
            <a:r>
              <a:rPr lang="en-US" b="1" i="1" dirty="0" smtClean="0">
                <a:solidFill>
                  <a:schemeClr val="accent1"/>
                </a:solidFill>
              </a:rPr>
              <a:t>Jan-</a:t>
            </a:r>
            <a:r>
              <a:rPr lang="en-US" b="1" i="1" dirty="0" err="1" smtClean="0">
                <a:solidFill>
                  <a:schemeClr val="accent1"/>
                </a:solidFill>
              </a:rPr>
              <a:t>Uwe</a:t>
            </a:r>
            <a:r>
              <a:rPr lang="en-US" b="1" i="1" dirty="0" smtClean="0">
                <a:solidFill>
                  <a:schemeClr val="accent1"/>
                </a:solidFill>
              </a:rPr>
              <a:t> Ness</a:t>
            </a:r>
            <a:r>
              <a:rPr lang="en-US" b="1" i="1" baseline="30000" dirty="0" smtClean="0">
                <a:solidFill>
                  <a:schemeClr val="accent1"/>
                </a:solidFill>
              </a:rPr>
              <a:t>4</a:t>
            </a:r>
            <a:r>
              <a:rPr lang="en-US" b="1" i="1" dirty="0" smtClean="0">
                <a:solidFill>
                  <a:schemeClr val="accent1"/>
                </a:solidFill>
              </a:rPr>
              <a:t>, </a:t>
            </a:r>
            <a:r>
              <a:rPr lang="en-US" b="1" i="1" dirty="0">
                <a:solidFill>
                  <a:schemeClr val="accent1"/>
                </a:solidFill>
              </a:rPr>
              <a:t>Erik </a:t>
            </a:r>
            <a:r>
              <a:rPr lang="en-US" b="1" i="1" dirty="0" smtClean="0">
                <a:solidFill>
                  <a:schemeClr val="accent1"/>
                </a:solidFill>
              </a:rPr>
              <a:t>Kuulkers</a:t>
            </a:r>
            <a:r>
              <a:rPr lang="en-US" b="1" i="1" baseline="30000" dirty="0">
                <a:solidFill>
                  <a:schemeClr val="accent1"/>
                </a:solidFill>
              </a:rPr>
              <a:t>4</a:t>
            </a:r>
            <a:r>
              <a:rPr lang="en-US" b="1" i="1" dirty="0" smtClean="0">
                <a:solidFill>
                  <a:schemeClr val="accent1"/>
                </a:solidFill>
              </a:rPr>
              <a:t>, Carlos Gabriel</a:t>
            </a:r>
            <a:r>
              <a:rPr lang="en-US" b="1" i="1" baseline="30000" dirty="0">
                <a:solidFill>
                  <a:schemeClr val="accent1"/>
                </a:solidFill>
              </a:rPr>
              <a:t>4</a:t>
            </a:r>
            <a:r>
              <a:rPr lang="en-US" b="1" i="1" dirty="0" smtClean="0">
                <a:solidFill>
                  <a:schemeClr val="accent1"/>
                </a:solidFill>
              </a:rPr>
              <a:t>, </a:t>
            </a:r>
            <a:r>
              <a:rPr lang="en-US" b="1" i="1" dirty="0">
                <a:solidFill>
                  <a:schemeClr val="accent1"/>
                </a:solidFill>
              </a:rPr>
              <a:t>Bruno </a:t>
            </a:r>
            <a:r>
              <a:rPr lang="en-US" b="1" i="1" dirty="0" smtClean="0">
                <a:solidFill>
                  <a:schemeClr val="accent1"/>
                </a:solidFill>
              </a:rPr>
              <a:t>Merin</a:t>
            </a:r>
            <a:r>
              <a:rPr lang="en-US" b="1" i="1" baseline="30000" dirty="0">
                <a:solidFill>
                  <a:schemeClr val="accent1"/>
                </a:solidFill>
              </a:rPr>
              <a:t>4</a:t>
            </a:r>
            <a:r>
              <a:rPr lang="en-US" b="1" i="1" dirty="0" smtClean="0">
                <a:solidFill>
                  <a:schemeClr val="accent1"/>
                </a:solidFill>
              </a:rPr>
              <a:t>, </a:t>
            </a:r>
            <a:r>
              <a:rPr lang="en-US" b="1" i="1" dirty="0">
                <a:solidFill>
                  <a:schemeClr val="accent1"/>
                </a:solidFill>
              </a:rPr>
              <a:t>Peter </a:t>
            </a:r>
            <a:r>
              <a:rPr lang="en-US" b="1" i="1" dirty="0" smtClean="0">
                <a:solidFill>
                  <a:schemeClr val="accent1"/>
                </a:solidFill>
              </a:rPr>
              <a:t>Kretschmar</a:t>
            </a:r>
            <a:r>
              <a:rPr lang="en-US" b="1" i="1" baseline="30000" dirty="0" smtClean="0">
                <a:solidFill>
                  <a:schemeClr val="accent1"/>
                </a:solidFill>
              </a:rPr>
              <a:t>4</a:t>
            </a:r>
            <a:r>
              <a:rPr lang="en-US" b="1" i="1" dirty="0" smtClean="0">
                <a:solidFill>
                  <a:schemeClr val="accent1"/>
                </a:solidFill>
              </a:rPr>
              <a:t>,Matthias Ehle</a:t>
            </a:r>
            <a:r>
              <a:rPr lang="en-US" b="1" i="1" baseline="30000" dirty="0">
                <a:solidFill>
                  <a:schemeClr val="accent1"/>
                </a:solidFill>
              </a:rPr>
              <a:t>4</a:t>
            </a:r>
            <a:r>
              <a:rPr lang="en-US" b="1" i="1" dirty="0" smtClean="0">
                <a:solidFill>
                  <a:schemeClr val="accent1"/>
                </a:solidFill>
              </a:rPr>
              <a:t>, Emilio Salazar</a:t>
            </a:r>
            <a:r>
              <a:rPr lang="en-US" b="1" i="1" baseline="30000" dirty="0">
                <a:solidFill>
                  <a:schemeClr val="accent1"/>
                </a:solidFill>
              </a:rPr>
              <a:t>3</a:t>
            </a:r>
            <a:r>
              <a:rPr lang="en-US" b="1" i="1" dirty="0" smtClean="0">
                <a:solidFill>
                  <a:schemeClr val="accent1"/>
                </a:solidFill>
              </a:rPr>
              <a:t>, Celia Sánchez</a:t>
            </a:r>
            <a:r>
              <a:rPr lang="en-US" b="1" i="1" baseline="30000" dirty="0" smtClean="0">
                <a:solidFill>
                  <a:schemeClr val="accent1"/>
                </a:solidFill>
              </a:rPr>
              <a:t>3</a:t>
            </a:r>
            <a:endParaRPr lang="en-US" b="1" i="1" dirty="0" smtClean="0">
              <a:solidFill>
                <a:schemeClr val="accent1"/>
              </a:solidFill>
            </a:endParaRPr>
          </a:p>
          <a:p>
            <a:pPr>
              <a:spcBef>
                <a:spcPts val="0"/>
              </a:spcBef>
            </a:pPr>
            <a:endParaRPr lang="en-US" b="1" i="1" baseline="30000" dirty="0">
              <a:solidFill>
                <a:schemeClr val="accent1"/>
              </a:solidFill>
            </a:endParaRPr>
          </a:p>
          <a:p>
            <a:pPr>
              <a:spcBef>
                <a:spcPts val="0"/>
              </a:spcBef>
            </a:pPr>
            <a:r>
              <a:rPr lang="en-US" b="1" i="1" baseline="30000" dirty="0">
                <a:solidFill>
                  <a:schemeClr val="accent1"/>
                </a:solidFill>
              </a:rPr>
              <a:t>1 Quasar for ESA</a:t>
            </a:r>
          </a:p>
          <a:p>
            <a:pPr>
              <a:spcBef>
                <a:spcPts val="0"/>
              </a:spcBef>
            </a:pPr>
            <a:r>
              <a:rPr lang="en-US" b="1" i="1" baseline="30000" dirty="0">
                <a:solidFill>
                  <a:schemeClr val="accent1"/>
                </a:solidFill>
              </a:rPr>
              <a:t>2 TPZ-VEGA for </a:t>
            </a:r>
            <a:r>
              <a:rPr lang="en-US" b="1" i="1" baseline="30000" dirty="0" smtClean="0">
                <a:solidFill>
                  <a:schemeClr val="accent1"/>
                </a:solidFill>
              </a:rPr>
              <a:t>ESA</a:t>
            </a:r>
          </a:p>
          <a:p>
            <a:pPr>
              <a:spcBef>
                <a:spcPts val="0"/>
              </a:spcBef>
            </a:pPr>
            <a:r>
              <a:rPr lang="en-US" b="1" i="1" baseline="30000" dirty="0" smtClean="0">
                <a:solidFill>
                  <a:schemeClr val="accent1"/>
                </a:solidFill>
              </a:rPr>
              <a:t>3 ATG for ESA</a:t>
            </a:r>
            <a:endParaRPr lang="en-US" b="1" i="1" baseline="30000" dirty="0">
              <a:solidFill>
                <a:schemeClr val="accent1"/>
              </a:solidFill>
            </a:endParaRPr>
          </a:p>
          <a:p>
            <a:pPr>
              <a:spcBef>
                <a:spcPts val="0"/>
              </a:spcBef>
            </a:pPr>
            <a:r>
              <a:rPr lang="en-US" b="1" i="1" baseline="30000" dirty="0" smtClean="0">
                <a:solidFill>
                  <a:schemeClr val="accent1"/>
                </a:solidFill>
              </a:rPr>
              <a:t>4 ESA</a:t>
            </a:r>
            <a:endParaRPr lang="en-US" b="1" i="1" baseline="30000" dirty="0">
              <a:solidFill>
                <a:schemeClr val="accent1"/>
              </a:solidFill>
            </a:endParaRPr>
          </a:p>
          <a:p>
            <a:pPr>
              <a:spcBef>
                <a:spcPts val="0"/>
              </a:spcBef>
            </a:pPr>
            <a:endParaRPr lang="en-US" b="1" i="1" baseline="30000"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ObsLocTAP</a:t>
            </a:r>
            <a:r>
              <a:rPr lang="en-US" dirty="0" smtClean="0"/>
              <a:t> Use </a:t>
            </a:r>
            <a:r>
              <a:rPr lang="en-US" dirty="0"/>
              <a:t>Case </a:t>
            </a:r>
            <a:r>
              <a:rPr lang="en-US" dirty="0" smtClean="0"/>
              <a:t>II</a:t>
            </a:r>
            <a:endParaRPr lang="en-US" dirty="0"/>
          </a:p>
        </p:txBody>
      </p:sp>
      <p:sp>
        <p:nvSpPr>
          <p:cNvPr id="3" name="Content Placeholder 2"/>
          <p:cNvSpPr>
            <a:spLocks noGrp="1"/>
          </p:cNvSpPr>
          <p:nvPr>
            <p:ph idx="1"/>
          </p:nvPr>
        </p:nvSpPr>
        <p:spPr/>
        <p:txBody>
          <a:bodyPr/>
          <a:lstStyle/>
          <a:p>
            <a:pPr marL="0" indent="-76200">
              <a:buNone/>
            </a:pPr>
            <a:r>
              <a:rPr lang="en-US" b="1" i="1" dirty="0"/>
              <a:t>Follow-up of Target of Opportunities</a:t>
            </a:r>
          </a:p>
          <a:p>
            <a:r>
              <a:rPr lang="en-US" dirty="0" smtClean="0"/>
              <a:t>Two types </a:t>
            </a:r>
            <a:r>
              <a:rPr lang="en-US" dirty="0"/>
              <a:t>of </a:t>
            </a:r>
            <a:r>
              <a:rPr lang="en-US" dirty="0" err="1"/>
              <a:t>ToOs</a:t>
            </a:r>
            <a:r>
              <a:rPr lang="en-US" dirty="0"/>
              <a:t> in astronomy:</a:t>
            </a:r>
          </a:p>
          <a:p>
            <a:pPr lvl="1"/>
            <a:r>
              <a:rPr lang="en-US" dirty="0"/>
              <a:t>Unpredictable </a:t>
            </a:r>
            <a:r>
              <a:rPr lang="en-US" dirty="0" err="1"/>
              <a:t>ToOs</a:t>
            </a:r>
            <a:r>
              <a:rPr lang="en-US" dirty="0"/>
              <a:t>: Astronomical events that require immediate or almost immediate observations and that, generally, require also coordination between different observatories.</a:t>
            </a:r>
          </a:p>
          <a:p>
            <a:pPr lvl="1"/>
            <a:r>
              <a:rPr lang="en-US" dirty="0"/>
              <a:t>Predictable </a:t>
            </a:r>
            <a:r>
              <a:rPr lang="en-US" dirty="0" err="1"/>
              <a:t>ToOs</a:t>
            </a:r>
            <a:r>
              <a:rPr lang="en-US" dirty="0"/>
              <a:t>: These astronomical events are related (not always) to known transient phenomena or due to coordinated observations of targets special interest.  </a:t>
            </a:r>
          </a:p>
          <a:p>
            <a:r>
              <a:rPr lang="en-US" dirty="0"/>
              <a:t>For the first type, short-term plan can be affected in a very short time scale as per triggering of follow-up observations of a certain astronomical event.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66745488"/>
              </p:ext>
            </p:extLst>
          </p:nvPr>
        </p:nvGraphicFramePr>
        <p:xfrm>
          <a:off x="1277938" y="4795838"/>
          <a:ext cx="6026150" cy="1449387"/>
        </p:xfrm>
        <a:graphic>
          <a:graphicData uri="http://schemas.openxmlformats.org/presentationml/2006/ole">
            <mc:AlternateContent xmlns:mc="http://schemas.openxmlformats.org/markup-compatibility/2006">
              <mc:Choice xmlns:v="urn:schemas-microsoft-com:vml" Requires="v">
                <p:oleObj spid="_x0000_s8233" name="Document" r:id="rId3" imgW="5626100" imgH="1409700" progId="Word.Document.12">
                  <p:embed/>
                </p:oleObj>
              </mc:Choice>
              <mc:Fallback>
                <p:oleObj name="Document" r:id="rId3" imgW="5626100" imgH="1409700" progId="Word.Document.12">
                  <p:embed/>
                  <p:pic>
                    <p:nvPicPr>
                      <p:cNvPr id="0" name=""/>
                      <p:cNvPicPr/>
                      <p:nvPr/>
                    </p:nvPicPr>
                    <p:blipFill>
                      <a:blip r:embed="rId4"/>
                      <a:stretch>
                        <a:fillRect/>
                      </a:stretch>
                    </p:blipFill>
                    <p:spPr>
                      <a:xfrm>
                        <a:off x="1277938" y="4795838"/>
                        <a:ext cx="6026150" cy="1449387"/>
                      </a:xfrm>
                      <a:prstGeom prst="rect">
                        <a:avLst/>
                      </a:prstGeom>
                    </p:spPr>
                  </p:pic>
                </p:oleObj>
              </mc:Fallback>
            </mc:AlternateContent>
          </a:graphicData>
        </a:graphic>
      </p:graphicFrame>
    </p:spTree>
    <p:extLst>
      <p:ext uri="{BB962C8B-B14F-4D97-AF65-F5344CB8AC3E}">
        <p14:creationId xmlns:p14="http://schemas.microsoft.com/office/powerpoint/2010/main" val="18055792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379077"/>
            <a:ext cx="6486695" cy="430887"/>
          </a:xfrm>
        </p:spPr>
        <p:txBody>
          <a:bodyPr/>
          <a:lstStyle/>
          <a:p>
            <a:r>
              <a:rPr lang="en-US" dirty="0" err="1" smtClean="0"/>
              <a:t>ObsLocTAP</a:t>
            </a:r>
            <a:r>
              <a:rPr lang="en-US" dirty="0"/>
              <a:t> </a:t>
            </a:r>
            <a:r>
              <a:rPr lang="en-US" dirty="0" smtClean="0"/>
              <a:t>Main discussions</a:t>
            </a:r>
            <a:endParaRPr lang="en-US" dirty="0"/>
          </a:p>
        </p:txBody>
      </p:sp>
      <p:sp>
        <p:nvSpPr>
          <p:cNvPr id="3" name="Content Placeholder 2"/>
          <p:cNvSpPr>
            <a:spLocks noGrp="1"/>
          </p:cNvSpPr>
          <p:nvPr>
            <p:ph idx="1"/>
          </p:nvPr>
        </p:nvSpPr>
        <p:spPr>
          <a:xfrm>
            <a:off x="325264" y="1072668"/>
            <a:ext cx="8564436" cy="4816305"/>
          </a:xfrm>
        </p:spPr>
        <p:txBody>
          <a:bodyPr/>
          <a:lstStyle/>
          <a:p>
            <a:r>
              <a:rPr lang="en-US" sz="2000" dirty="0" smtClean="0"/>
              <a:t>Main discussion is relation with </a:t>
            </a:r>
            <a:r>
              <a:rPr lang="en-US" sz="2000" dirty="0" err="1" smtClean="0"/>
              <a:t>ObsTAP</a:t>
            </a:r>
            <a:endParaRPr lang="en-US" sz="2000" dirty="0" smtClean="0"/>
          </a:p>
          <a:p>
            <a:pPr lvl="1"/>
            <a:r>
              <a:rPr lang="en-US" sz="2000" dirty="0" smtClean="0"/>
              <a:t>Why different protocol? </a:t>
            </a:r>
          </a:p>
          <a:p>
            <a:pPr lvl="2"/>
            <a:r>
              <a:rPr lang="en-US" sz="2000" dirty="0" smtClean="0"/>
              <a:t>Different community</a:t>
            </a:r>
          </a:p>
          <a:p>
            <a:pPr lvl="2"/>
            <a:r>
              <a:rPr lang="en-US" sz="2000" dirty="0" smtClean="0"/>
              <a:t>Different data model</a:t>
            </a:r>
          </a:p>
          <a:p>
            <a:pPr lvl="2"/>
            <a:r>
              <a:rPr lang="en-US" sz="2000" dirty="0" smtClean="0"/>
              <a:t>Somehow different use cases</a:t>
            </a:r>
          </a:p>
          <a:p>
            <a:pPr lvl="1"/>
            <a:r>
              <a:rPr lang="en-US" sz="2000" dirty="0" smtClean="0"/>
              <a:t>Data model decoupled from </a:t>
            </a:r>
            <a:r>
              <a:rPr lang="en-US" sz="2000" dirty="0" err="1" smtClean="0"/>
              <a:t>ObsTAP</a:t>
            </a:r>
            <a:r>
              <a:rPr lang="en-US" sz="2000" dirty="0" smtClean="0"/>
              <a:t> to prevent versioning coupling (</a:t>
            </a:r>
            <a:r>
              <a:rPr lang="en-US" sz="2000" dirty="0" err="1" smtClean="0"/>
              <a:t>ivoa.obsplan</a:t>
            </a:r>
            <a:r>
              <a:rPr lang="en-US" sz="2000" dirty="0" smtClean="0"/>
              <a:t>)</a:t>
            </a:r>
          </a:p>
          <a:p>
            <a:r>
              <a:rPr lang="en-US" sz="2000" dirty="0" smtClean="0"/>
              <a:t>References to TAP (self-consistent protocol? External relay?)</a:t>
            </a:r>
          </a:p>
          <a:p>
            <a:r>
              <a:rPr lang="en-US" sz="2000" dirty="0" smtClean="0"/>
              <a:t>Pull </a:t>
            </a:r>
            <a:r>
              <a:rPr lang="en-US" sz="2000" dirty="0" err="1" smtClean="0"/>
              <a:t>vs</a:t>
            </a:r>
            <a:r>
              <a:rPr lang="en-US" sz="2000" dirty="0" smtClean="0"/>
              <a:t> Push approach</a:t>
            </a:r>
          </a:p>
          <a:p>
            <a:r>
              <a:rPr lang="en-US" sz="2000" dirty="0" smtClean="0"/>
              <a:t>Mission dependent language (e.g. priority)</a:t>
            </a:r>
          </a:p>
          <a:p>
            <a:pPr lvl="1"/>
            <a:endParaRPr lang="en-US" sz="2000" dirty="0"/>
          </a:p>
          <a:p>
            <a:endParaRPr lang="en-US" sz="2000" dirty="0" smtClean="0"/>
          </a:p>
        </p:txBody>
      </p:sp>
    </p:spTree>
    <p:extLst>
      <p:ext uri="{BB962C8B-B14F-4D97-AF65-F5344CB8AC3E}">
        <p14:creationId xmlns:p14="http://schemas.microsoft.com/office/powerpoint/2010/main" val="7862386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379077"/>
            <a:ext cx="6486695" cy="430887"/>
          </a:xfrm>
        </p:spPr>
        <p:txBody>
          <a:bodyPr/>
          <a:lstStyle/>
          <a:p>
            <a:r>
              <a:rPr lang="en-US" dirty="0" smtClean="0"/>
              <a:t>VO protocols for visibility workshop</a:t>
            </a:r>
            <a:endParaRPr lang="en-US" dirty="0"/>
          </a:p>
        </p:txBody>
      </p:sp>
      <p:sp>
        <p:nvSpPr>
          <p:cNvPr id="3" name="Content Placeholder 2"/>
          <p:cNvSpPr>
            <a:spLocks noGrp="1"/>
          </p:cNvSpPr>
          <p:nvPr>
            <p:ph idx="1"/>
          </p:nvPr>
        </p:nvSpPr>
        <p:spPr>
          <a:xfrm>
            <a:off x="325264" y="1072668"/>
            <a:ext cx="8564436" cy="4816305"/>
          </a:xfrm>
        </p:spPr>
        <p:txBody>
          <a:bodyPr/>
          <a:lstStyle/>
          <a:p>
            <a:r>
              <a:rPr lang="en-US" sz="2000" dirty="0" smtClean="0"/>
              <a:t>Workshop organized at ESAC (looking for partners) last </a:t>
            </a:r>
            <a:r>
              <a:rPr lang="en-US" sz="2000" dirty="0"/>
              <a:t>September 21</a:t>
            </a:r>
            <a:r>
              <a:rPr lang="en-US" sz="2000" baseline="30000" dirty="0"/>
              <a:t>st</a:t>
            </a:r>
            <a:r>
              <a:rPr lang="en-US" sz="2000" dirty="0"/>
              <a:t> </a:t>
            </a:r>
            <a:endParaRPr lang="en-US" sz="2000" dirty="0" smtClean="0"/>
          </a:p>
          <a:p>
            <a:r>
              <a:rPr lang="en-US" sz="2000" dirty="0" smtClean="0"/>
              <a:t>Large number of collaborators attended </a:t>
            </a:r>
            <a:endParaRPr lang="en-US" sz="2000" dirty="0" smtClean="0"/>
          </a:p>
          <a:p>
            <a:r>
              <a:rPr lang="en-US" sz="2000" dirty="0" smtClean="0"/>
              <a:t>Workshop </a:t>
            </a:r>
            <a:r>
              <a:rPr lang="en-US" sz="2000" dirty="0" smtClean="0"/>
              <a:t>agenda:</a:t>
            </a:r>
            <a:endParaRPr lang="en-US" sz="2000" dirty="0" smtClean="0"/>
          </a:p>
          <a:p>
            <a:pPr lvl="1"/>
            <a:r>
              <a:rPr lang="en-US" sz="2000" dirty="0" smtClean="0"/>
              <a:t>Introduction of the problem</a:t>
            </a:r>
          </a:p>
          <a:p>
            <a:pPr lvl="1"/>
            <a:r>
              <a:rPr lang="en-US" sz="2000" dirty="0" smtClean="0"/>
              <a:t>Introduction of the standards drafted</a:t>
            </a:r>
          </a:p>
          <a:p>
            <a:pPr lvl="1"/>
            <a:r>
              <a:rPr lang="en-US" sz="2000" dirty="0" smtClean="0"/>
              <a:t>Previous prototypes and operational services</a:t>
            </a:r>
          </a:p>
          <a:p>
            <a:pPr lvl="1"/>
            <a:r>
              <a:rPr lang="en-US" sz="2000" dirty="0" smtClean="0"/>
              <a:t>Understanding of requirements</a:t>
            </a:r>
          </a:p>
          <a:p>
            <a:pPr lvl="1"/>
            <a:r>
              <a:rPr lang="en-US" sz="2000" dirty="0" smtClean="0"/>
              <a:t>Possible collaboration</a:t>
            </a:r>
          </a:p>
          <a:p>
            <a:pPr lvl="1"/>
            <a:endParaRPr lang="en-US" sz="2000" dirty="0" smtClean="0"/>
          </a:p>
          <a:p>
            <a:pPr lvl="1"/>
            <a:endParaRPr lang="en-US" sz="2000" dirty="0"/>
          </a:p>
          <a:p>
            <a:endParaRPr lang="en-US" sz="2000" dirty="0" smtClean="0"/>
          </a:p>
        </p:txBody>
      </p:sp>
    </p:spTree>
    <p:extLst>
      <p:ext uri="{BB962C8B-B14F-4D97-AF65-F5344CB8AC3E}">
        <p14:creationId xmlns:p14="http://schemas.microsoft.com/office/powerpoint/2010/main" val="6460101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Outer Space (Lagrange 2)</a:t>
            </a:r>
          </a:p>
        </p:txBody>
      </p:sp>
      <p:graphicFrame>
        <p:nvGraphicFramePr>
          <p:cNvPr id="5122" name="Group 2"/>
          <p:cNvGraphicFramePr>
            <a:graphicFrameLocks noGrp="1"/>
          </p:cNvGraphicFramePr>
          <p:nvPr>
            <p:extLst>
              <p:ext uri="{D42A27DB-BD31-4B8C-83A1-F6EECF244321}">
                <p14:modId xmlns:p14="http://schemas.microsoft.com/office/powerpoint/2010/main" val="3867599913"/>
              </p:ext>
            </p:extLst>
          </p:nvPr>
        </p:nvGraphicFramePr>
        <p:xfrm>
          <a:off x="0" y="1220569"/>
          <a:ext cx="9144000" cy="5349961"/>
        </p:xfrm>
        <a:graphic>
          <a:graphicData uri="http://schemas.openxmlformats.org/drawingml/2006/table">
            <a:tbl>
              <a:tblPr/>
              <a:tblGrid>
                <a:gridCol w="2131678"/>
                <a:gridCol w="2077411"/>
                <a:gridCol w="2932117"/>
                <a:gridCol w="2002794"/>
              </a:tblGrid>
              <a:tr h="634381">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771676">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ARIEL</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Ralf Kohley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Investigate planetary atmospheres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86658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Gaia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Uwe</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Lammers</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All-Sky Survey, Astrometry, Spectroscopy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Fixed scanning patterns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19273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eROSITA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Jan Robrade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Michael Freyberg</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Vadim Burwitz</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All Sky X-ray Survey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Fixed scanning patterns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86658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PLATO</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Larry O’Rouke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Exo</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-planet search &amp; study, large field of view</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Two Long (2-3 years) pointings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982203">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Spitzer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Sean Carey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Infrared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Earth-trailing heliocentric orbit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Anti Sun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31618183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Earth Orbit</a:t>
            </a:r>
          </a:p>
        </p:txBody>
      </p:sp>
      <p:graphicFrame>
        <p:nvGraphicFramePr>
          <p:cNvPr id="6146" name="Group 2"/>
          <p:cNvGraphicFramePr>
            <a:graphicFrameLocks noGrp="1"/>
          </p:cNvGraphicFramePr>
          <p:nvPr>
            <p:extLst>
              <p:ext uri="{D42A27DB-BD31-4B8C-83A1-F6EECF244321}">
                <p14:modId xmlns:p14="http://schemas.microsoft.com/office/powerpoint/2010/main" val="691207498"/>
              </p:ext>
            </p:extLst>
          </p:nvPr>
        </p:nvGraphicFramePr>
        <p:xfrm>
          <a:off x="-1" y="1155294"/>
          <a:ext cx="9144001" cy="5375630"/>
        </p:xfrm>
        <a:graphic>
          <a:graphicData uri="http://schemas.openxmlformats.org/drawingml/2006/table">
            <a:tbl>
              <a:tblPr/>
              <a:tblGrid>
                <a:gridCol w="2132074"/>
                <a:gridCol w="2586644"/>
                <a:gridCol w="2422117"/>
                <a:gridCol w="2003166"/>
              </a:tblGrid>
              <a:tr h="615963">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177141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XMM-Newton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Peter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Kretschmar</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Aitor</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Ibarra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Richard Saxton</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Carlos Gabriel</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Jan-</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Uwe</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Ness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X-ray/UV/optical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Imaging, Timing, Spectroscopy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Long continuous observations, ToO</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Sun, Anti-Sun, Moon, Earth, optically bright objects, radiation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176149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INTEGRAL</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Matthias Ehle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Erik Kuulkers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Celia Sanchez</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Emilio Salazar</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Jan-Uwe Ness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8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Latin Modern Math" charset="0"/>
                          <a:ea typeface="ＭＳ Ｐゴシック" charset="0"/>
                          <a:cs typeface="Latin Modern Math" charset="0"/>
                        </a:rPr>
                        <a:t>γ</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-ray/X-ray/UV/optical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Imaging, Timing, Spectroscopy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Long continuous obs.,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ToO</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03600"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Anti-Sun, Moon, Earth, radiation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19321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Chandra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Belinda Wilkes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Joshua Wing</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Raffaele D’Abrusco</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Janet Evans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X-ray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Imaging, Spectroscopy (high-res)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Moon, Earth, radiation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6190308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Low Earth Orbit (LEO)</a:t>
            </a:r>
          </a:p>
        </p:txBody>
      </p:sp>
      <p:graphicFrame>
        <p:nvGraphicFramePr>
          <p:cNvPr id="7170" name="Group 2"/>
          <p:cNvGraphicFramePr>
            <a:graphicFrameLocks noGrp="1"/>
          </p:cNvGraphicFramePr>
          <p:nvPr>
            <p:extLst>
              <p:ext uri="{D42A27DB-BD31-4B8C-83A1-F6EECF244321}">
                <p14:modId xmlns:p14="http://schemas.microsoft.com/office/powerpoint/2010/main" val="3885080744"/>
              </p:ext>
            </p:extLst>
          </p:nvPr>
        </p:nvGraphicFramePr>
        <p:xfrm>
          <a:off x="0" y="1146596"/>
          <a:ext cx="9144000" cy="5523386"/>
        </p:xfrm>
        <a:graphic>
          <a:graphicData uri="http://schemas.openxmlformats.org/drawingml/2006/table">
            <a:tbl>
              <a:tblPr/>
              <a:tblGrid>
                <a:gridCol w="2132074"/>
                <a:gridCol w="2586644"/>
                <a:gridCol w="2422117"/>
                <a:gridCol w="2003165"/>
              </a:tblGrid>
              <a:tr h="6597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2426743">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Swift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Jamie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Kennea</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Aaron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Tohuvavohu</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X-ray/UV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Fast Slewing</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Imaging, Timing, Spectroscopy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Priority: </a:t>
                      </a:r>
                      <a:r>
                        <a:rPr kumimoji="0" lang="en-US" sz="2000" b="0" i="0" u="none" strike="noStrike" cap="none" normalizeH="0" baseline="0" dirty="0" err="1">
                          <a:ln>
                            <a:noFill/>
                          </a:ln>
                          <a:solidFill>
                            <a:srgbClr val="000000"/>
                          </a:solidFill>
                          <a:effectLst/>
                          <a:latin typeface="Latin Modern Math" charset="0"/>
                          <a:ea typeface="ＭＳ Ｐゴシック" charset="0"/>
                          <a:cs typeface="Latin Modern Math" charset="0"/>
                        </a:rPr>
                        <a:t>γ</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-ray bursts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Fill-in,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ToO</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Sun, Moon, Earth, Pole, radiation (SSA)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1294065">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NuSTAR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Karl Forster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8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Latin Modern Math" charset="0"/>
                          <a:ea typeface="ＭＳ Ｐゴシック" charset="0"/>
                          <a:cs typeface="Latin Modern Math" charset="0"/>
                        </a:rPr>
                        <a:t>γ</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-ray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Imaging, Timing, Spectroscopy</a:t>
                      </a:r>
                    </a:p>
                  </a:txBody>
                  <a:tcPr marL="81638" marR="81638" marT="103600"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Moon, Earth, Blockage of Star Tracker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14279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HST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Bill Workman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UV, Optical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Imaging, Spectroscopy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7882370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Low Earth Orbit (LEO)</a:t>
            </a:r>
          </a:p>
        </p:txBody>
      </p:sp>
      <p:graphicFrame>
        <p:nvGraphicFramePr>
          <p:cNvPr id="8194" name="Group 2"/>
          <p:cNvGraphicFramePr>
            <a:graphicFrameLocks noGrp="1"/>
          </p:cNvGraphicFramePr>
          <p:nvPr>
            <p:extLst>
              <p:ext uri="{D42A27DB-BD31-4B8C-83A1-F6EECF244321}">
                <p14:modId xmlns:p14="http://schemas.microsoft.com/office/powerpoint/2010/main" val="2802210330"/>
              </p:ext>
            </p:extLst>
          </p:nvPr>
        </p:nvGraphicFramePr>
        <p:xfrm>
          <a:off x="0" y="1365074"/>
          <a:ext cx="9144000" cy="4357343"/>
        </p:xfrm>
        <a:graphic>
          <a:graphicData uri="http://schemas.openxmlformats.org/drawingml/2006/table">
            <a:tbl>
              <a:tblPr/>
              <a:tblGrid>
                <a:gridCol w="2132073"/>
                <a:gridCol w="2586645"/>
                <a:gridCol w="2422117"/>
                <a:gridCol w="2003165"/>
              </a:tblGrid>
              <a:tr h="69705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174313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Einstein Probe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Huang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Yue</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Lian</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Tao</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X-ray wide field imager. Transient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alerts and follow up</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Moon, Earth</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69705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IXPE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Giorgio Matt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X-ray Polarimeter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Sun, Moon, Earth</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220095">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Astrosat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Dipankar Bhattacharya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Multi-</a:t>
                      </a:r>
                      <a:r>
                        <a:rPr kumimoji="0" lang="en-US" sz="2000" b="0" i="0" u="none" strike="noStrike" cap="none" normalizeH="0" baseline="0" dirty="0" err="1">
                          <a:ln>
                            <a:noFill/>
                          </a:ln>
                          <a:solidFill>
                            <a:srgbClr val="000000"/>
                          </a:solidFill>
                          <a:effectLst/>
                          <a:latin typeface="DejaVu Math TeX Gyre" charset="0"/>
                          <a:ea typeface="ＭＳ Ｐゴシック" charset="0"/>
                          <a:cs typeface="DejaVu Math TeX Gyre" charset="0"/>
                        </a:rPr>
                        <a:t>λ</a:t>
                      </a:r>
                      <a:r>
                        <a:rPr kumimoji="0" lang="en-US" sz="2000" b="0" i="0" u="none" strike="noStrike" cap="none" normalizeH="0" baseline="0" dirty="0">
                          <a:ln>
                            <a:noFill/>
                          </a:ln>
                          <a:solidFill>
                            <a:srgbClr val="000000"/>
                          </a:solidFill>
                          <a:effectLst/>
                          <a:latin typeface="Arial" charset="0"/>
                          <a:ea typeface="ＭＳ Ｐゴシック" charset="0"/>
                          <a:cs typeface="DejaVu Math TeX Gyre" charset="0"/>
                        </a:rPr>
                        <a:t>(X-ray/UV/</a:t>
                      </a:r>
                      <a:r>
                        <a:rPr kumimoji="0" lang="en-US" sz="2000" b="0" i="0" u="none" strike="noStrike" cap="none" normalizeH="0" baseline="0" dirty="0" err="1">
                          <a:ln>
                            <a:noFill/>
                          </a:ln>
                          <a:solidFill>
                            <a:srgbClr val="000000"/>
                          </a:solidFill>
                          <a:effectLst/>
                          <a:latin typeface="Arial" charset="0"/>
                          <a:ea typeface="ＭＳ Ｐゴシック" charset="0"/>
                          <a:cs typeface="DejaVu Math TeX Gyre" charset="0"/>
                        </a:rPr>
                        <a:t>vis</a:t>
                      </a:r>
                      <a:r>
                        <a:rPr kumimoji="0" lang="en-US" sz="2000" b="0" i="0" u="none" strike="noStrike" cap="none" normalizeH="0" baseline="0" dirty="0">
                          <a:ln>
                            <a:noFill/>
                          </a:ln>
                          <a:solidFill>
                            <a:srgbClr val="000000"/>
                          </a:solidFill>
                          <a:effectLst/>
                          <a:latin typeface="Arial" charset="0"/>
                          <a:ea typeface="ＭＳ Ｐゴシック" charset="0"/>
                          <a:cs typeface="DejaVu Math TeX Gyre" charset="0"/>
                        </a:rPr>
                        <a:t>) pointing telescope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Moon, Earth</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9136259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Low Earth Orbit (ISS)</a:t>
            </a:r>
          </a:p>
        </p:txBody>
      </p:sp>
      <p:graphicFrame>
        <p:nvGraphicFramePr>
          <p:cNvPr id="9218" name="Group 2">
            <a:extLst>
              <a:ext uri="{FF2B5EF4-FFF2-40B4-BE49-F238E27FC236}">
                <a16:creationId xmlns:a16="http://schemas.microsoft.com/office/drawing/2014/main" xmlns="" id="{2BB6A9AC-7F36-40B9-A6F5-0767387B5D36}"/>
              </a:ext>
            </a:extLst>
          </p:cNvPr>
          <p:cNvGraphicFramePr>
            <a:graphicFrameLocks noGrp="1"/>
          </p:cNvGraphicFramePr>
          <p:nvPr>
            <p:extLst>
              <p:ext uri="{D42A27DB-BD31-4B8C-83A1-F6EECF244321}">
                <p14:modId xmlns:p14="http://schemas.microsoft.com/office/powerpoint/2010/main" val="2683835058"/>
              </p:ext>
            </p:extLst>
          </p:nvPr>
        </p:nvGraphicFramePr>
        <p:xfrm>
          <a:off x="12330" y="1714501"/>
          <a:ext cx="9148623" cy="4095482"/>
        </p:xfrm>
        <a:graphic>
          <a:graphicData uri="http://schemas.openxmlformats.org/drawingml/2006/table">
            <a:tbl>
              <a:tblPr/>
              <a:tblGrid>
                <a:gridCol w="2173460">
                  <a:extLst>
                    <a:ext uri="{9D8B030D-6E8A-4147-A177-3AD203B41FA5}">
                      <a16:colId xmlns:a16="http://schemas.microsoft.com/office/drawing/2014/main" xmlns="" val="20000"/>
                    </a:ext>
                  </a:extLst>
                </a:gridCol>
                <a:gridCol w="2532147">
                  <a:extLst>
                    <a:ext uri="{9D8B030D-6E8A-4147-A177-3AD203B41FA5}">
                      <a16:colId xmlns:a16="http://schemas.microsoft.com/office/drawing/2014/main" xmlns="" val="20001"/>
                    </a:ext>
                  </a:extLst>
                </a:gridCol>
                <a:gridCol w="2371087">
                  <a:extLst>
                    <a:ext uri="{9D8B030D-6E8A-4147-A177-3AD203B41FA5}">
                      <a16:colId xmlns:a16="http://schemas.microsoft.com/office/drawing/2014/main" xmlns="" val="20002"/>
                    </a:ext>
                  </a:extLst>
                </a:gridCol>
                <a:gridCol w="2071929">
                  <a:extLst>
                    <a:ext uri="{9D8B030D-6E8A-4147-A177-3AD203B41FA5}">
                      <a16:colId xmlns:a16="http://schemas.microsoft.com/office/drawing/2014/main" xmlns="" val="20003"/>
                    </a:ext>
                  </a:extLst>
                </a:gridCol>
              </a:tblGrid>
              <a:tr h="69697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Observatories</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69697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HXMT</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Huang Yue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Lian Tao</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Hard X-ray observatory</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TBD</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148152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MAXI</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Tatehiro Mihara</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X-ray imager mounted to ISS, transient search for followup alerts</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Field dictated by ISS orientation</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122000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NICER</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Keith Gendreau</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Neutron Star Explorer</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Field dictated by ISS orientation</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907981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Flights</a:t>
            </a:r>
          </a:p>
        </p:txBody>
      </p:sp>
      <p:graphicFrame>
        <p:nvGraphicFramePr>
          <p:cNvPr id="10242" name="Group 2">
            <a:extLst>
              <a:ext uri="{FF2B5EF4-FFF2-40B4-BE49-F238E27FC236}">
                <a16:creationId xmlns:a16="http://schemas.microsoft.com/office/drawing/2014/main" xmlns="" id="{3ED28AE1-EF01-4749-B925-CE487ADA5B1C}"/>
              </a:ext>
            </a:extLst>
          </p:cNvPr>
          <p:cNvGraphicFramePr>
            <a:graphicFrameLocks noGrp="1"/>
          </p:cNvGraphicFramePr>
          <p:nvPr>
            <p:extLst>
              <p:ext uri="{D42A27DB-BD31-4B8C-83A1-F6EECF244321}">
                <p14:modId xmlns:p14="http://schemas.microsoft.com/office/powerpoint/2010/main" val="246016927"/>
              </p:ext>
            </p:extLst>
          </p:nvPr>
        </p:nvGraphicFramePr>
        <p:xfrm>
          <a:off x="0" y="1714500"/>
          <a:ext cx="9144001" cy="2317093"/>
        </p:xfrm>
        <a:graphic>
          <a:graphicData uri="http://schemas.openxmlformats.org/drawingml/2006/table">
            <a:tbl>
              <a:tblPr/>
              <a:tblGrid>
                <a:gridCol w="2132073">
                  <a:extLst>
                    <a:ext uri="{9D8B030D-6E8A-4147-A177-3AD203B41FA5}">
                      <a16:colId xmlns:a16="http://schemas.microsoft.com/office/drawing/2014/main" xmlns="" val="20000"/>
                    </a:ext>
                  </a:extLst>
                </a:gridCol>
                <a:gridCol w="2586644">
                  <a:extLst>
                    <a:ext uri="{9D8B030D-6E8A-4147-A177-3AD203B41FA5}">
                      <a16:colId xmlns:a16="http://schemas.microsoft.com/office/drawing/2014/main" xmlns="" val="20001"/>
                    </a:ext>
                  </a:extLst>
                </a:gridCol>
                <a:gridCol w="2422118">
                  <a:extLst>
                    <a:ext uri="{9D8B030D-6E8A-4147-A177-3AD203B41FA5}">
                      <a16:colId xmlns:a16="http://schemas.microsoft.com/office/drawing/2014/main" xmlns="" val="20002"/>
                    </a:ext>
                  </a:extLst>
                </a:gridCol>
                <a:gridCol w="2003166">
                  <a:extLst>
                    <a:ext uri="{9D8B030D-6E8A-4147-A177-3AD203B41FA5}">
                      <a16:colId xmlns:a16="http://schemas.microsoft.com/office/drawing/2014/main" xmlns="" val="20003"/>
                    </a:ext>
                  </a:extLst>
                </a:gridCol>
              </a:tblGrid>
              <a:tr h="69702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Observatories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70446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Sofia</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Bernhard Schulz</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Observations from Air Plane</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Flight Schedules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91560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Balloon</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2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2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Flight Schedules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782536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72800" y="222712"/>
            <a:ext cx="4389120" cy="9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Ground-based Facilities</a:t>
            </a:r>
          </a:p>
          <a:p>
            <a:pPr defTabSz="457200" hangingPunct="0"/>
            <a:r>
              <a:rPr lang="en-US" sz="2600" smtClean="0">
                <a:solidFill>
                  <a:srgbClr val="000000"/>
                </a:solidFill>
              </a:rPr>
              <a:t>Radio, IR</a:t>
            </a:r>
          </a:p>
        </p:txBody>
      </p:sp>
      <p:graphicFrame>
        <p:nvGraphicFramePr>
          <p:cNvPr id="11266" name="Group 2">
            <a:extLst>
              <a:ext uri="{FF2B5EF4-FFF2-40B4-BE49-F238E27FC236}">
                <a16:creationId xmlns:a16="http://schemas.microsoft.com/office/drawing/2014/main" xmlns="" id="{C0A9E349-AA6C-49B6-91BD-668FE6148CC3}"/>
              </a:ext>
            </a:extLst>
          </p:cNvPr>
          <p:cNvGraphicFramePr>
            <a:graphicFrameLocks noGrp="1"/>
          </p:cNvGraphicFramePr>
          <p:nvPr>
            <p:extLst>
              <p:ext uri="{D42A27DB-BD31-4B8C-83A1-F6EECF244321}">
                <p14:modId xmlns:p14="http://schemas.microsoft.com/office/powerpoint/2010/main" val="887744058"/>
              </p:ext>
            </p:extLst>
          </p:nvPr>
        </p:nvGraphicFramePr>
        <p:xfrm>
          <a:off x="0" y="993331"/>
          <a:ext cx="9144000" cy="5837411"/>
        </p:xfrm>
        <a:graphic>
          <a:graphicData uri="http://schemas.openxmlformats.org/drawingml/2006/table">
            <a:tbl>
              <a:tblPr/>
              <a:tblGrid>
                <a:gridCol w="1710617">
                  <a:extLst>
                    <a:ext uri="{9D8B030D-6E8A-4147-A177-3AD203B41FA5}">
                      <a16:colId xmlns:a16="http://schemas.microsoft.com/office/drawing/2014/main" xmlns="" val="20000"/>
                    </a:ext>
                  </a:extLst>
                </a:gridCol>
                <a:gridCol w="2395366">
                  <a:extLst>
                    <a:ext uri="{9D8B030D-6E8A-4147-A177-3AD203B41FA5}">
                      <a16:colId xmlns:a16="http://schemas.microsoft.com/office/drawing/2014/main" xmlns="" val="20001"/>
                    </a:ext>
                  </a:extLst>
                </a:gridCol>
                <a:gridCol w="3022810">
                  <a:extLst>
                    <a:ext uri="{9D8B030D-6E8A-4147-A177-3AD203B41FA5}">
                      <a16:colId xmlns:a16="http://schemas.microsoft.com/office/drawing/2014/main" xmlns="" val="20002"/>
                    </a:ext>
                  </a:extLst>
                </a:gridCol>
                <a:gridCol w="2015207">
                  <a:extLst>
                    <a:ext uri="{9D8B030D-6E8A-4147-A177-3AD203B41FA5}">
                      <a16:colId xmlns:a16="http://schemas.microsoft.com/office/drawing/2014/main" xmlns="" val="20003"/>
                    </a:ext>
                  </a:extLst>
                </a:gridCol>
              </a:tblGrid>
              <a:tr h="534740">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Observatories</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9262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ALMA</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Maria Diaz </a:t>
                      </a:r>
                      <a:r>
                        <a:rPr kumimoji="0" lang="en-US" sz="2000" b="0" i="0" u="none" strike="noStrike" cap="none" normalizeH="0" baseline="0" dirty="0" err="1">
                          <a:ln>
                            <a:noFill/>
                          </a:ln>
                          <a:solidFill>
                            <a:srgbClr val="000000"/>
                          </a:solidFill>
                          <a:effectLst/>
                          <a:latin typeface="Arial" charset="0"/>
                          <a:ea typeface="ＭＳ Ｐゴシック" charset="0"/>
                          <a:cs typeface="Noto Sans CJK SC Regular" charset="0"/>
                        </a:rPr>
                        <a:t>Trigo</a:t>
                      </a: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Weather (1-2hrs)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=&gt; Dynamic Schedule</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9262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SKA Australia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Square km Array</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Minh Huynh</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9262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SKA Africa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Square km Array</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Portuguese group ENGAGE: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err="1">
                          <a:ln>
                            <a:noFill/>
                          </a:ln>
                          <a:solidFill>
                            <a:srgbClr val="000000"/>
                          </a:solidFill>
                          <a:effectLst/>
                          <a:latin typeface="Arial" charset="0"/>
                          <a:ea typeface="ＭＳ Ｐゴシック" charset="0"/>
                          <a:cs typeface="Noto Sans CJK SC Regular" charset="0"/>
                        </a:rPr>
                        <a:t>Domingos</a:t>
                      </a: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 Barbosa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Valerio </a:t>
                      </a:r>
                      <a:r>
                        <a:rPr kumimoji="0" lang="en-US" sz="2000" b="0" i="0" u="none" strike="noStrike" cap="none" normalizeH="0" baseline="0" dirty="0" err="1">
                          <a:ln>
                            <a:noFill/>
                          </a:ln>
                          <a:solidFill>
                            <a:srgbClr val="000000"/>
                          </a:solidFill>
                          <a:effectLst/>
                          <a:latin typeface="Arial" charset="0"/>
                          <a:ea typeface="ＭＳ Ｐゴシック" charset="0"/>
                          <a:cs typeface="Noto Sans CJK SC Regular" charset="0"/>
                        </a:rPr>
                        <a:t>Ribeiro</a:t>
                      </a: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r h="9262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LOFAR</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Jason </a:t>
                      </a:r>
                      <a:r>
                        <a:rPr kumimoji="0" lang="en-US" sz="2000" b="0" i="0" u="none" strike="noStrike" cap="none" normalizeH="0" baseline="0" dirty="0" err="1">
                          <a:ln>
                            <a:noFill/>
                          </a:ln>
                          <a:solidFill>
                            <a:srgbClr val="000000"/>
                          </a:solidFill>
                          <a:effectLst/>
                          <a:latin typeface="Arial" charset="0"/>
                          <a:ea typeface="ＭＳ Ｐゴシック" charset="0"/>
                          <a:cs typeface="Noto Sans CJK SC Regular" charset="0"/>
                        </a:rPr>
                        <a:t>Hessels</a:t>
                      </a: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Huge radio array, mapping in S/W; can look in several directions at once.</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73051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REM</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Rapid Eye Mount</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Emilio Molinari</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Eliana Palazzi</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Near-IR GRB counterparts</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901451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descr="Screen Shot 2017-10-11 at 15.47.29.png"/>
          <p:cNvPicPr>
            <a:picLocks noChangeAspect="1"/>
          </p:cNvPicPr>
          <p:nvPr/>
        </p:nvPicPr>
        <p:blipFill>
          <a:blip r:embed="rId2">
            <a:extLst>
              <a:ext uri="{28A0092B-C50C-407E-A947-70E740481C1C}">
                <a14:useLocalDpi xmlns:a14="http://schemas.microsoft.com/office/drawing/2010/main" val="0"/>
              </a:ext>
            </a:extLst>
          </a:blip>
          <a:srcRect l="27834" t="15359" r="25104" b="8311"/>
          <a:stretch>
            <a:fillRect/>
          </a:stretch>
        </p:blipFill>
        <p:spPr bwMode="auto">
          <a:xfrm>
            <a:off x="4957396" y="1412875"/>
            <a:ext cx="41719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5126"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sp>
        <p:nvSpPr>
          <p:cNvPr id="5127" name="TextBox 2"/>
          <p:cNvSpPr txBox="1">
            <a:spLocks noChangeArrowheads="1"/>
          </p:cNvSpPr>
          <p:nvPr/>
        </p:nvSpPr>
        <p:spPr bwMode="auto">
          <a:xfrm>
            <a:off x="0" y="979466"/>
            <a:ext cx="5114193" cy="587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buFont typeface="Arial" charset="0"/>
              <a:buChar char="•"/>
            </a:pPr>
            <a:r>
              <a:rPr lang="en-US" sz="1800" dirty="0">
                <a:solidFill>
                  <a:schemeClr val="bg2"/>
                </a:solidFill>
              </a:rPr>
              <a:t>Increasing interest to simultaneously observe the same target at different wavelengths. Example use cases:</a:t>
            </a:r>
          </a:p>
          <a:p>
            <a:pPr lvl="1" eaLnBrk="1" hangingPunct="1">
              <a:buFont typeface="Arial" charset="0"/>
              <a:buChar char="•"/>
            </a:pPr>
            <a:r>
              <a:rPr lang="en-US" sz="1800" dirty="0">
                <a:solidFill>
                  <a:schemeClr val="bg2"/>
                </a:solidFill>
              </a:rPr>
              <a:t>X-ray binary </a:t>
            </a:r>
            <a:r>
              <a:rPr lang="en-US" sz="1800" dirty="0" err="1">
                <a:solidFill>
                  <a:schemeClr val="bg2"/>
                </a:solidFill>
              </a:rPr>
              <a:t>ToOs</a:t>
            </a:r>
            <a:endParaRPr lang="en-US" sz="1800" dirty="0">
              <a:solidFill>
                <a:schemeClr val="bg2"/>
              </a:solidFill>
            </a:endParaRPr>
          </a:p>
          <a:p>
            <a:pPr lvl="1" eaLnBrk="1" hangingPunct="1">
              <a:buFont typeface="Arial" charset="0"/>
              <a:buChar char="•"/>
            </a:pPr>
            <a:r>
              <a:rPr lang="en-US" sz="1800" dirty="0">
                <a:solidFill>
                  <a:schemeClr val="bg2"/>
                </a:solidFill>
              </a:rPr>
              <a:t>Gaia transients</a:t>
            </a:r>
          </a:p>
          <a:p>
            <a:pPr lvl="1" eaLnBrk="1" hangingPunct="1">
              <a:buFont typeface="Arial" charset="0"/>
              <a:buChar char="•"/>
            </a:pPr>
            <a:r>
              <a:rPr lang="en-US" sz="1800" dirty="0">
                <a:solidFill>
                  <a:schemeClr val="bg2"/>
                </a:solidFill>
              </a:rPr>
              <a:t>Optical &amp; radio transients</a:t>
            </a:r>
          </a:p>
          <a:p>
            <a:pPr lvl="1" eaLnBrk="1" hangingPunct="1">
              <a:buFont typeface="Arial" charset="0"/>
              <a:buChar char="•"/>
            </a:pPr>
            <a:r>
              <a:rPr lang="en-US" sz="1800" dirty="0">
                <a:solidFill>
                  <a:schemeClr val="bg2"/>
                </a:solidFill>
              </a:rPr>
              <a:t>TDEs, GRBs</a:t>
            </a:r>
          </a:p>
          <a:p>
            <a:pPr lvl="1" eaLnBrk="1" hangingPunct="1">
              <a:buFont typeface="Arial" charset="0"/>
              <a:buChar char="•"/>
            </a:pPr>
            <a:r>
              <a:rPr lang="en-US" sz="1800" dirty="0">
                <a:solidFill>
                  <a:schemeClr val="bg2"/>
                </a:solidFill>
              </a:rPr>
              <a:t>GW &amp; neutrino follow-up</a:t>
            </a:r>
          </a:p>
          <a:p>
            <a:pPr eaLnBrk="1" hangingPunct="1"/>
            <a:endParaRPr lang="en-US" sz="1800" dirty="0">
              <a:solidFill>
                <a:schemeClr val="bg2"/>
              </a:solidFill>
            </a:endParaRPr>
          </a:p>
          <a:p>
            <a:pPr eaLnBrk="1" hangingPunct="1">
              <a:buFont typeface="Arial" charset="0"/>
              <a:buChar char="•"/>
            </a:pPr>
            <a:r>
              <a:rPr lang="en-US" sz="1800" dirty="0">
                <a:solidFill>
                  <a:schemeClr val="bg2"/>
                </a:solidFill>
              </a:rPr>
              <a:t>Some observatory numbers:</a:t>
            </a:r>
          </a:p>
          <a:p>
            <a:pPr lvl="1" eaLnBrk="1" hangingPunct="1">
              <a:buFont typeface="Arial" charset="0"/>
              <a:buChar char="•"/>
            </a:pPr>
            <a:r>
              <a:rPr lang="en-US" b="1" dirty="0" err="1">
                <a:solidFill>
                  <a:schemeClr val="bg2"/>
                </a:solidFill>
              </a:rPr>
              <a:t>NuSTAR</a:t>
            </a:r>
            <a:r>
              <a:rPr lang="en-US" dirty="0">
                <a:solidFill>
                  <a:schemeClr val="bg2"/>
                </a:solidFill>
              </a:rPr>
              <a:t>: 30% of the observations are coordinated with other observatories.</a:t>
            </a:r>
            <a:endParaRPr lang="en-US" b="1" dirty="0">
              <a:solidFill>
                <a:schemeClr val="bg2"/>
              </a:solidFill>
            </a:endParaRPr>
          </a:p>
          <a:p>
            <a:pPr lvl="1" eaLnBrk="1" hangingPunct="1">
              <a:buFont typeface="Arial" charset="0"/>
              <a:buChar char="•"/>
            </a:pPr>
            <a:r>
              <a:rPr lang="en-US" b="1" dirty="0">
                <a:solidFill>
                  <a:schemeClr val="bg2"/>
                </a:solidFill>
              </a:rPr>
              <a:t>XMM-Newton</a:t>
            </a:r>
            <a:r>
              <a:rPr lang="en-US" dirty="0">
                <a:solidFill>
                  <a:schemeClr val="bg2"/>
                </a:solidFill>
              </a:rPr>
              <a:t>: ~12% coordinated observations (</a:t>
            </a:r>
            <a:r>
              <a:rPr lang="en-US" dirty="0" err="1">
                <a:solidFill>
                  <a:schemeClr val="bg2"/>
                </a:solidFill>
              </a:rPr>
              <a:t>NuSTAR</a:t>
            </a:r>
            <a:r>
              <a:rPr lang="en-US" dirty="0">
                <a:solidFill>
                  <a:schemeClr val="bg2"/>
                </a:solidFill>
              </a:rPr>
              <a:t>, HST, Chandra, VLT, Swift).</a:t>
            </a:r>
          </a:p>
          <a:p>
            <a:pPr lvl="1" eaLnBrk="1" hangingPunct="1">
              <a:buFont typeface="Arial" charset="0"/>
              <a:buChar char="•"/>
            </a:pPr>
            <a:r>
              <a:rPr lang="en-US" b="1" i="1" dirty="0">
                <a:solidFill>
                  <a:schemeClr val="bg2"/>
                </a:solidFill>
              </a:rPr>
              <a:t>INTEGRAL</a:t>
            </a:r>
            <a:r>
              <a:rPr lang="en-US" i="1" dirty="0">
                <a:solidFill>
                  <a:schemeClr val="bg2"/>
                </a:solidFill>
              </a:rPr>
              <a:t>: ~10% </a:t>
            </a:r>
            <a:r>
              <a:rPr lang="en-US" dirty="0">
                <a:solidFill>
                  <a:schemeClr val="bg2"/>
                </a:solidFill>
              </a:rPr>
              <a:t>of the observations are coordinated with other observatories.</a:t>
            </a:r>
          </a:p>
          <a:p>
            <a:pPr lvl="1" eaLnBrk="1" hangingPunct="1">
              <a:buFont typeface="Arial" charset="0"/>
              <a:buChar char="•"/>
            </a:pPr>
            <a:r>
              <a:rPr lang="en-US" b="1" i="1" dirty="0">
                <a:solidFill>
                  <a:schemeClr val="bg2"/>
                </a:solidFill>
              </a:rPr>
              <a:t>Chandra</a:t>
            </a:r>
            <a:r>
              <a:rPr lang="en-US" i="1" dirty="0">
                <a:solidFill>
                  <a:schemeClr val="bg2"/>
                </a:solidFill>
              </a:rPr>
              <a:t> has expanded the time available via joint programs.</a:t>
            </a:r>
          </a:p>
          <a:p>
            <a:pPr eaLnBrk="1" hangingPunct="1"/>
            <a:endParaRPr lang="en-US" sz="1800" dirty="0">
              <a:solidFill>
                <a:schemeClr val="bg2"/>
              </a:solidFill>
            </a:endParaRPr>
          </a:p>
          <a:p>
            <a:pPr eaLnBrk="1" hangingPunct="1">
              <a:buFont typeface="Arial" charset="0"/>
              <a:buChar char="•"/>
            </a:pPr>
            <a:endParaRPr lang="en-US" sz="1800" dirty="0">
              <a:solidFill>
                <a:schemeClr val="bg2"/>
              </a:solidFill>
            </a:endParaRPr>
          </a:p>
        </p:txBody>
      </p:sp>
      <p:sp>
        <p:nvSpPr>
          <p:cNvPr id="5128" name="TextBox 3"/>
          <p:cNvSpPr txBox="1">
            <a:spLocks noChangeArrowheads="1"/>
          </p:cNvSpPr>
          <p:nvPr/>
        </p:nvSpPr>
        <p:spPr bwMode="auto">
          <a:xfrm>
            <a:off x="6367097" y="5805489"/>
            <a:ext cx="252632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r>
              <a:rPr lang="en-US">
                <a:solidFill>
                  <a:schemeClr val="bg2"/>
                </a:solidFill>
              </a:rPr>
              <a:t>Middelton et al. 2017</a:t>
            </a:r>
          </a:p>
        </p:txBody>
      </p:sp>
      <p:sp>
        <p:nvSpPr>
          <p:cNvPr id="10" name="Title 1"/>
          <p:cNvSpPr>
            <a:spLocks noGrp="1"/>
          </p:cNvSpPr>
          <p:nvPr>
            <p:ph type="title"/>
          </p:nvPr>
        </p:nvSpPr>
        <p:spPr>
          <a:xfrm>
            <a:off x="244305" y="40521"/>
            <a:ext cx="6486695" cy="1107996"/>
          </a:xfrm>
        </p:spPr>
        <p:txBody>
          <a:bodyPr/>
          <a:lstStyle/>
          <a:p>
            <a:r>
              <a:rPr lang="en-US" dirty="0"/>
              <a:t>Scientists  Require Coordinated</a:t>
            </a:r>
            <a:br>
              <a:rPr lang="en-US" dirty="0"/>
            </a:br>
            <a:r>
              <a:rPr lang="en-US" dirty="0" smtClean="0"/>
              <a:t>Multi-wavelength  </a:t>
            </a:r>
            <a:r>
              <a:rPr lang="en-US" dirty="0"/>
              <a:t>Observations </a:t>
            </a:r>
            <a:br>
              <a:rPr lang="en-US" dirty="0"/>
            </a:br>
            <a:endParaRPr lang="en-US" dirty="0"/>
          </a:p>
        </p:txBody>
      </p:sp>
    </p:spTree>
    <p:extLst>
      <p:ext uri="{BB962C8B-B14F-4D97-AF65-F5344CB8AC3E}">
        <p14:creationId xmlns:p14="http://schemas.microsoft.com/office/powerpoint/2010/main" val="113217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2800" y="222712"/>
            <a:ext cx="4389120" cy="9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Ground-based Facilities</a:t>
            </a:r>
          </a:p>
          <a:p>
            <a:pPr defTabSz="457200" hangingPunct="0"/>
            <a:r>
              <a:rPr lang="en-US" sz="2600" smtClean="0">
                <a:solidFill>
                  <a:srgbClr val="000000"/>
                </a:solidFill>
              </a:rPr>
              <a:t>Visible</a:t>
            </a:r>
          </a:p>
        </p:txBody>
      </p:sp>
      <p:graphicFrame>
        <p:nvGraphicFramePr>
          <p:cNvPr id="12290" name="Group 2">
            <a:extLst>
              <a:ext uri="{FF2B5EF4-FFF2-40B4-BE49-F238E27FC236}">
                <a16:creationId xmlns:a16="http://schemas.microsoft.com/office/drawing/2014/main" xmlns="" id="{7A2E68B6-0190-4A56-8220-D14350CCB658}"/>
              </a:ext>
            </a:extLst>
          </p:cNvPr>
          <p:cNvGraphicFramePr>
            <a:graphicFrameLocks noGrp="1"/>
          </p:cNvGraphicFramePr>
          <p:nvPr>
            <p:extLst>
              <p:ext uri="{D42A27DB-BD31-4B8C-83A1-F6EECF244321}">
                <p14:modId xmlns:p14="http://schemas.microsoft.com/office/powerpoint/2010/main" val="3294891000"/>
              </p:ext>
            </p:extLst>
          </p:nvPr>
        </p:nvGraphicFramePr>
        <p:xfrm>
          <a:off x="12330" y="1109606"/>
          <a:ext cx="9131670" cy="5634350"/>
        </p:xfrm>
        <a:graphic>
          <a:graphicData uri="http://schemas.openxmlformats.org/drawingml/2006/table">
            <a:tbl>
              <a:tblPr/>
              <a:tblGrid>
                <a:gridCol w="1768449">
                  <a:extLst>
                    <a:ext uri="{9D8B030D-6E8A-4147-A177-3AD203B41FA5}">
                      <a16:colId xmlns:a16="http://schemas.microsoft.com/office/drawing/2014/main" xmlns="" val="20000"/>
                    </a:ext>
                  </a:extLst>
                </a:gridCol>
                <a:gridCol w="2694747">
                  <a:extLst>
                    <a:ext uri="{9D8B030D-6E8A-4147-A177-3AD203B41FA5}">
                      <a16:colId xmlns:a16="http://schemas.microsoft.com/office/drawing/2014/main" xmlns="" val="20001"/>
                    </a:ext>
                  </a:extLst>
                </a:gridCol>
                <a:gridCol w="2254562">
                  <a:extLst>
                    <a:ext uri="{9D8B030D-6E8A-4147-A177-3AD203B41FA5}">
                      <a16:colId xmlns:a16="http://schemas.microsoft.com/office/drawing/2014/main" xmlns="" val="20002"/>
                    </a:ext>
                  </a:extLst>
                </a:gridCol>
                <a:gridCol w="2413912">
                  <a:extLst>
                    <a:ext uri="{9D8B030D-6E8A-4147-A177-3AD203B41FA5}">
                      <a16:colId xmlns:a16="http://schemas.microsoft.com/office/drawing/2014/main" xmlns="" val="20003"/>
                    </a:ext>
                  </a:extLst>
                </a:gridCol>
              </a:tblGrid>
              <a:tr h="52824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Observatories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72652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Gemini North</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Andrew Stephens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Twin Telescope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Hawaii</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Combined can access full sky</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72652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Gemini South</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Rene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Rutten</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Twin Telescope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Chile</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Combined can access full sky</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108189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GTC</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Gran Telescopios Canarias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Antonio Luis Cabrera</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r h="108189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LSST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Large Synoptic Survey Telescope</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Tim Jenness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Tiago Ribeiro</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Deep, wide field</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857050">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TMT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Thirty Metre Telescope</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Christophe Dumas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La Palma</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5"/>
                  </a:ext>
                </a:extLst>
              </a:tr>
              <a:tr h="63220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Subaru</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Tae-Soo Pyo</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8.2m optical/IR</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Mauna Kea</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8697487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72800" y="222712"/>
            <a:ext cx="4389120" cy="9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Ground-based Facilities</a:t>
            </a:r>
          </a:p>
          <a:p>
            <a:pPr defTabSz="457200" hangingPunct="0"/>
            <a:r>
              <a:rPr lang="en-US" sz="2600" smtClean="0">
                <a:solidFill>
                  <a:srgbClr val="000000"/>
                </a:solidFill>
              </a:rPr>
              <a:t>Arrays</a:t>
            </a:r>
          </a:p>
        </p:txBody>
      </p:sp>
      <p:graphicFrame>
        <p:nvGraphicFramePr>
          <p:cNvPr id="13314" name="Group 2">
            <a:extLst>
              <a:ext uri="{FF2B5EF4-FFF2-40B4-BE49-F238E27FC236}">
                <a16:creationId xmlns:a16="http://schemas.microsoft.com/office/drawing/2014/main" xmlns="" id="{59C3EF52-F668-4C80-9224-D51A25D3BB5A}"/>
              </a:ext>
            </a:extLst>
          </p:cNvPr>
          <p:cNvGraphicFramePr>
            <a:graphicFrameLocks noGrp="1"/>
          </p:cNvGraphicFramePr>
          <p:nvPr>
            <p:extLst>
              <p:ext uri="{D42A27DB-BD31-4B8C-83A1-F6EECF244321}">
                <p14:modId xmlns:p14="http://schemas.microsoft.com/office/powerpoint/2010/main" val="2806571387"/>
              </p:ext>
            </p:extLst>
          </p:nvPr>
        </p:nvGraphicFramePr>
        <p:xfrm>
          <a:off x="12330" y="1081507"/>
          <a:ext cx="9131670" cy="5776492"/>
        </p:xfrm>
        <a:graphic>
          <a:graphicData uri="http://schemas.openxmlformats.org/drawingml/2006/table">
            <a:tbl>
              <a:tblPr/>
              <a:tblGrid>
                <a:gridCol w="2211489">
                  <a:extLst>
                    <a:ext uri="{9D8B030D-6E8A-4147-A177-3AD203B41FA5}">
                      <a16:colId xmlns:a16="http://schemas.microsoft.com/office/drawing/2014/main" xmlns="" val="20000"/>
                    </a:ext>
                  </a:extLst>
                </a:gridCol>
                <a:gridCol w="2532605">
                  <a:extLst>
                    <a:ext uri="{9D8B030D-6E8A-4147-A177-3AD203B41FA5}">
                      <a16:colId xmlns:a16="http://schemas.microsoft.com/office/drawing/2014/main" xmlns="" val="20001"/>
                    </a:ext>
                  </a:extLst>
                </a:gridCol>
                <a:gridCol w="2118907">
                  <a:extLst>
                    <a:ext uri="{9D8B030D-6E8A-4147-A177-3AD203B41FA5}">
                      <a16:colId xmlns:a16="http://schemas.microsoft.com/office/drawing/2014/main" xmlns="" val="20002"/>
                    </a:ext>
                  </a:extLst>
                </a:gridCol>
                <a:gridCol w="2268669">
                  <a:extLst>
                    <a:ext uri="{9D8B030D-6E8A-4147-A177-3AD203B41FA5}">
                      <a16:colId xmlns:a16="http://schemas.microsoft.com/office/drawing/2014/main" xmlns="" val="20003"/>
                    </a:ext>
                  </a:extLst>
                </a:gridCol>
              </a:tblGrid>
              <a:tr h="56377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Observatories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986885">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BlackGEM</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MeerLICHT</a:t>
                      </a: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 (prototype)</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Paul Groot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Stephen Bloem</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GW counterparts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119843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CTA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Cherenkov Telescope Array</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Emma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Ona-Wilhelmi</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Catherine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Boisson</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Jose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Juis</a:t>
                      </a: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 Contreras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119843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Las Cumbres Observatory</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Martin Dominik</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Multi-site small, coordinated, optical telescopes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r h="105362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VLBI</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Very Long Baseline Interferometry</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Arpad Szomoru</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Multiple radio telescopes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775330">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LIGO-VIRGO</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Gravitational Wave observatory</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Eric Chassande-Mottin</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38101102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72802" y="222712"/>
            <a:ext cx="3725280"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Organisations</a:t>
            </a:r>
          </a:p>
        </p:txBody>
      </p:sp>
      <p:graphicFrame>
        <p:nvGraphicFramePr>
          <p:cNvPr id="14338" name="Group 2"/>
          <p:cNvGraphicFramePr>
            <a:graphicFrameLocks noGrp="1"/>
          </p:cNvGraphicFramePr>
          <p:nvPr>
            <p:extLst>
              <p:ext uri="{D42A27DB-BD31-4B8C-83A1-F6EECF244321}">
                <p14:modId xmlns:p14="http://schemas.microsoft.com/office/powerpoint/2010/main" val="2081881108"/>
              </p:ext>
            </p:extLst>
          </p:nvPr>
        </p:nvGraphicFramePr>
        <p:xfrm>
          <a:off x="1" y="1365074"/>
          <a:ext cx="9143999" cy="3620078"/>
        </p:xfrm>
        <a:graphic>
          <a:graphicData uri="http://schemas.openxmlformats.org/drawingml/2006/table">
            <a:tbl>
              <a:tblPr/>
              <a:tblGrid>
                <a:gridCol w="1994128"/>
                <a:gridCol w="2436913"/>
                <a:gridCol w="2276045"/>
                <a:gridCol w="2436913"/>
              </a:tblGrid>
              <a:tr h="69705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704616">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ESO</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Alberto Micol</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Nando Patat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GW counterparts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91580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NASA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Andrew Ptat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Alan Smale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302595">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dirty="0">
                          <a:ln>
                            <a:noFill/>
                          </a:ln>
                          <a:solidFill>
                            <a:srgbClr val="000000"/>
                          </a:solidFill>
                          <a:effectLst/>
                          <a:latin typeface="Arial" charset="0"/>
                          <a:ea typeface="ＭＳ Ｐゴシック" charset="0"/>
                          <a:cs typeface="ＭＳ Ｐゴシック" charset="0"/>
                        </a:rPr>
                        <a:t>CSIC</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err="1">
                          <a:ln>
                            <a:noFill/>
                          </a:ln>
                          <a:solidFill>
                            <a:srgbClr val="000000"/>
                          </a:solidFill>
                          <a:effectLst/>
                          <a:latin typeface="Arial" charset="0"/>
                          <a:ea typeface="ＭＳ Ｐゴシック" charset="0"/>
                          <a:cs typeface="ＭＳ Ｐゴシック" charset="0"/>
                        </a:rPr>
                        <a:t>Consejo</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Superior de </a:t>
                      </a:r>
                      <a:r>
                        <a:rPr kumimoji="0" lang="en-US" sz="1800" b="0" i="0" u="none" strike="noStrike" cap="none" normalizeH="0" baseline="0" dirty="0" err="1">
                          <a:ln>
                            <a:noFill/>
                          </a:ln>
                          <a:solidFill>
                            <a:srgbClr val="000000"/>
                          </a:solidFill>
                          <a:effectLst/>
                          <a:latin typeface="Arial" charset="0"/>
                          <a:ea typeface="ＭＳ Ｐゴシック" charset="0"/>
                          <a:cs typeface="ＭＳ Ｐゴシック" charset="0"/>
                        </a:rPr>
                        <a:t>Investigaciones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800" b="0" i="0" u="none" strike="noStrike" cap="none" normalizeH="0" baseline="0" dirty="0" err="1">
                          <a:ln>
                            <a:noFill/>
                          </a:ln>
                          <a:solidFill>
                            <a:srgbClr val="000000"/>
                          </a:solidFill>
                          <a:effectLst/>
                          <a:latin typeface="Arial" charset="0"/>
                          <a:ea typeface="ＭＳ Ｐゴシック" charset="0"/>
                          <a:cs typeface="ＭＳ Ｐゴシック" charset="0"/>
                        </a:rPr>
                        <a:t>Científicas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Alvaro Gimenez</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Spanish governmental council for Sciences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2189957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72800" y="222712"/>
            <a:ext cx="5656320"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Networks, Activities, Programmes</a:t>
            </a:r>
          </a:p>
        </p:txBody>
      </p:sp>
      <p:graphicFrame>
        <p:nvGraphicFramePr>
          <p:cNvPr id="15362" name="Group 2">
            <a:extLst>
              <a:ext uri="{FF2B5EF4-FFF2-40B4-BE49-F238E27FC236}">
                <a16:creationId xmlns:a16="http://schemas.microsoft.com/office/drawing/2014/main" xmlns="" id="{D8AFC79E-9C01-4949-ABF9-5D277E50452C}"/>
              </a:ext>
            </a:extLst>
          </p:cNvPr>
          <p:cNvGraphicFramePr>
            <a:graphicFrameLocks noGrp="1"/>
          </p:cNvGraphicFramePr>
          <p:nvPr>
            <p:extLst>
              <p:ext uri="{D42A27DB-BD31-4B8C-83A1-F6EECF244321}">
                <p14:modId xmlns:p14="http://schemas.microsoft.com/office/powerpoint/2010/main" val="801676770"/>
              </p:ext>
            </p:extLst>
          </p:nvPr>
        </p:nvGraphicFramePr>
        <p:xfrm>
          <a:off x="2" y="988334"/>
          <a:ext cx="9143998" cy="5869666"/>
        </p:xfrm>
        <a:graphic>
          <a:graphicData uri="http://schemas.openxmlformats.org/drawingml/2006/table">
            <a:tbl>
              <a:tblPr/>
              <a:tblGrid>
                <a:gridCol w="1908451">
                  <a:extLst>
                    <a:ext uri="{9D8B030D-6E8A-4147-A177-3AD203B41FA5}">
                      <a16:colId xmlns:a16="http://schemas.microsoft.com/office/drawing/2014/main" xmlns="" val="20000"/>
                    </a:ext>
                  </a:extLst>
                </a:gridCol>
                <a:gridCol w="2521768">
                  <a:extLst>
                    <a:ext uri="{9D8B030D-6E8A-4147-A177-3AD203B41FA5}">
                      <a16:colId xmlns:a16="http://schemas.microsoft.com/office/drawing/2014/main" xmlns="" val="20001"/>
                    </a:ext>
                  </a:extLst>
                </a:gridCol>
                <a:gridCol w="2722490">
                  <a:extLst>
                    <a:ext uri="{9D8B030D-6E8A-4147-A177-3AD203B41FA5}">
                      <a16:colId xmlns:a16="http://schemas.microsoft.com/office/drawing/2014/main" xmlns="" val="20002"/>
                    </a:ext>
                  </a:extLst>
                </a:gridCol>
                <a:gridCol w="1991289">
                  <a:extLst>
                    <a:ext uri="{9D8B030D-6E8A-4147-A177-3AD203B41FA5}">
                      <a16:colId xmlns:a16="http://schemas.microsoft.com/office/drawing/2014/main" xmlns="" val="20003"/>
                    </a:ext>
                  </a:extLst>
                </a:gridCol>
              </a:tblGrid>
              <a:tr h="65500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Initiatives</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Objectives for meeting</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18837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ASTERICS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Cleopatra</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Rob van der Meer</a:t>
                      </a:r>
                    </a:p>
                    <a:p>
                      <a:pPr marL="0" marR="0" lvl="0" indent="0" algn="l" defTabSz="457200" rtl="0" eaLnBrk="1" fontAlgn="base" latinLnBrk="0" hangingPunct="0">
                        <a:lnSpc>
                          <a:spcPct val="90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Marjan</a:t>
                      </a: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Timmer</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90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Pep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Colome</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90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Catherine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Boisson</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84224"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EC funded project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Astronomy+Astroparticle communities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Facilitate multi-messenger science</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Find common grounds for multi-messenger observations</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112011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Daryl Haggard</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GW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followup</a:t>
                      </a: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 distribution list</a:t>
                      </a:r>
                    </a:p>
                  </a:txBody>
                  <a:tcPr marL="81638" marR="81638" marT="84224"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65500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SmartNet</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Matt Middleton</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Phil Charles</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r h="65500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OPTICON</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Martin Dominik</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Multi-observatory proposal platform</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90075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ePESSTO</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Maria Teresa Botticella</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ESO Spectroscopy Survey</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822522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72800" y="222712"/>
            <a:ext cx="5656320"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Networks, Activities, Programmes</a:t>
            </a:r>
          </a:p>
        </p:txBody>
      </p:sp>
      <p:graphicFrame>
        <p:nvGraphicFramePr>
          <p:cNvPr id="16386" name="Group 2">
            <a:extLst>
              <a:ext uri="{FF2B5EF4-FFF2-40B4-BE49-F238E27FC236}">
                <a16:creationId xmlns:a16="http://schemas.microsoft.com/office/drawing/2014/main" xmlns="" id="{F37CD49F-FF23-4AA9-AB62-E499E416EB96}"/>
              </a:ext>
            </a:extLst>
          </p:cNvPr>
          <p:cNvGraphicFramePr>
            <a:graphicFrameLocks noGrp="1"/>
          </p:cNvGraphicFramePr>
          <p:nvPr>
            <p:extLst>
              <p:ext uri="{D42A27DB-BD31-4B8C-83A1-F6EECF244321}">
                <p14:modId xmlns:p14="http://schemas.microsoft.com/office/powerpoint/2010/main" val="1607988855"/>
              </p:ext>
            </p:extLst>
          </p:nvPr>
        </p:nvGraphicFramePr>
        <p:xfrm>
          <a:off x="-1" y="1178840"/>
          <a:ext cx="9144001" cy="2678739"/>
        </p:xfrm>
        <a:graphic>
          <a:graphicData uri="http://schemas.openxmlformats.org/drawingml/2006/table">
            <a:tbl>
              <a:tblPr/>
              <a:tblGrid>
                <a:gridCol w="1908452">
                  <a:extLst>
                    <a:ext uri="{9D8B030D-6E8A-4147-A177-3AD203B41FA5}">
                      <a16:colId xmlns:a16="http://schemas.microsoft.com/office/drawing/2014/main" xmlns="" val="20000"/>
                    </a:ext>
                  </a:extLst>
                </a:gridCol>
                <a:gridCol w="2521769">
                  <a:extLst>
                    <a:ext uri="{9D8B030D-6E8A-4147-A177-3AD203B41FA5}">
                      <a16:colId xmlns:a16="http://schemas.microsoft.com/office/drawing/2014/main" xmlns="" val="20001"/>
                    </a:ext>
                  </a:extLst>
                </a:gridCol>
                <a:gridCol w="2722491">
                  <a:extLst>
                    <a:ext uri="{9D8B030D-6E8A-4147-A177-3AD203B41FA5}">
                      <a16:colId xmlns:a16="http://schemas.microsoft.com/office/drawing/2014/main" xmlns="" val="20002"/>
                    </a:ext>
                  </a:extLst>
                </a:gridCol>
                <a:gridCol w="1991289">
                  <a:extLst>
                    <a:ext uri="{9D8B030D-6E8A-4147-A177-3AD203B41FA5}">
                      <a16:colId xmlns:a16="http://schemas.microsoft.com/office/drawing/2014/main" xmlns="" val="20003"/>
                    </a:ext>
                  </a:extLst>
                </a:gridCol>
              </a:tblGrid>
              <a:tr h="697130">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Initiatives</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Objectives for meeting</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95864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HEASARC</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Edward Sabol</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High-energy multi-mission visibility tool</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1022961">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ISDC</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600" b="0" i="0" u="none" strike="noStrike" cap="none" normalizeH="0" baseline="0">
                          <a:ln>
                            <a:noFill/>
                          </a:ln>
                          <a:solidFill>
                            <a:srgbClr val="000000"/>
                          </a:solidFill>
                          <a:effectLst/>
                          <a:latin typeface="Arial" charset="0"/>
                          <a:ea typeface="ＭＳ Ｐゴシック" charset="0"/>
                          <a:cs typeface="Noto Sans CJK SC Regular" charset="0"/>
                        </a:rPr>
                        <a:t>(International Science Data Centre)</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Enrico Bozzo</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4295617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t>
            </a:r>
            <a:r>
              <a:rPr lang="en-US" dirty="0" smtClean="0"/>
              <a:t>Summary - </a:t>
            </a:r>
            <a:r>
              <a:rPr lang="en-US" dirty="0" err="1" smtClean="0"/>
              <a:t>ObsVisSAP</a:t>
            </a:r>
            <a:endParaRPr lang="en-US" dirty="0"/>
          </a:p>
        </p:txBody>
      </p:sp>
      <p:sp>
        <p:nvSpPr>
          <p:cNvPr id="3" name="Content Placeholder 2"/>
          <p:cNvSpPr>
            <a:spLocks noGrp="1"/>
          </p:cNvSpPr>
          <p:nvPr>
            <p:ph idx="1"/>
          </p:nvPr>
        </p:nvSpPr>
        <p:spPr/>
        <p:txBody>
          <a:bodyPr/>
          <a:lstStyle/>
          <a:p>
            <a:pPr algn="just"/>
            <a:r>
              <a:rPr lang="en-US" sz="2000" dirty="0" smtClean="0"/>
              <a:t>Request for more use cases </a:t>
            </a:r>
            <a:r>
              <a:rPr lang="en-US" sz="2000" dirty="0" smtClean="0"/>
              <a:t>within spec</a:t>
            </a:r>
            <a:endParaRPr lang="en-US" sz="2000" dirty="0" smtClean="0"/>
          </a:p>
          <a:p>
            <a:pPr algn="just"/>
            <a:r>
              <a:rPr lang="en-US" sz="2000" dirty="0" smtClean="0"/>
              <a:t>Implementation of the standard is not difficult if server side already present (similar service)</a:t>
            </a:r>
          </a:p>
          <a:p>
            <a:pPr algn="just"/>
            <a:r>
              <a:rPr lang="en-US" sz="2000" dirty="0" smtClean="0"/>
              <a:t>For some projects </a:t>
            </a:r>
            <a:r>
              <a:rPr lang="en-US" sz="2000" dirty="0"/>
              <a:t>v</a:t>
            </a:r>
            <a:r>
              <a:rPr lang="en-US" sz="2000" dirty="0" smtClean="0"/>
              <a:t>isibility </a:t>
            </a:r>
            <a:r>
              <a:rPr lang="en-US" sz="2000" dirty="0"/>
              <a:t>on a </a:t>
            </a:r>
            <a:r>
              <a:rPr lang="en-US" sz="2000" dirty="0" smtClean="0"/>
              <a:t>given day </a:t>
            </a:r>
            <a:r>
              <a:rPr lang="en-US" sz="2000" dirty="0"/>
              <a:t>can be predicted long ahead, but not the precise time </a:t>
            </a:r>
            <a:r>
              <a:rPr lang="en-US" sz="2000" dirty="0" smtClean="0"/>
              <a:t>intervals (e.g. </a:t>
            </a:r>
            <a:r>
              <a:rPr lang="en-US" sz="2000" dirty="0"/>
              <a:t>HST, due to complex operations, </a:t>
            </a:r>
            <a:r>
              <a:rPr lang="en-US" sz="2000" dirty="0" smtClean="0"/>
              <a:t>the actual </a:t>
            </a:r>
            <a:r>
              <a:rPr lang="en-US" sz="2000" dirty="0"/>
              <a:t>visibility intervals cannot easily be given ahead of detailed </a:t>
            </a:r>
            <a:r>
              <a:rPr lang="en-US" sz="2000" dirty="0" smtClean="0"/>
              <a:t>planning)</a:t>
            </a:r>
            <a:endParaRPr lang="en-US" sz="2000" dirty="0" smtClean="0"/>
          </a:p>
          <a:p>
            <a:pPr algn="just"/>
            <a:r>
              <a:rPr lang="en-US" sz="2000" dirty="0" err="1" smtClean="0"/>
              <a:t>t_min</a:t>
            </a:r>
            <a:r>
              <a:rPr lang="en-US" sz="2000" dirty="0" smtClean="0"/>
              <a:t> and </a:t>
            </a:r>
            <a:r>
              <a:rPr lang="en-US" sz="2000" dirty="0" err="1" smtClean="0"/>
              <a:t>t_max</a:t>
            </a:r>
            <a:r>
              <a:rPr lang="en-US" sz="2000" dirty="0" smtClean="0"/>
              <a:t> should be required</a:t>
            </a:r>
          </a:p>
          <a:p>
            <a:pPr algn="just"/>
            <a:r>
              <a:rPr lang="en-US" sz="2000" dirty="0" smtClean="0"/>
              <a:t>Some ”filter parameters”, e.g. moon separation, should </a:t>
            </a:r>
            <a:r>
              <a:rPr lang="en-US" sz="2000" dirty="0"/>
              <a:t>be optional output </a:t>
            </a:r>
            <a:r>
              <a:rPr lang="en-US" sz="2000" dirty="0" smtClean="0"/>
              <a:t>parameters</a:t>
            </a:r>
          </a:p>
          <a:p>
            <a:pPr algn="just"/>
            <a:r>
              <a:rPr lang="en-US" sz="2000" dirty="0" smtClean="0"/>
              <a:t>Time reference to be specified in the spec</a:t>
            </a:r>
            <a:endParaRPr lang="en-US" sz="2000" dirty="0" smtClean="0"/>
          </a:p>
        </p:txBody>
      </p:sp>
    </p:spTree>
    <p:extLst>
      <p:ext uri="{BB962C8B-B14F-4D97-AF65-F5344CB8AC3E}">
        <p14:creationId xmlns:p14="http://schemas.microsoft.com/office/powerpoint/2010/main" val="21172427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t>
            </a:r>
            <a:r>
              <a:rPr lang="en-US" dirty="0" smtClean="0"/>
              <a:t>Summary - </a:t>
            </a:r>
            <a:r>
              <a:rPr lang="en-US" dirty="0" err="1" smtClean="0"/>
              <a:t>ObsLocTAP</a:t>
            </a:r>
            <a:endParaRPr lang="en-US" dirty="0"/>
          </a:p>
        </p:txBody>
      </p:sp>
      <p:sp>
        <p:nvSpPr>
          <p:cNvPr id="3" name="Content Placeholder 2"/>
          <p:cNvSpPr>
            <a:spLocks noGrp="1"/>
          </p:cNvSpPr>
          <p:nvPr>
            <p:ph idx="1"/>
          </p:nvPr>
        </p:nvSpPr>
        <p:spPr/>
        <p:txBody>
          <a:bodyPr/>
          <a:lstStyle/>
          <a:p>
            <a:pPr algn="just"/>
            <a:r>
              <a:rPr lang="en-US" sz="2000" dirty="0" smtClean="0"/>
              <a:t>Coordinated observations are quite usual for many observations </a:t>
            </a:r>
            <a:endParaRPr lang="en-US" sz="2000" dirty="0" smtClean="0"/>
          </a:p>
          <a:p>
            <a:pPr algn="just"/>
            <a:r>
              <a:rPr lang="en-US" sz="2000" dirty="0" smtClean="0"/>
              <a:t>Exact </a:t>
            </a:r>
            <a:r>
              <a:rPr lang="en-US" sz="2000" dirty="0" err="1" smtClean="0"/>
              <a:t>t_min</a:t>
            </a:r>
            <a:r>
              <a:rPr lang="en-US" sz="2000" dirty="0" smtClean="0"/>
              <a:t> and </a:t>
            </a:r>
            <a:r>
              <a:rPr lang="en-US" sz="2000" dirty="0" err="1" smtClean="0"/>
              <a:t>t_max</a:t>
            </a:r>
            <a:r>
              <a:rPr lang="en-US" sz="2000" dirty="0" smtClean="0"/>
              <a:t> for planned observations could be not exact. Two proposals:</a:t>
            </a:r>
          </a:p>
          <a:p>
            <a:pPr lvl="1" algn="just"/>
            <a:r>
              <a:rPr lang="en-US" sz="2000" dirty="0" smtClean="0"/>
              <a:t>Remove NOT_NULL for these fields</a:t>
            </a:r>
          </a:p>
          <a:p>
            <a:pPr lvl="1" algn="just"/>
            <a:r>
              <a:rPr lang="en-US" sz="2000" dirty="0" smtClean="0"/>
              <a:t>Set a best guess time (option preferred)</a:t>
            </a:r>
          </a:p>
          <a:p>
            <a:pPr algn="just"/>
            <a:r>
              <a:rPr lang="en-US" sz="2000" dirty="0" smtClean="0"/>
              <a:t>Category and priority need to be specified more in detail as these fields have totally different definitions as per project</a:t>
            </a:r>
            <a:endParaRPr lang="en-US" sz="2000" dirty="0" smtClean="0"/>
          </a:p>
          <a:p>
            <a:pPr algn="just"/>
            <a:r>
              <a:rPr lang="en-US" sz="2000" dirty="0" smtClean="0"/>
              <a:t>Link to </a:t>
            </a:r>
            <a:r>
              <a:rPr lang="en-US" sz="2000" dirty="0" err="1" smtClean="0"/>
              <a:t>ObsCore</a:t>
            </a:r>
            <a:r>
              <a:rPr lang="en-US" sz="2000" dirty="0"/>
              <a:t> </a:t>
            </a:r>
            <a:r>
              <a:rPr lang="en-US" sz="2000" dirty="0" smtClean="0"/>
              <a:t>data model and why not to use it was also discussed</a:t>
            </a:r>
          </a:p>
          <a:p>
            <a:pPr algn="just"/>
            <a:r>
              <a:rPr lang="en-US" sz="2000" dirty="0" smtClean="0"/>
              <a:t>Implementation of TAP is not trivial for newcomers. Toolkits required</a:t>
            </a:r>
            <a:endParaRPr lang="en-US" sz="2000" dirty="0" smtClean="0"/>
          </a:p>
        </p:txBody>
      </p:sp>
    </p:spTree>
    <p:extLst>
      <p:ext uri="{BB962C8B-B14F-4D97-AF65-F5344CB8AC3E}">
        <p14:creationId xmlns:p14="http://schemas.microsoft.com/office/powerpoint/2010/main" val="14845208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steps</a:t>
            </a:r>
            <a:endParaRPr lang="en-US" dirty="0"/>
          </a:p>
        </p:txBody>
      </p:sp>
      <p:sp>
        <p:nvSpPr>
          <p:cNvPr id="3" name="Content Placeholder 2"/>
          <p:cNvSpPr>
            <a:spLocks noGrp="1"/>
          </p:cNvSpPr>
          <p:nvPr>
            <p:ph idx="1"/>
          </p:nvPr>
        </p:nvSpPr>
        <p:spPr/>
        <p:txBody>
          <a:bodyPr/>
          <a:lstStyle/>
          <a:p>
            <a:r>
              <a:rPr lang="en-US" dirty="0" smtClean="0"/>
              <a:t>Comments received on the specs will be tackled</a:t>
            </a:r>
          </a:p>
          <a:p>
            <a:r>
              <a:rPr lang="en-US" dirty="0" smtClean="0"/>
              <a:t>Quite relevant interest from this community (Science Operations </a:t>
            </a:r>
            <a:r>
              <a:rPr lang="en-US" dirty="0" err="1" smtClean="0"/>
              <a:t>Centres</a:t>
            </a:r>
            <a:r>
              <a:rPr lang="en-US" dirty="0" smtClean="0"/>
              <a:t>)</a:t>
            </a:r>
          </a:p>
          <a:p>
            <a:r>
              <a:rPr lang="en-US" dirty="0" smtClean="0"/>
              <a:t>Many use cases are already in people minds. It is important to reflect them into the specs</a:t>
            </a:r>
          </a:p>
          <a:p>
            <a:r>
              <a:rPr lang="en-US" dirty="0" smtClean="0"/>
              <a:t>IVOA could support offering technical assistance and frameworks (in particular for TAP implementations)</a:t>
            </a:r>
          </a:p>
          <a:p>
            <a:r>
              <a:rPr lang="en-US" dirty="0" smtClean="0"/>
              <a:t>Difficulties to find resources for reference implementations</a:t>
            </a:r>
          </a:p>
          <a:p>
            <a:endParaRPr lang="en-US" dirty="0" smtClean="0"/>
          </a:p>
          <a:p>
            <a:r>
              <a:rPr lang="en-US" dirty="0" smtClean="0"/>
              <a:t>Next steps:</a:t>
            </a:r>
          </a:p>
          <a:p>
            <a:pPr lvl="1"/>
            <a:r>
              <a:rPr lang="en-US" dirty="0" smtClean="0"/>
              <a:t>New minor version of the specs including comments</a:t>
            </a:r>
          </a:p>
          <a:p>
            <a:pPr lvl="1"/>
            <a:r>
              <a:rPr lang="en-US" dirty="0" smtClean="0"/>
              <a:t>Some server prototypes proposed (Integral, XMM-Newton). Some other non-ESA missions also discussed</a:t>
            </a:r>
          </a:p>
          <a:p>
            <a:pPr lvl="1"/>
            <a:r>
              <a:rPr lang="en-US" dirty="0" smtClean="0"/>
              <a:t>For visibility SALT could implement a client (many TAP clients)</a:t>
            </a:r>
          </a:p>
          <a:p>
            <a:pPr lvl="1"/>
            <a:r>
              <a:rPr lang="en-US" dirty="0" err="1" smtClean="0"/>
              <a:t>ESASky</a:t>
            </a:r>
            <a:r>
              <a:rPr lang="en-US" dirty="0" smtClean="0"/>
              <a:t> already have support for future observations</a:t>
            </a:r>
          </a:p>
          <a:p>
            <a:pPr lvl="1"/>
            <a:endParaRPr lang="en-US" dirty="0" smtClean="0"/>
          </a:p>
          <a:p>
            <a:pPr lvl="1"/>
            <a:endParaRPr lang="en-US" dirty="0"/>
          </a:p>
        </p:txBody>
      </p:sp>
    </p:spTree>
    <p:extLst>
      <p:ext uri="{BB962C8B-B14F-4D97-AF65-F5344CB8AC3E}">
        <p14:creationId xmlns:p14="http://schemas.microsoft.com/office/powerpoint/2010/main" val="2190013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4400" y="3256413"/>
            <a:ext cx="1616924" cy="523220"/>
          </a:xfrm>
          <a:prstGeom prst="rect">
            <a:avLst/>
          </a:prstGeom>
          <a:noFill/>
        </p:spPr>
        <p:txBody>
          <a:bodyPr wrap="none" rtlCol="0">
            <a:spAutoFit/>
          </a:bodyPr>
          <a:lstStyle/>
          <a:p>
            <a:r>
              <a:rPr lang="en-US" sz="2800" dirty="0" smtClean="0"/>
              <a:t>Thanks!</a:t>
            </a:r>
            <a:endParaRPr lang="en-US" sz="2800" dirty="0"/>
          </a:p>
        </p:txBody>
      </p:sp>
    </p:spTree>
    <p:extLst>
      <p:ext uri="{BB962C8B-B14F-4D97-AF65-F5344CB8AC3E}">
        <p14:creationId xmlns:p14="http://schemas.microsoft.com/office/powerpoint/2010/main" val="16548056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pic>
        <p:nvPicPr>
          <p:cNvPr id="7174" name="Picture 2"/>
          <p:cNvPicPr>
            <a:picLocks noChangeAspect="1"/>
          </p:cNvPicPr>
          <p:nvPr/>
        </p:nvPicPr>
        <p:blipFill>
          <a:blip r:embed="rId3">
            <a:extLst>
              <a:ext uri="{28A0092B-C50C-407E-A947-70E740481C1C}">
                <a14:useLocalDpi xmlns:a14="http://schemas.microsoft.com/office/drawing/2010/main" val="0"/>
              </a:ext>
            </a:extLst>
          </a:blip>
          <a:srcRect t="13577" r="1004" b="20258"/>
          <a:stretch>
            <a:fillRect/>
          </a:stretch>
        </p:blipFill>
        <p:spPr bwMode="auto">
          <a:xfrm>
            <a:off x="52754" y="4430714"/>
            <a:ext cx="5958254" cy="2427287"/>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p:cNvPicPr>
            <a:picLocks noChangeAspect="1"/>
          </p:cNvPicPr>
          <p:nvPr/>
        </p:nvPicPr>
        <p:blipFill>
          <a:blip r:embed="rId4">
            <a:extLst>
              <a:ext uri="{28A0092B-C50C-407E-A947-70E740481C1C}">
                <a14:useLocalDpi xmlns:a14="http://schemas.microsoft.com/office/drawing/2010/main" val="0"/>
              </a:ext>
            </a:extLst>
          </a:blip>
          <a:srcRect l="5026" t="12044" r="1311" b="5208"/>
          <a:stretch>
            <a:fillRect/>
          </a:stretch>
        </p:blipFill>
        <p:spPr bwMode="auto">
          <a:xfrm>
            <a:off x="87924" y="1304925"/>
            <a:ext cx="5547946" cy="2986088"/>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t="14323" r="27847" b="8513"/>
          <a:stretch>
            <a:fillRect/>
          </a:stretch>
        </p:blipFill>
        <p:spPr bwMode="auto">
          <a:xfrm>
            <a:off x="93785" y="1328738"/>
            <a:ext cx="5076092" cy="3306762"/>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6">
            <a:extLst>
              <a:ext uri="{28A0092B-C50C-407E-A947-70E740481C1C}">
                <a14:useLocalDpi xmlns:a14="http://schemas.microsoft.com/office/drawing/2010/main" val="0"/>
              </a:ext>
            </a:extLst>
          </a:blip>
          <a:srcRect t="13362" r="2095" b="4311"/>
          <a:stretch>
            <a:fillRect/>
          </a:stretch>
        </p:blipFill>
        <p:spPr bwMode="auto">
          <a:xfrm>
            <a:off x="1846384" y="3341689"/>
            <a:ext cx="6367097" cy="3260725"/>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7">
            <a:extLst>
              <a:ext uri="{28A0092B-C50C-407E-A947-70E740481C1C}">
                <a14:useLocalDpi xmlns:a14="http://schemas.microsoft.com/office/drawing/2010/main" val="0"/>
              </a:ext>
            </a:extLst>
          </a:blip>
          <a:srcRect l="26593" t="11198" r="25545" b="6250"/>
          <a:stretch>
            <a:fillRect/>
          </a:stretch>
        </p:blipFill>
        <p:spPr bwMode="auto">
          <a:xfrm>
            <a:off x="-14653" y="1304925"/>
            <a:ext cx="4129454" cy="4338638"/>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8">
            <a:extLst>
              <a:ext uri="{28A0092B-C50C-407E-A947-70E740481C1C}">
                <a14:useLocalDpi xmlns:a14="http://schemas.microsoft.com/office/drawing/2010/main" val="0"/>
              </a:ext>
            </a:extLst>
          </a:blip>
          <a:srcRect l="20657" t="12044" r="20334" b="6078"/>
          <a:stretch>
            <a:fillRect/>
          </a:stretch>
        </p:blipFill>
        <p:spPr bwMode="auto">
          <a:xfrm>
            <a:off x="4271597" y="2133601"/>
            <a:ext cx="4687765" cy="3959225"/>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4305" y="206469"/>
            <a:ext cx="6486695" cy="430887"/>
          </a:xfrm>
        </p:spPr>
        <p:txBody>
          <a:bodyPr/>
          <a:lstStyle/>
          <a:p>
            <a:r>
              <a:rPr lang="en-US" dirty="0" smtClean="0"/>
              <a:t>Visibility services</a:t>
            </a:r>
            <a:endParaRPr lang="en-US" dirty="0"/>
          </a:p>
        </p:txBody>
      </p:sp>
    </p:spTree>
    <p:extLst>
      <p:ext uri="{BB962C8B-B14F-4D97-AF65-F5344CB8AC3E}">
        <p14:creationId xmlns:p14="http://schemas.microsoft.com/office/powerpoint/2010/main" val="88093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13317"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7667" t="26659" r="24178" b="19867"/>
          <a:stretch>
            <a:fillRect/>
          </a:stretch>
        </p:blipFill>
        <p:spPr bwMode="auto">
          <a:xfrm>
            <a:off x="67408" y="1268414"/>
            <a:ext cx="4637943"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l="25464" t="11224" r="27692" b="12794"/>
          <a:stretch>
            <a:fillRect/>
          </a:stretch>
        </p:blipFill>
        <p:spPr bwMode="auto">
          <a:xfrm>
            <a:off x="5436577" y="1428750"/>
            <a:ext cx="319893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t="8267" r="56100" b="6004"/>
          <a:stretch>
            <a:fillRect/>
          </a:stretch>
        </p:blipFill>
        <p:spPr bwMode="auto">
          <a:xfrm>
            <a:off x="826477" y="2573339"/>
            <a:ext cx="33909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l="23714" t="5721" r="38091" b="10530"/>
          <a:stretch>
            <a:fillRect/>
          </a:stretch>
        </p:blipFill>
        <p:spPr bwMode="auto">
          <a:xfrm>
            <a:off x="4547089" y="1941513"/>
            <a:ext cx="3492011"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44305" y="206469"/>
            <a:ext cx="6486695" cy="430887"/>
          </a:xfrm>
        </p:spPr>
        <p:txBody>
          <a:bodyPr/>
          <a:lstStyle/>
          <a:p>
            <a:r>
              <a:rPr lang="en-US" dirty="0" smtClean="0"/>
              <a:t>Planned Observations Services</a:t>
            </a:r>
            <a:endParaRPr lang="en-US" dirty="0"/>
          </a:p>
        </p:txBody>
      </p:sp>
    </p:spTree>
    <p:extLst>
      <p:ext uri="{BB962C8B-B14F-4D97-AF65-F5344CB8AC3E}">
        <p14:creationId xmlns:p14="http://schemas.microsoft.com/office/powerpoint/2010/main" val="120228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Visibility Simple Access Protocol</a:t>
            </a:r>
            <a:endParaRPr lang="en-US" dirty="0"/>
          </a:p>
        </p:txBody>
      </p:sp>
      <p:sp>
        <p:nvSpPr>
          <p:cNvPr id="3" name="Content Placeholder 2"/>
          <p:cNvSpPr>
            <a:spLocks noGrp="1"/>
          </p:cNvSpPr>
          <p:nvPr>
            <p:ph idx="1"/>
          </p:nvPr>
        </p:nvSpPr>
        <p:spPr>
          <a:xfrm>
            <a:off x="251285" y="1035636"/>
            <a:ext cx="5580654" cy="5099918"/>
          </a:xfrm>
        </p:spPr>
        <p:txBody>
          <a:bodyPr/>
          <a:lstStyle/>
          <a:p>
            <a:r>
              <a:rPr lang="en-US" sz="2000" dirty="0" smtClean="0"/>
              <a:t>Initial note modified to create </a:t>
            </a:r>
            <a:r>
              <a:rPr lang="en-US" sz="2000" dirty="0" err="1" smtClean="0"/>
              <a:t>ObjVisSAP</a:t>
            </a:r>
            <a:r>
              <a:rPr lang="en-US" sz="2000" dirty="0" smtClean="0"/>
              <a:t> v0.2 WD (not big changes)	</a:t>
            </a:r>
          </a:p>
          <a:p>
            <a:pPr marL="0" indent="0">
              <a:buNone/>
            </a:pPr>
            <a:r>
              <a:rPr lang="en-US" dirty="0" smtClean="0">
                <a:hlinkClick r:id="rId2"/>
              </a:rPr>
              <a:t>http</a:t>
            </a:r>
            <a:r>
              <a:rPr lang="en-US" dirty="0">
                <a:hlinkClick r:id="rId2"/>
              </a:rPr>
              <a:t>://www.ivoa.net/documents/ObjVisSAP</a:t>
            </a:r>
            <a:r>
              <a:rPr lang="en-US" dirty="0" smtClean="0">
                <a:hlinkClick r:id="rId2"/>
              </a:rPr>
              <a:t>/</a:t>
            </a:r>
            <a:endParaRPr lang="en-US" sz="2000" dirty="0" smtClean="0"/>
          </a:p>
          <a:p>
            <a:pPr marL="0" indent="0">
              <a:buNone/>
            </a:pPr>
            <a:r>
              <a:rPr lang="en-US" sz="2000" dirty="0" smtClean="0"/>
              <a:t>Properties:</a:t>
            </a:r>
            <a:endParaRPr lang="en-US" sz="2000" dirty="0"/>
          </a:p>
          <a:p>
            <a:r>
              <a:rPr lang="en-US" sz="2000" dirty="0" smtClean="0"/>
              <a:t>S*AP protocol – different implementation at different observatories (adaptation)</a:t>
            </a:r>
          </a:p>
          <a:p>
            <a:r>
              <a:rPr lang="en-US" sz="2000" dirty="0" smtClean="0"/>
              <a:t>Based on “parameter=value” approach</a:t>
            </a:r>
          </a:p>
          <a:p>
            <a:r>
              <a:rPr lang="en-US" sz="2000" dirty="0" smtClean="0"/>
              <a:t>Basic interface: </a:t>
            </a:r>
          </a:p>
          <a:p>
            <a:pPr lvl="1"/>
            <a:r>
              <a:rPr lang="en-US" sz="2000" dirty="0" smtClean="0"/>
              <a:t>Coordinates</a:t>
            </a:r>
          </a:p>
          <a:p>
            <a:pPr lvl="1"/>
            <a:r>
              <a:rPr lang="en-US" sz="2000" dirty="0" smtClean="0"/>
              <a:t>Time Range</a:t>
            </a:r>
            <a:endParaRPr lang="en-US" sz="2000" dirty="0"/>
          </a:p>
          <a:p>
            <a:endParaRPr lang="en-US" sz="2000" dirty="0" smtClean="0"/>
          </a:p>
        </p:txBody>
      </p:sp>
      <p:pic>
        <p:nvPicPr>
          <p:cNvPr id="5" name="Picture 4" descr="Screen Shot 2018-10-30 at 15.22.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721" y="1121938"/>
            <a:ext cx="3012875" cy="3908290"/>
          </a:xfrm>
          <a:prstGeom prst="rect">
            <a:avLst/>
          </a:prstGeom>
        </p:spPr>
      </p:pic>
    </p:spTree>
    <p:extLst>
      <p:ext uri="{BB962C8B-B14F-4D97-AF65-F5344CB8AC3E}">
        <p14:creationId xmlns:p14="http://schemas.microsoft.com/office/powerpoint/2010/main" val="5177943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363687"/>
            <a:ext cx="6486695" cy="461665"/>
          </a:xfrm>
        </p:spPr>
        <p:txBody>
          <a:bodyPr/>
          <a:lstStyle/>
          <a:p>
            <a:r>
              <a:rPr lang="en-US" sz="2400" dirty="0" err="1"/>
              <a:t>ObjVisSAP</a:t>
            </a:r>
            <a:r>
              <a:rPr lang="en-US" sz="2400" dirty="0"/>
              <a:t> </a:t>
            </a:r>
            <a:r>
              <a:rPr lang="en-US" dirty="0" smtClean="0"/>
              <a:t>protocol: Input parameters</a:t>
            </a:r>
            <a:endParaRPr lang="en-US" dirty="0"/>
          </a:p>
        </p:txBody>
      </p:sp>
      <p:sp>
        <p:nvSpPr>
          <p:cNvPr id="3" name="Content Placeholder 2"/>
          <p:cNvSpPr>
            <a:spLocks noGrp="1"/>
          </p:cNvSpPr>
          <p:nvPr>
            <p:ph idx="1"/>
          </p:nvPr>
        </p:nvSpPr>
        <p:spPr/>
        <p:txBody>
          <a:bodyPr/>
          <a:lstStyle/>
          <a:p>
            <a:pPr marL="0" indent="0">
              <a:buNone/>
            </a:pPr>
            <a:r>
              <a:rPr lang="en-US" b="1" dirty="0" smtClean="0"/>
              <a:t>Compulsory:</a:t>
            </a:r>
          </a:p>
          <a:p>
            <a:r>
              <a:rPr lang="en-US" b="1" dirty="0" smtClean="0"/>
              <a:t>RA</a:t>
            </a:r>
            <a:r>
              <a:rPr lang="en-US" dirty="0" smtClean="0"/>
              <a:t>: 		 Right Ascension 		- Equatorial J2000</a:t>
            </a:r>
          </a:p>
          <a:p>
            <a:r>
              <a:rPr lang="en-US" b="1" dirty="0" smtClean="0"/>
              <a:t>DEC</a:t>
            </a:r>
            <a:r>
              <a:rPr lang="en-US" dirty="0" smtClean="0"/>
              <a:t>: 	 Declination 		– Equatorial J2000</a:t>
            </a:r>
          </a:p>
          <a:p>
            <a:r>
              <a:rPr lang="en-US" b="1" dirty="0" smtClean="0"/>
              <a:t>START_TIME</a:t>
            </a:r>
            <a:r>
              <a:rPr lang="en-US" dirty="0" smtClean="0"/>
              <a:t>: Time period start time 	- UTC Time (IVOA format) or MJD</a:t>
            </a:r>
          </a:p>
          <a:p>
            <a:r>
              <a:rPr lang="en-US" b="1" dirty="0" smtClean="0"/>
              <a:t>END_TIME</a:t>
            </a:r>
            <a:r>
              <a:rPr lang="en-US" dirty="0" smtClean="0"/>
              <a:t>:	 Time </a:t>
            </a:r>
            <a:r>
              <a:rPr lang="en-US" dirty="0"/>
              <a:t>period </a:t>
            </a:r>
            <a:r>
              <a:rPr lang="en-US" dirty="0" smtClean="0"/>
              <a:t>end time </a:t>
            </a:r>
            <a:r>
              <a:rPr lang="en-US" dirty="0"/>
              <a:t>	- </a:t>
            </a:r>
            <a:r>
              <a:rPr lang="en-US" dirty="0" smtClean="0"/>
              <a:t>UTC Time (IVOA format) or MJD</a:t>
            </a:r>
          </a:p>
          <a:p>
            <a:endParaRPr lang="en-US" dirty="0"/>
          </a:p>
          <a:p>
            <a:endParaRPr lang="en-US" dirty="0" smtClean="0"/>
          </a:p>
          <a:p>
            <a:endParaRPr lang="en-US" dirty="0"/>
          </a:p>
          <a:p>
            <a:endParaRPr lang="en-US" dirty="0" smtClean="0"/>
          </a:p>
          <a:p>
            <a:endParaRPr lang="en-US" dirty="0"/>
          </a:p>
          <a:p>
            <a:pPr marL="0" indent="0">
              <a:buNone/>
            </a:pPr>
            <a:endParaRPr lang="en-US" b="1" dirty="0" smtClean="0"/>
          </a:p>
          <a:p>
            <a:pPr marL="0" indent="0">
              <a:buNone/>
            </a:pPr>
            <a:r>
              <a:rPr lang="en-US" b="1" dirty="0" smtClean="0"/>
              <a:t>Optional:</a:t>
            </a:r>
            <a:endParaRPr lang="en-US" b="1" dirty="0"/>
          </a:p>
          <a:p>
            <a:r>
              <a:rPr lang="en-US" b="1" dirty="0" smtClean="0"/>
              <a:t>MIN_VIS</a:t>
            </a:r>
            <a:r>
              <a:rPr lang="en-US" dirty="0" smtClean="0"/>
              <a:t>: </a:t>
            </a:r>
            <a:r>
              <a:rPr lang="en-US" dirty="0"/>
              <a:t>	</a:t>
            </a:r>
            <a:r>
              <a:rPr lang="en-US" dirty="0" smtClean="0"/>
              <a:t> Minimum visibility check	- Double between 0-1 (min/max)</a:t>
            </a:r>
            <a:endParaRPr lang="en-US" dirty="0"/>
          </a:p>
          <a:p>
            <a:r>
              <a:rPr lang="en-US" b="1" dirty="0" smtClean="0"/>
              <a:t>MAX_VIS</a:t>
            </a:r>
            <a:r>
              <a:rPr lang="en-US" dirty="0" smtClean="0"/>
              <a:t>: </a:t>
            </a:r>
            <a:r>
              <a:rPr lang="en-US" dirty="0"/>
              <a:t>	 </a:t>
            </a:r>
            <a:r>
              <a:rPr lang="en-US" dirty="0" smtClean="0"/>
              <a:t>Maximum visibility </a:t>
            </a:r>
            <a:r>
              <a:rPr lang="en-US" dirty="0"/>
              <a:t>check	- Double between 0-1 (min/max)</a:t>
            </a:r>
          </a:p>
          <a:p>
            <a:endParaRPr lang="en-US"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r>
              <a:rPr lang="de-DE" dirty="0"/>
              <a:t>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26713908"/>
              </p:ext>
            </p:extLst>
          </p:nvPr>
        </p:nvGraphicFramePr>
        <p:xfrm>
          <a:off x="98637" y="3439788"/>
          <a:ext cx="8821738" cy="1676743"/>
        </p:xfrm>
        <a:graphic>
          <a:graphicData uri="http://schemas.openxmlformats.org/presentationml/2006/ole">
            <mc:AlternateContent xmlns:mc="http://schemas.openxmlformats.org/markup-compatibility/2006">
              <mc:Choice xmlns:v="urn:schemas-microsoft-com:vml" Requires="v">
                <p:oleObj spid="_x0000_s9255" name="Document" r:id="rId3" imgW="5626100" imgH="1066800" progId="Word.Document.12">
                  <p:embed/>
                </p:oleObj>
              </mc:Choice>
              <mc:Fallback>
                <p:oleObj name="Document" r:id="rId3" imgW="5626100" imgH="1066800" progId="Word.Document.12">
                  <p:embed/>
                  <p:pic>
                    <p:nvPicPr>
                      <p:cNvPr id="0" name=""/>
                      <p:cNvPicPr/>
                      <p:nvPr/>
                    </p:nvPicPr>
                    <p:blipFill>
                      <a:blip r:embed="rId4"/>
                      <a:stretch>
                        <a:fillRect/>
                      </a:stretch>
                    </p:blipFill>
                    <p:spPr>
                      <a:xfrm>
                        <a:off x="98637" y="3439788"/>
                        <a:ext cx="8821738" cy="1676743"/>
                      </a:xfrm>
                      <a:prstGeom prst="rect">
                        <a:avLst/>
                      </a:prstGeom>
                    </p:spPr>
                  </p:pic>
                </p:oleObj>
              </mc:Fallback>
            </mc:AlternateContent>
          </a:graphicData>
        </a:graphic>
      </p:graphicFrame>
    </p:spTree>
    <p:extLst>
      <p:ext uri="{BB962C8B-B14F-4D97-AF65-F5344CB8AC3E}">
        <p14:creationId xmlns:p14="http://schemas.microsoft.com/office/powerpoint/2010/main" val="22279023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363687"/>
            <a:ext cx="6486695" cy="461665"/>
          </a:xfrm>
        </p:spPr>
        <p:txBody>
          <a:bodyPr/>
          <a:lstStyle/>
          <a:p>
            <a:r>
              <a:rPr lang="en-US" sz="2400" dirty="0" err="1"/>
              <a:t>ObjVisSAP</a:t>
            </a:r>
            <a:r>
              <a:rPr lang="en-US" sz="2400" dirty="0"/>
              <a:t> </a:t>
            </a:r>
            <a:r>
              <a:rPr lang="en-US" dirty="0" smtClean="0"/>
              <a:t>protocol: Output</a:t>
            </a:r>
            <a:endParaRPr lang="en-US" dirty="0"/>
          </a:p>
        </p:txBody>
      </p:sp>
      <p:sp>
        <p:nvSpPr>
          <p:cNvPr id="3" name="Content Placeholder 2"/>
          <p:cNvSpPr>
            <a:spLocks noGrp="1"/>
          </p:cNvSpPr>
          <p:nvPr>
            <p:ph idx="1"/>
          </p:nvPr>
        </p:nvSpPr>
        <p:spPr>
          <a:xfrm>
            <a:off x="251285" y="1319248"/>
            <a:ext cx="4692917" cy="4816305"/>
          </a:xfrm>
        </p:spPr>
        <p:txBody>
          <a:bodyPr/>
          <a:lstStyle/>
          <a:p>
            <a:pPr marL="0" indent="0">
              <a:buNone/>
            </a:pPr>
            <a:endParaRPr lang="en-US" b="1" dirty="0" smtClean="0"/>
          </a:p>
          <a:p>
            <a:r>
              <a:rPr lang="en-US" b="1" dirty="0" smtClean="0"/>
              <a:t>Visibility period start: </a:t>
            </a:r>
          </a:p>
          <a:p>
            <a:pPr marL="0" indent="0">
              <a:buNone/>
            </a:pPr>
            <a:r>
              <a:rPr lang="en-US" dirty="0" smtClean="0"/>
              <a:t>UTC </a:t>
            </a:r>
            <a:r>
              <a:rPr lang="en-US" dirty="0"/>
              <a:t>Time (IVOA format) or </a:t>
            </a:r>
            <a:r>
              <a:rPr lang="en-US" dirty="0" smtClean="0"/>
              <a:t>MJD </a:t>
            </a:r>
            <a:r>
              <a:rPr lang="en-US" sz="1400" dirty="0" smtClean="0"/>
              <a:t>(</a:t>
            </a:r>
            <a:r>
              <a:rPr lang="en-US" sz="1400" dirty="0" err="1" smtClean="0"/>
              <a:t>utype</a:t>
            </a:r>
            <a:r>
              <a:rPr lang="en-US" sz="1400" dirty="0"/>
              <a:t>=”</a:t>
            </a:r>
            <a:r>
              <a:rPr lang="en-US" sz="1400" b="1" dirty="0" err="1"/>
              <a:t>ovdm:Visibility.startVisibility.value</a:t>
            </a:r>
            <a:r>
              <a:rPr lang="en-US" sz="1400" dirty="0" smtClean="0"/>
              <a:t>”)</a:t>
            </a:r>
          </a:p>
          <a:p>
            <a:r>
              <a:rPr lang="en-US" b="1" dirty="0" smtClean="0"/>
              <a:t>Visibility </a:t>
            </a:r>
            <a:r>
              <a:rPr lang="en-US" b="1" dirty="0"/>
              <a:t>period </a:t>
            </a:r>
            <a:r>
              <a:rPr lang="en-US" b="1" dirty="0" smtClean="0"/>
              <a:t>end: </a:t>
            </a:r>
          </a:p>
          <a:p>
            <a:pPr marL="0" indent="0">
              <a:buNone/>
            </a:pPr>
            <a:r>
              <a:rPr lang="en-US" dirty="0" smtClean="0"/>
              <a:t>UTC </a:t>
            </a:r>
            <a:r>
              <a:rPr lang="en-US" dirty="0"/>
              <a:t>Time (IVOA format) or </a:t>
            </a:r>
            <a:r>
              <a:rPr lang="en-US" dirty="0" smtClean="0"/>
              <a:t>MJD </a:t>
            </a:r>
            <a:r>
              <a:rPr lang="en-US" sz="1400" dirty="0" smtClean="0"/>
              <a:t>(</a:t>
            </a:r>
            <a:r>
              <a:rPr lang="en-US" sz="1400" dirty="0" err="1"/>
              <a:t>utype</a:t>
            </a:r>
            <a:r>
              <a:rPr lang="en-US" sz="1400" dirty="0"/>
              <a:t>=”</a:t>
            </a:r>
            <a:r>
              <a:rPr lang="en-US" sz="1400" b="1" dirty="0" err="1" smtClean="0"/>
              <a:t>ovdm:Visibility.endVisibility.value</a:t>
            </a:r>
            <a:r>
              <a:rPr lang="en-US" sz="1400" dirty="0"/>
              <a:t>”</a:t>
            </a:r>
            <a:r>
              <a:rPr lang="en-US" sz="1400" dirty="0" smtClean="0"/>
              <a:t>)</a:t>
            </a:r>
          </a:p>
          <a:p>
            <a:r>
              <a:rPr lang="en-US" b="1" dirty="0" smtClean="0"/>
              <a:t>Visibility period duration:</a:t>
            </a:r>
          </a:p>
          <a:p>
            <a:pPr marL="0" indent="0">
              <a:buNone/>
            </a:pPr>
            <a:r>
              <a:rPr lang="en-US" dirty="0" smtClean="0"/>
              <a:t>seconds </a:t>
            </a:r>
            <a:r>
              <a:rPr lang="en-US" sz="1400" dirty="0" smtClean="0"/>
              <a:t>(</a:t>
            </a:r>
            <a:r>
              <a:rPr lang="en-US" sz="1400" dirty="0" err="1"/>
              <a:t>utype</a:t>
            </a:r>
            <a:r>
              <a:rPr lang="en-US" sz="1400" dirty="0"/>
              <a:t>=”</a:t>
            </a:r>
            <a:r>
              <a:rPr lang="en-US" sz="1400" b="1" dirty="0" err="1" smtClean="0"/>
              <a:t>ovdm:Visibility.duration.value</a:t>
            </a:r>
            <a:r>
              <a:rPr lang="en-US" sz="1400" dirty="0"/>
              <a:t>”)</a:t>
            </a:r>
            <a:endParaRPr lang="en-US" sz="1400" dirty="0" smtClean="0"/>
          </a:p>
          <a:p>
            <a:endParaRPr lang="en-US" b="1" dirty="0" smtClean="0"/>
          </a:p>
          <a:p>
            <a:endParaRPr lang="en-US" b="1" dirty="0"/>
          </a:p>
          <a:p>
            <a:endParaRPr lang="en-US" b="1" dirty="0"/>
          </a:p>
        </p:txBody>
      </p:sp>
      <p:pic>
        <p:nvPicPr>
          <p:cNvPr id="5" name="Picture 4" descr="Screen Shot 2018-05-23 at 17.03.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731" y="1010978"/>
            <a:ext cx="4138367" cy="5131941"/>
          </a:xfrm>
          <a:prstGeom prst="rect">
            <a:avLst/>
          </a:prstGeom>
        </p:spPr>
      </p:pic>
    </p:spTree>
    <p:extLst>
      <p:ext uri="{BB962C8B-B14F-4D97-AF65-F5344CB8AC3E}">
        <p14:creationId xmlns:p14="http://schemas.microsoft.com/office/powerpoint/2010/main" val="5118480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209799"/>
            <a:ext cx="6486695" cy="769441"/>
          </a:xfrm>
        </p:spPr>
        <p:txBody>
          <a:bodyPr/>
          <a:lstStyle/>
          <a:p>
            <a:r>
              <a:rPr lang="en-US" dirty="0" err="1"/>
              <a:t>ObsLocTAP</a:t>
            </a:r>
            <a:r>
              <a:rPr lang="en-US" dirty="0"/>
              <a:t>: Observation Locator Table Access Protocol</a:t>
            </a:r>
          </a:p>
        </p:txBody>
      </p:sp>
      <p:sp>
        <p:nvSpPr>
          <p:cNvPr id="3" name="Content Placeholder 2"/>
          <p:cNvSpPr>
            <a:spLocks noGrp="1"/>
          </p:cNvSpPr>
          <p:nvPr>
            <p:ph idx="1"/>
          </p:nvPr>
        </p:nvSpPr>
        <p:spPr>
          <a:xfrm>
            <a:off x="251285" y="1035636"/>
            <a:ext cx="5580654" cy="5099918"/>
          </a:xfrm>
        </p:spPr>
        <p:txBody>
          <a:bodyPr/>
          <a:lstStyle/>
          <a:p>
            <a:r>
              <a:rPr lang="en-US" sz="2000" dirty="0" smtClean="0"/>
              <a:t>Initial note modified to create </a:t>
            </a:r>
            <a:r>
              <a:rPr lang="en-US" sz="2000" dirty="0" err="1" smtClean="0"/>
              <a:t>ObsLocTAP</a:t>
            </a:r>
            <a:r>
              <a:rPr lang="en-US" sz="2000" dirty="0" smtClean="0"/>
              <a:t> v0.2 WD	</a:t>
            </a:r>
          </a:p>
          <a:p>
            <a:pPr marL="0" indent="0">
              <a:buNone/>
            </a:pPr>
            <a:r>
              <a:rPr lang="en-US" dirty="0" smtClean="0">
                <a:hlinkClick r:id="rId2"/>
              </a:rPr>
              <a:t>http://www.ivoa.net/documents/ObsLocTAP/</a:t>
            </a:r>
            <a:endParaRPr lang="en-US" sz="2000" dirty="0" smtClean="0"/>
          </a:p>
          <a:p>
            <a:pPr marL="0" indent="0">
              <a:buNone/>
            </a:pPr>
            <a:r>
              <a:rPr lang="en-US" sz="2000" dirty="0" smtClean="0"/>
              <a:t>Properties:</a:t>
            </a:r>
            <a:endParaRPr lang="en-US" sz="2000" dirty="0"/>
          </a:p>
          <a:p>
            <a:r>
              <a:rPr lang="en-US" sz="2000" dirty="0" smtClean="0"/>
              <a:t>TAP protocol – Similar to </a:t>
            </a:r>
            <a:r>
              <a:rPr lang="en-US" sz="2000" dirty="0" err="1" smtClean="0"/>
              <a:t>ObsTAP</a:t>
            </a:r>
            <a:endParaRPr lang="en-US" sz="2000" dirty="0" smtClean="0"/>
          </a:p>
          <a:p>
            <a:r>
              <a:rPr lang="en-US" sz="2000" dirty="0" smtClean="0"/>
              <a:t>Data Model contains: </a:t>
            </a:r>
          </a:p>
          <a:p>
            <a:pPr lvl="1"/>
            <a:r>
              <a:rPr lang="en-US" sz="2000" dirty="0" smtClean="0"/>
              <a:t>Observation Characterization</a:t>
            </a:r>
          </a:p>
          <a:p>
            <a:pPr lvl="1"/>
            <a:r>
              <a:rPr lang="en-US" sz="2000" dirty="0" smtClean="0"/>
              <a:t>Axes: </a:t>
            </a:r>
          </a:p>
          <a:p>
            <a:pPr lvl="2"/>
            <a:r>
              <a:rPr lang="en-US" sz="2000" dirty="0" smtClean="0"/>
              <a:t>Spatial Coverage</a:t>
            </a:r>
          </a:p>
          <a:p>
            <a:pPr lvl="2"/>
            <a:r>
              <a:rPr lang="en-US" sz="2000" dirty="0" smtClean="0"/>
              <a:t>Spectral Coverage</a:t>
            </a:r>
          </a:p>
          <a:p>
            <a:pPr lvl="2"/>
            <a:r>
              <a:rPr lang="en-US" sz="2000" dirty="0" smtClean="0"/>
              <a:t>Polarization</a:t>
            </a:r>
          </a:p>
          <a:p>
            <a:pPr lvl="1"/>
            <a:r>
              <a:rPr lang="en-US" sz="2000" dirty="0" smtClean="0"/>
              <a:t>Observatory provenance</a:t>
            </a:r>
            <a:endParaRPr lang="en-US" sz="2000" dirty="0"/>
          </a:p>
          <a:p>
            <a:endParaRPr lang="en-US" sz="2000" dirty="0" smtClean="0"/>
          </a:p>
        </p:txBody>
      </p:sp>
      <p:pic>
        <p:nvPicPr>
          <p:cNvPr id="6" name="Picture 5" descr="Screen Shot 2018-10-30 at 15.39.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249" y="986319"/>
            <a:ext cx="3173142" cy="4120964"/>
          </a:xfrm>
          <a:prstGeom prst="rect">
            <a:avLst/>
          </a:prstGeom>
        </p:spPr>
      </p:pic>
    </p:spTree>
    <p:extLst>
      <p:ext uri="{BB962C8B-B14F-4D97-AF65-F5344CB8AC3E}">
        <p14:creationId xmlns:p14="http://schemas.microsoft.com/office/powerpoint/2010/main" val="41336317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ObsLocTAP</a:t>
            </a:r>
            <a:r>
              <a:rPr lang="en-US" dirty="0" smtClean="0"/>
              <a:t> Use </a:t>
            </a:r>
            <a:r>
              <a:rPr lang="en-US" dirty="0" smtClean="0"/>
              <a:t>Case I</a:t>
            </a:r>
            <a:endParaRPr lang="en-US" dirty="0"/>
          </a:p>
        </p:txBody>
      </p:sp>
      <p:sp>
        <p:nvSpPr>
          <p:cNvPr id="3" name="Content Placeholder 2"/>
          <p:cNvSpPr>
            <a:spLocks noGrp="1"/>
          </p:cNvSpPr>
          <p:nvPr>
            <p:ph idx="1"/>
          </p:nvPr>
        </p:nvSpPr>
        <p:spPr/>
        <p:txBody>
          <a:bodyPr/>
          <a:lstStyle/>
          <a:p>
            <a:pPr marL="0" indent="0">
              <a:buNone/>
            </a:pPr>
            <a:r>
              <a:rPr lang="en-US" b="1" i="1" dirty="0" smtClean="0"/>
              <a:t>Discovery </a:t>
            </a:r>
            <a:r>
              <a:rPr lang="en-US" b="1" i="1" dirty="0"/>
              <a:t>of observations planned for a certain observatory</a:t>
            </a:r>
          </a:p>
          <a:p>
            <a:pPr lvl="0"/>
            <a:r>
              <a:rPr lang="en-US" dirty="0" smtClean="0"/>
              <a:t>The </a:t>
            </a:r>
            <a:r>
              <a:rPr lang="en-US" dirty="0"/>
              <a:t>observatory receives observatory proposals by the scientists </a:t>
            </a:r>
            <a:endParaRPr lang="en-US" dirty="0" smtClean="0"/>
          </a:p>
          <a:p>
            <a:pPr lvl="0"/>
            <a:r>
              <a:rPr lang="en-US" dirty="0" smtClean="0"/>
              <a:t>Proposals </a:t>
            </a:r>
            <a:r>
              <a:rPr lang="en-US" dirty="0"/>
              <a:t>are ranked </a:t>
            </a:r>
            <a:endParaRPr lang="en-US" dirty="0" smtClean="0"/>
          </a:p>
          <a:p>
            <a:pPr lvl="0"/>
            <a:r>
              <a:rPr lang="en-US" dirty="0" smtClean="0"/>
              <a:t>Proposals </a:t>
            </a:r>
            <a:r>
              <a:rPr lang="en-US" dirty="0"/>
              <a:t>are </a:t>
            </a:r>
            <a:r>
              <a:rPr lang="en-US" dirty="0" smtClean="0"/>
              <a:t>inserted </a:t>
            </a:r>
            <a:r>
              <a:rPr lang="en-US" dirty="0"/>
              <a:t>into the observation planning system </a:t>
            </a:r>
            <a:endParaRPr lang="en-US" dirty="0" smtClean="0"/>
          </a:p>
          <a:p>
            <a:pPr lvl="0"/>
            <a:r>
              <a:rPr lang="en-US" dirty="0" smtClean="0"/>
              <a:t>Observation </a:t>
            </a:r>
            <a:r>
              <a:rPr lang="en-US" dirty="0"/>
              <a:t>planners </a:t>
            </a:r>
            <a:r>
              <a:rPr lang="en-US" dirty="0" smtClean="0"/>
              <a:t>schedule short</a:t>
            </a:r>
            <a:r>
              <a:rPr lang="en-US" dirty="0"/>
              <a:t>-medium plan trying to maximize the relevance of a certain observation period (e.g. per night or orbit revolution) and taking into account the constrains of the observatory (e.g. visibility of the object, geometrical constrains like the Sun or the Earth for space based observatories, </a:t>
            </a:r>
            <a:r>
              <a:rPr lang="en-US" dirty="0" err="1"/>
              <a:t>etc</a:t>
            </a:r>
            <a:r>
              <a:rPr lang="en-US" dirty="0"/>
              <a:t>)</a:t>
            </a:r>
          </a:p>
          <a:p>
            <a:pPr lvl="0"/>
            <a:r>
              <a:rPr lang="en-US" dirty="0"/>
              <a:t>In case of unexpected events like, e.g. targets of opportunity, scheduled plan could be replaced by another one modifying the short or medium plans.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70371351"/>
              </p:ext>
            </p:extLst>
          </p:nvPr>
        </p:nvGraphicFramePr>
        <p:xfrm>
          <a:off x="1758950" y="5040313"/>
          <a:ext cx="5626100" cy="1066800"/>
        </p:xfrm>
        <a:graphic>
          <a:graphicData uri="http://schemas.openxmlformats.org/presentationml/2006/ole">
            <mc:AlternateContent xmlns:mc="http://schemas.openxmlformats.org/markup-compatibility/2006">
              <mc:Choice xmlns:v="urn:schemas-microsoft-com:vml" Requires="v">
                <p:oleObj spid="_x0000_s7209" name="Document" r:id="rId3" imgW="5626100" imgH="1066800" progId="Word.Document.12">
                  <p:embed/>
                </p:oleObj>
              </mc:Choice>
              <mc:Fallback>
                <p:oleObj name="Document" r:id="rId3" imgW="5626100" imgH="1066800" progId="Word.Document.12">
                  <p:embed/>
                  <p:pic>
                    <p:nvPicPr>
                      <p:cNvPr id="0" name=""/>
                      <p:cNvPicPr/>
                      <p:nvPr/>
                    </p:nvPicPr>
                    <p:blipFill>
                      <a:blip r:embed="rId4"/>
                      <a:stretch>
                        <a:fillRect/>
                      </a:stretch>
                    </p:blipFill>
                    <p:spPr>
                      <a:xfrm>
                        <a:off x="1758950" y="5040313"/>
                        <a:ext cx="5626100" cy="1066800"/>
                      </a:xfrm>
                      <a:prstGeom prst="rect">
                        <a:avLst/>
                      </a:prstGeom>
                    </p:spPr>
                  </p:pic>
                </p:oleObj>
              </mc:Fallback>
            </mc:AlternateContent>
          </a:graphicData>
        </a:graphic>
      </p:graphicFrame>
    </p:spTree>
    <p:extLst>
      <p:ext uri="{BB962C8B-B14F-4D97-AF65-F5344CB8AC3E}">
        <p14:creationId xmlns:p14="http://schemas.microsoft.com/office/powerpoint/2010/main" val="27525393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200" dirty="0" smtClean="0"/>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25DD4EE8-CEC2-4097-877B-2881619AB218}" vid="{3EAF496E-73B5-4530-AD30-F997BCCE29B7}"/>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Noto Sans CJK SC Regular"/>
      </a:majorFont>
      <a:minorFont>
        <a:latin typeface="Arial"/>
        <a:ea typeface="ＭＳ Ｐゴシック"/>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Noto Sans CJK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Noto Sans CJK SC Regular"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E3F8D4-779E-482B-9027-84EA9EAEE0E0}">
  <ds:schemaRefs>
    <ds:schemaRef ds:uri="http://schemas.microsoft.com/sharepoint/v3/contenttype/forms"/>
  </ds:schemaRefs>
</ds:datastoreItem>
</file>

<file path=customXml/itemProps2.xml><?xml version="1.0" encoding="utf-8"?>
<ds:datastoreItem xmlns:ds="http://schemas.openxmlformats.org/officeDocument/2006/customXml" ds:itemID="{3B582352-888A-4727-9B6A-670345A54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E67DC-0345-49EC-B880-0A483B7BB2AD}">
  <ds:schemaRefs>
    <ds:schemaRef ds:uri="http://www.w3.org/XML/1998/namespace"/>
    <ds:schemaRef ds:uri="f2760952-b3bb-408f-ace6-eb1e07642b86"/>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ESA Presentation</Template>
  <TotalTime>35352</TotalTime>
  <Words>1668</Words>
  <Application>Microsoft Macintosh PowerPoint</Application>
  <PresentationFormat>On-screen Show (4:3)</PresentationFormat>
  <Paragraphs>424</Paragraphs>
  <Slides>28</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ESA Presentation</vt:lpstr>
      <vt:lpstr>Office Theme</vt:lpstr>
      <vt:lpstr>Document</vt:lpstr>
      <vt:lpstr>Visibility Service and Observation Locator:  Planning future observations</vt:lpstr>
      <vt:lpstr>Scientists  Require Coordinated Multi-wavelength  Observations  </vt:lpstr>
      <vt:lpstr>Visibility services</vt:lpstr>
      <vt:lpstr>Planned Observations Services</vt:lpstr>
      <vt:lpstr>Object Visibility Simple Access Protocol</vt:lpstr>
      <vt:lpstr>ObjVisSAP protocol: Input parameters</vt:lpstr>
      <vt:lpstr>ObjVisSAP protocol: Output</vt:lpstr>
      <vt:lpstr>ObsLocTAP: Observation Locator Table Access Protocol</vt:lpstr>
      <vt:lpstr>ObsLocTAP Use Case I</vt:lpstr>
      <vt:lpstr>ObsLocTAP Use Case II</vt:lpstr>
      <vt:lpstr>ObsLocTAP Main discussions</vt:lpstr>
      <vt:lpstr>VO protocols for visibility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Summary - ObsVisSAP</vt:lpstr>
      <vt:lpstr>Workshop Summary - ObsLocTAP</vt:lpstr>
      <vt:lpstr>Conclusions and future steps</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Gaia Archive: VO in action in the big data era</dc:title>
  <dc:subject>The Gaia Archive: VO in action in the big data era</dc:subject>
  <dc:creator>Christophe Arviset</dc:creator>
  <cp:lastModifiedBy>Jesus Salgado</cp:lastModifiedBy>
  <cp:revision>435</cp:revision>
  <cp:lastPrinted>2017-05-18T04:06:00Z</cp:lastPrinted>
  <dcterms:created xsi:type="dcterms:W3CDTF">2015-09-14T16:06:08Z</dcterms:created>
  <dcterms:modified xsi:type="dcterms:W3CDTF">2018-11-08T19:57:12Z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Issue Date">
    <vt:filetime>2015-10-05T22:00:00Z</vt:filetime>
  </property>
  <property fmtid="{D5CDD505-2E9C-101B-9397-08002B2CF9AE}" pid="16" name="Document Type">
    <vt:lpwstr>HO - Handout / Presentation</vt:lpwstr>
  </property>
  <property fmtid="{D5CDD505-2E9C-101B-9397-08002B2CF9AE}" pid="17" name="Reference">
    <vt:lpwstr>Gaia Archive</vt:lpwstr>
  </property>
  <property fmtid="{D5CDD505-2E9C-101B-9397-08002B2CF9AE}" pid="18" name="Classification">
    <vt:lpwstr>ESA UNCLASSIFIED - Releasable to the Public</vt:lpwstr>
  </property>
  <property fmtid="{D5CDD505-2E9C-101B-9397-08002B2CF9AE}" pid="19" name="Classification Caveat">
    <vt:lpwstr/>
  </property>
  <property fmtid="{D5CDD505-2E9C-101B-9397-08002B2CF9AE}" pid="20" name="Status">
    <vt:lpwstr>Issued</vt:lpwstr>
  </property>
  <property fmtid="{D5CDD505-2E9C-101B-9397-08002B2CF9AE}" pid="21" name="bmsSiteName">
    <vt:lpwstr>ESAC</vt:lpwstr>
  </property>
  <property fmtid="{D5CDD505-2E9C-101B-9397-08002B2CF9AE}" pid="22" name="Originating Organisation">
    <vt:lpwstr>ESA</vt:lpwstr>
  </property>
  <property fmtid="{D5CDD505-2E9C-101B-9397-08002B2CF9AE}" pid="23" name="Distribution">
    <vt:lpwstr/>
  </property>
  <property fmtid="{D5CDD505-2E9C-101B-9397-08002B2CF9AE}" pid="24" name="bmsSitename2">
    <vt:lpwstr>ESAC</vt:lpwstr>
  </property>
  <property fmtid="{D5CDD505-2E9C-101B-9397-08002B2CF9AE}" pid="25" name="bmsAddress">
    <vt:lpwstr>European Space Astronomy Centre - P.O. Box 78 - 28691 Villanueva de la Cañada - Madrid - Spain</vt:lpwstr>
  </property>
  <property fmtid="{D5CDD505-2E9C-101B-9397-08002B2CF9AE}" pid="26" name="bmsPlace">
    <vt:lpwstr>Madrid</vt:lpwstr>
  </property>
  <property fmtid="{D5CDD505-2E9C-101B-9397-08002B2CF9AE}" pid="27" name="bmsPhoneFax">
    <vt:lpwstr>T +34 91 8131 100 - F +34 91 8131 139 - www.esa.int</vt:lpwstr>
  </property>
  <property fmtid="{D5CDD505-2E9C-101B-9397-08002B2CF9AE}" pid="28" name="Issue">
    <vt:i4>1</vt:i4>
  </property>
  <property fmtid="{D5CDD505-2E9C-101B-9397-08002B2CF9AE}" pid="29" name="Revision">
    <vt:i4>0</vt:i4>
  </property>
</Properties>
</file>