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16"/>
  </p:notesMasterIdLst>
  <p:handoutMasterIdLst>
    <p:handoutMasterId r:id="rId17"/>
  </p:handoutMasterIdLst>
  <p:sldIdLst>
    <p:sldId id="455" r:id="rId5"/>
    <p:sldId id="486" r:id="rId6"/>
    <p:sldId id="487" r:id="rId7"/>
    <p:sldId id="489" r:id="rId8"/>
    <p:sldId id="490" r:id="rId9"/>
    <p:sldId id="491" r:id="rId10"/>
    <p:sldId id="492" r:id="rId11"/>
    <p:sldId id="498" r:id="rId12"/>
    <p:sldId id="494" r:id="rId13"/>
    <p:sldId id="495" r:id="rId14"/>
    <p:sldId id="493" r:id="rId15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81714"/>
    <a:srgbClr val="E37222"/>
    <a:srgbClr val="FDC82F"/>
    <a:srgbClr val="0098DB"/>
    <a:srgbClr val="00549F"/>
    <a:srgbClr val="00338D"/>
    <a:srgbClr val="D0103A"/>
    <a:srgbClr val="00854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9" autoAdjust="0"/>
    <p:restoredTop sz="92410" autoAdjust="0"/>
  </p:normalViewPr>
  <p:slideViewPr>
    <p:cSldViewPr snapToGrid="0">
      <p:cViewPr varScale="1">
        <p:scale>
          <a:sx n="161" d="100"/>
          <a:sy n="161" d="100"/>
        </p:scale>
        <p:origin x="576" y="192"/>
      </p:cViewPr>
      <p:guideLst>
        <p:guide orient="horz" pos="1620"/>
        <p:guide pos="2880"/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480" y="176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11/2/21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75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One service that we want to provide is better linking between data </a:t>
            </a:r>
            <a:r>
              <a:rPr lang="en-GB" baseline="0"/>
              <a:t>and papers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One service that we want to provide is better linking between data </a:t>
            </a:r>
            <a:r>
              <a:rPr lang="en-GB" baseline="0"/>
              <a:t>and papers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2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27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171652" y="4905803"/>
            <a:ext cx="6436141" cy="111519"/>
            <a:chOff x="171652" y="6621093"/>
            <a:chExt cx="6436141" cy="111519"/>
          </a:xfrm>
        </p:grpSpPr>
        <p:pic>
          <p:nvPicPr>
            <p:cNvPr id="12" name="Picture 11" descr="at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65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be.png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8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ca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3887" y="6621093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ch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822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cz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914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de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dk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14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e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681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es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70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fi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33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fr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869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gr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21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hu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457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ie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193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it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29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lu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7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nl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01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no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277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p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883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pt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868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2" name="Picture 31" descr="ro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984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3" name="Picture 32" descr="se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835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4" name="Picture 33" descr="uk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309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</p:grpSp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748000" cy="3693873"/>
          </a:xfrm>
        </p:spPr>
        <p:txBody>
          <a:bodyPr/>
          <a:lstStyle>
            <a:lvl1pPr marL="311150" indent="-311150">
              <a:tabLst/>
              <a:defRPr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     Second level</a:t>
            </a:r>
          </a:p>
          <a:p>
            <a:pPr lvl="0"/>
            <a:r>
              <a:rPr lang="en-US" dirty="0"/>
              <a:t>          Third level</a:t>
            </a:r>
          </a:p>
          <a:p>
            <a:pPr lvl="0"/>
            <a:r>
              <a:rPr lang="en-US" dirty="0"/>
              <a:t>                Fourth level</a:t>
            </a:r>
          </a:p>
          <a:p>
            <a:pPr lvl="0"/>
            <a:r>
              <a:rPr lang="en-US" dirty="0"/>
              <a:t>                      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39674"/>
          </a:xfrm>
          <a:prstGeom prst="rect">
            <a:avLst/>
          </a:prstGeom>
        </p:spPr>
      </p:pic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chemeClr val="tx1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jpe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39674"/>
          </a:xfrm>
          <a:prstGeom prst="rect">
            <a:avLst/>
          </a:prstGeom>
        </p:spPr>
      </p:pic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84265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     Second level</a:t>
            </a:r>
          </a:p>
          <a:p>
            <a:pPr lvl="0"/>
            <a:r>
              <a:rPr lang="en-US" dirty="0"/>
              <a:t>          Third level</a:t>
            </a:r>
          </a:p>
          <a:p>
            <a:pPr lvl="0"/>
            <a:r>
              <a:rPr lang="en-US" dirty="0"/>
              <a:t>                Fourth level</a:t>
            </a:r>
          </a:p>
          <a:p>
            <a:pPr lvl="0"/>
            <a:r>
              <a:rPr lang="en-US" dirty="0"/>
              <a:t>                      Fifth level</a:t>
            </a:r>
            <a:endParaRPr lang="en-GB" dirty="0"/>
          </a:p>
        </p:txBody>
      </p:sp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3122"/>
          <a:stretch/>
        </p:blipFill>
        <p:spPr>
          <a:xfrm>
            <a:off x="7787917" y="155435"/>
            <a:ext cx="1210456" cy="504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165600" y="4580702"/>
            <a:ext cx="201914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dirty="0">
                <a:solidFill>
                  <a:schemeClr val="bg2"/>
                </a:solidFill>
              </a:rPr>
              <a:t>ESA UNCLASSIFIED - For Official Use</a:t>
            </a:r>
            <a:endParaRPr lang="en-GB" sz="800" noProof="0" dirty="0">
              <a:solidFill>
                <a:schemeClr val="bg2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71652" y="4905803"/>
            <a:ext cx="6436141" cy="111519"/>
            <a:chOff x="171652" y="6621093"/>
            <a:chExt cx="6436141" cy="111519"/>
          </a:xfrm>
        </p:grpSpPr>
        <p:pic>
          <p:nvPicPr>
            <p:cNvPr id="16" name="Picture 15" descr="at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65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be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8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ca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3887" y="6621093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ch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822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cz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914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de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dk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14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ee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681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es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70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fi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33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f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869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gr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21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hu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457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ie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193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it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29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lu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7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2" name="Picture 31" descr="nl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01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3" name="Picture 32" descr="no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277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4" name="Picture 33" descr="pl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883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5" name="Picture 34" descr="pt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868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6" name="Picture 35" descr="ro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984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7" name="Picture 36" descr="se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835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8" name="Picture 37" descr="uk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309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9" name="Text Box 34"/>
          <p:cNvSpPr txBox="1">
            <a:spLocks noChangeAspect="1" noChangeArrowheads="1"/>
          </p:cNvSpPr>
          <p:nvPr/>
        </p:nvSpPr>
        <p:spPr bwMode="auto">
          <a:xfrm>
            <a:off x="4668537" y="4580702"/>
            <a:ext cx="433227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800" noProof="1">
                <a:solidFill>
                  <a:schemeClr val="bg2"/>
                </a:solidFill>
              </a:rPr>
              <a:t>Bruno Merín on behalf of Guido de Marchi | IVOA Interop | 2.11.2021 | Slide  </a:t>
            </a:r>
            <a:fld id="{441D2CD8-A0B5-4A03-95BE-DFD1B9B27256}" type="slidenum">
              <a:rPr lang="en-GB" sz="800" noProof="1" smtClean="0">
                <a:solidFill>
                  <a:schemeClr val="bg2"/>
                </a:solidFill>
              </a:r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1" r:id="rId2"/>
    <p:sldLayoutId id="2147483932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chemeClr val="tx1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6075" indent="-346075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tabLst/>
        <a:defRPr lang="en-GB" sz="1600" baseline="0" dirty="0" smtClean="0">
          <a:solidFill>
            <a:schemeClr val="bg1">
              <a:lumMod val="65000"/>
              <a:lumOff val="35000"/>
            </a:schemeClr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1">
              <a:lumMod val="65000"/>
              <a:lumOff val="35000"/>
            </a:schemeClr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1">
              <a:lumMod val="65000"/>
              <a:lumOff val="35000"/>
            </a:schemeClr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1">
              <a:lumMod val="65000"/>
              <a:lumOff val="35000"/>
            </a:schemeClr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1">
              <a:lumMod val="65000"/>
              <a:lumOff val="35000"/>
            </a:schemeClr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smos.esa.int/web/esdc/visitor-programm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4361" y="2914650"/>
            <a:ext cx="7948800" cy="1127847"/>
          </a:xfrm>
        </p:spPr>
        <p:txBody>
          <a:bodyPr/>
          <a:lstStyle/>
          <a:p>
            <a:r>
              <a:rPr lang="en-US" dirty="0"/>
              <a:t>Guido De Marchi</a:t>
            </a:r>
          </a:p>
          <a:p>
            <a:r>
              <a:rPr lang="en-US" dirty="0"/>
              <a:t>Head Scientist</a:t>
            </a:r>
            <a:br>
              <a:rPr lang="en-US" dirty="0"/>
            </a:br>
            <a:r>
              <a:rPr lang="en-US" dirty="0"/>
              <a:t>ESAC Science Data Centre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87375" y="1856096"/>
            <a:ext cx="7947025" cy="584776"/>
          </a:xfrm>
        </p:spPr>
        <p:txBody>
          <a:bodyPr/>
          <a:lstStyle/>
          <a:p>
            <a:r>
              <a:rPr lang="en-US" dirty="0"/>
              <a:t>Archival Research Visitor </a:t>
            </a:r>
            <a:r>
              <a:rPr lang="en-US" dirty="0" err="1"/>
              <a:t>Programme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1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0E8500-978E-FD48-A6CA-5A5A2D005296}"/>
              </a:ext>
            </a:extLst>
          </p:cNvPr>
          <p:cNvSpPr txBox="1"/>
          <p:nvPr/>
        </p:nvSpPr>
        <p:spPr>
          <a:xfrm>
            <a:off x="2743200" y="2252312"/>
            <a:ext cx="378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4000" dirty="0">
                <a:solidFill>
                  <a:schemeClr val="bg1"/>
                </a:solidFill>
              </a:rPr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1338336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 detail: Advertisement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err="1"/>
              <a:t>Programme’s</a:t>
            </a:r>
            <a:r>
              <a:rPr lang="en-US" sz="1800" dirty="0"/>
              <a:t> webpage on ESA web</a:t>
            </a: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Missions’ and archives distribution lists, newsletters and banners on archives’ websites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European/National professional society mailing lists (e.g. EAS, EGU, EPSC, etc.)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ESA Science Communication office (also @</a:t>
            </a:r>
            <a:r>
              <a:rPr lang="en-US" sz="1800" dirty="0" err="1"/>
              <a:t>esascience</a:t>
            </a:r>
            <a:r>
              <a:rPr lang="en-US" sz="1800" dirty="0"/>
              <a:t> twitter/</a:t>
            </a:r>
            <a:r>
              <a:rPr lang="en-US" sz="1800" dirty="0" err="1"/>
              <a:t>facebook</a:t>
            </a:r>
            <a:r>
              <a:rPr lang="en-US" sz="1800" dirty="0"/>
              <a:t>)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Roll-up posters at ESA booth at major conferences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Posters sent to European institutes (as for ESA Fellowship)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1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Actively engage young scientists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Major goal of our long-term strategy is to present and promote ESA data to early-career scientists </a:t>
            </a:r>
          </a:p>
          <a:p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Several options considered, including: </a:t>
            </a:r>
            <a:br>
              <a:rPr lang="en-US" sz="1800" dirty="0"/>
            </a:br>
            <a:r>
              <a:rPr lang="en-US" sz="1800" dirty="0"/>
              <a:t>  - summer schools </a:t>
            </a:r>
            <a:br>
              <a:rPr lang="en-US" sz="1800" dirty="0"/>
            </a:br>
            <a:r>
              <a:rPr lang="en-US" sz="1800" dirty="0"/>
              <a:t>  - visitor </a:t>
            </a:r>
            <a:r>
              <a:rPr lang="en-US" sz="1800" dirty="0" err="1"/>
              <a:t>programme</a:t>
            </a:r>
            <a:r>
              <a:rPr lang="en-US" sz="1800" dirty="0"/>
              <a:t> to work at ESA on archival data</a:t>
            </a:r>
            <a:endParaRPr lang="en-US" sz="1800" u="sng" dirty="0"/>
          </a:p>
          <a:p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Archival Research Visitor </a:t>
            </a:r>
            <a:r>
              <a:rPr lang="en-US" sz="1800" dirty="0" err="1"/>
              <a:t>Programme</a:t>
            </a:r>
            <a:r>
              <a:rPr lang="en-US" sz="1800" dirty="0"/>
              <a:t> appears most effective </a:t>
            </a:r>
            <a:br>
              <a:rPr lang="en-US" sz="1800" dirty="0"/>
            </a:br>
            <a:r>
              <a:rPr lang="en-US" sz="1800" dirty="0"/>
              <a:t>(fully supported by the Archives Users Groups)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4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goals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Boost scientific return from missions by making archival data more visible to (and increase archives’ user base)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Foster community research by sharing mission knowledge</a:t>
            </a:r>
            <a:endParaRPr lang="en-US" sz="800" dirty="0"/>
          </a:p>
          <a:p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Get feedback on archives’ usability (important feedback)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Keep ESA scientists aware of and engaged in community research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6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concept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Open call for scientists to propose topics of research that they would like to carry out using ESA public data at ESAC/ESTEC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Proposers indicate data they want to use and expertise they want to learn (wide knowledge base of ESA mission scientists)</a:t>
            </a:r>
            <a:endParaRPr lang="en-US" sz="800" dirty="0"/>
          </a:p>
          <a:p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Best ideas are selected by internal/external scientific committee </a:t>
            </a:r>
            <a:br>
              <a:rPr lang="en-US" sz="1800" dirty="0"/>
            </a:br>
            <a:r>
              <a:rPr lang="en-US" sz="1800" dirty="0"/>
              <a:t>(key role played by Archives User Groups)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Visitors come to ESAC/ESTEC for a few months and receive support of local experts on data retrieval, calibration, and analysis, as well as financial support to cover the expenses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7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 detail: Who can apply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Open to scientists from institutes in ESA Member States and Collaborating States, at all career levels, including graduate students </a:t>
            </a:r>
          </a:p>
          <a:p>
            <a:pPr marL="0" indent="0"/>
            <a:endParaRPr lang="en-US" sz="400" dirty="0"/>
          </a:p>
          <a:p>
            <a:pPr>
              <a:buFont typeface="Arial" charset="0"/>
              <a:buChar char="•"/>
            </a:pPr>
            <a:r>
              <a:rPr lang="en-US" sz="1800" dirty="0"/>
              <a:t>Early-career scientists (&lt; PhD+10) encouraged, but no limitations on career stage exist. Also PhD students welcome (through supervisors)</a:t>
            </a:r>
          </a:p>
          <a:p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/>
              <a:t>Typical stay 1 </a:t>
            </a:r>
            <a:r>
              <a:rPr lang="mr-IN" sz="1800" dirty="0"/>
              <a:t>–</a:t>
            </a:r>
            <a:r>
              <a:rPr lang="en-US" sz="1800" dirty="0"/>
              <a:t> 3 months, also split over multiple visits</a:t>
            </a:r>
          </a:p>
          <a:p>
            <a:pPr>
              <a:buFont typeface="Arial" charset="0"/>
              <a:buChar char="•"/>
            </a:pPr>
            <a:endParaRPr lang="en-US" sz="400" dirty="0"/>
          </a:p>
          <a:p>
            <a:pPr>
              <a:buFont typeface="Arial" charset="0"/>
              <a:buChar char="•"/>
            </a:pPr>
            <a:r>
              <a:rPr lang="en-US" sz="1800" dirty="0"/>
              <a:t>ESA covers travel/subsistence expenses (</a:t>
            </a:r>
            <a:r>
              <a:rPr lang="en-US" sz="1800" dirty="0" err="1"/>
              <a:t>airfare+housing+meals</a:t>
            </a:r>
            <a:r>
              <a:rPr lang="en-US" sz="1800" dirty="0"/>
              <a:t>) </a:t>
            </a:r>
          </a:p>
          <a:p>
            <a:pPr>
              <a:buFont typeface="Arial" charset="0"/>
              <a:buChar char="•"/>
            </a:pPr>
            <a:endParaRPr lang="en-US" sz="400" dirty="0"/>
          </a:p>
          <a:p>
            <a:pPr>
              <a:buFont typeface="Arial" charset="0"/>
              <a:buChar char="•"/>
            </a:pPr>
            <a:r>
              <a:rPr lang="en-US" sz="1800" dirty="0"/>
              <a:t>We are able to support 10 </a:t>
            </a:r>
            <a:r>
              <a:rPr lang="mr-IN" sz="1800" dirty="0"/>
              <a:t>–</a:t>
            </a:r>
            <a:r>
              <a:rPr lang="en-US" sz="1800" dirty="0"/>
              <a:t> 15  visitors per year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80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 detail: Topics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All areas of space research covered by ESA science missions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Data to use must be publically available in ESA Science Archives</a:t>
            </a:r>
            <a:endParaRPr lang="en-US" sz="4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We provide detailed information on </a:t>
            </a:r>
            <a:r>
              <a:rPr lang="en-US" sz="1800" dirty="0" err="1"/>
              <a:t>programme</a:t>
            </a:r>
            <a:r>
              <a:rPr lang="en-US" sz="1800" dirty="0"/>
              <a:t> web page, with list of people/expertise to check feasibility:</a:t>
            </a:r>
            <a:br>
              <a:rPr lang="en-US" sz="1800" dirty="0"/>
            </a:br>
            <a:r>
              <a:rPr lang="en-US" sz="1800" dirty="0" err="1">
                <a:solidFill>
                  <a:srgbClr val="3366FF"/>
                </a:solidFill>
              </a:rPr>
              <a:t>www.cosmos.esa.int</a:t>
            </a:r>
            <a:r>
              <a:rPr lang="en-US" sz="1800" dirty="0">
                <a:solidFill>
                  <a:srgbClr val="3366FF"/>
                </a:solidFill>
              </a:rPr>
              <a:t>/web/</a:t>
            </a:r>
            <a:r>
              <a:rPr lang="en-US" sz="1800" dirty="0" err="1">
                <a:solidFill>
                  <a:srgbClr val="3366FF"/>
                </a:solidFill>
              </a:rPr>
              <a:t>esdc</a:t>
            </a:r>
            <a:r>
              <a:rPr lang="en-US" sz="1800" dirty="0">
                <a:solidFill>
                  <a:srgbClr val="3366FF"/>
                </a:solidFill>
              </a:rPr>
              <a:t>/visitor-</a:t>
            </a:r>
            <a:r>
              <a:rPr lang="en-US" sz="1800" dirty="0" err="1">
                <a:solidFill>
                  <a:srgbClr val="3366FF"/>
                </a:solidFill>
              </a:rPr>
              <a:t>programme</a:t>
            </a:r>
            <a:endParaRPr lang="en-US" sz="1800" dirty="0">
              <a:solidFill>
                <a:srgbClr val="3366FF"/>
              </a:solidFill>
            </a:endParaRP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We encourage applicants to contact ESA experts to prepare a solid proposal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2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 detail: Deadlines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Two calls per year, deadlines 30 April and 31 October, selection announced within two months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First call now closed, results in next slide!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Next deadline 3 November 2021 for visits in spring/summer (2022)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Simple application by email (3-page PDF file)</a:t>
            </a:r>
          </a:p>
          <a:p>
            <a:pPr marL="0" indent="0"/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Selection committee includes ESA scientists and external Archives User Groups members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Applications ranked on scientific merit (after technical feasibility)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1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warm welcome to 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 marL="0" indent="0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0797"/>
              </p:ext>
            </p:extLst>
          </p:nvPr>
        </p:nvGraphicFramePr>
        <p:xfrm>
          <a:off x="24222" y="1477158"/>
          <a:ext cx="90804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3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Institute</a:t>
                      </a: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Research</a:t>
                      </a:r>
                      <a:r>
                        <a:rPr lang="en-US" sz="1400" baseline="0" dirty="0"/>
                        <a:t> area</a:t>
                      </a:r>
                      <a:endParaRPr lang="en-US" sz="1400" dirty="0"/>
                    </a:p>
                  </a:txBody>
                  <a:tcP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Sunayana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Bhargava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CEA Paris,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AGN-contaminated clusters in the XMM-XXL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Luca </a:t>
                      </a:r>
                      <a:r>
                        <a:rPr lang="en-US" sz="1400" dirty="0" err="1"/>
                        <a:t>Franci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Queen Mary Uni.,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Solar wind plasma: from data to models and 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Nuria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Jordana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Bath</a:t>
                      </a:r>
                      <a:r>
                        <a:rPr lang="en-US" sz="1400" baseline="0" dirty="0"/>
                        <a:t> Univ., UK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Search for bright radio-mm transients in Planck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Marco </a:t>
                      </a:r>
                      <a:r>
                        <a:rPr lang="en-US" sz="1400" dirty="0" err="1"/>
                        <a:t>Laurenti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Univ. of Rome, 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400" dirty="0"/>
                        <a:t>X-ray spectroscopy </a:t>
                      </a:r>
                      <a:r>
                        <a:rPr lang="en-US" sz="1200" dirty="0"/>
                        <a:t>&amp;</a:t>
                      </a:r>
                      <a:r>
                        <a:rPr lang="en-US" sz="1400" dirty="0"/>
                        <a:t> variability of high-accretion AGN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Beatriz Sanchez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Leicester Univ.,</a:t>
                      </a:r>
                      <a:r>
                        <a:rPr lang="en-US" sz="1400" baseline="0" dirty="0"/>
                        <a:t> UK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Space weather from spacecraft housekeeping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Adriana </a:t>
                      </a:r>
                      <a:r>
                        <a:rPr lang="en-US" sz="1400" dirty="0" err="1"/>
                        <a:t>Settino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Univ. of Calabria,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Kelvin-Helmholtz mechanism in the inner </a:t>
                      </a:r>
                      <a:r>
                        <a:rPr lang="en-US" sz="1400" dirty="0" err="1"/>
                        <a:t>heliosphere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Robert </a:t>
                      </a:r>
                      <a:r>
                        <a:rPr lang="en-US" sz="1400" dirty="0" err="1"/>
                        <a:t>Szakats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Budapest Obs., 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Herschel photometry of asteroids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732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comments and questions are welcome!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800" y="856526"/>
            <a:ext cx="8844200" cy="36938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We welcome feedback, questions, and comments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Please type your questions and we will address them in the discussion </a:t>
            </a:r>
          </a:p>
          <a:p>
            <a:pPr>
              <a:buFont typeface="Arial" charset="0"/>
              <a:buChar char="•"/>
            </a:pPr>
            <a:endParaRPr lang="en-US" sz="800" dirty="0">
              <a:solidFill>
                <a:srgbClr val="000000"/>
              </a:solidFill>
              <a:hlinkClick r:id="rId3"/>
            </a:endParaRPr>
          </a:p>
          <a:p>
            <a:pPr>
              <a:buFont typeface="Arial" charset="0"/>
              <a:buChar char="•"/>
            </a:pPr>
            <a:r>
              <a:rPr lang="en-US" sz="1800" dirty="0" err="1"/>
              <a:t>Programme</a:t>
            </a:r>
            <a:r>
              <a:rPr lang="en-US" sz="1800" dirty="0"/>
              <a:t> </a:t>
            </a:r>
            <a:r>
              <a:rPr lang="en-US" sz="1800" dirty="0" err="1"/>
              <a:t>webpage</a:t>
            </a:r>
            <a:r>
              <a:rPr lang="en-US" sz="1800" dirty="0" err="1">
                <a:solidFill>
                  <a:srgbClr val="000000"/>
                </a:solidFill>
                <a:hlinkClick r:id="rId3"/>
              </a:rPr>
              <a:t>https</a:t>
            </a:r>
            <a:r>
              <a:rPr lang="en-US" sz="1800" dirty="0">
                <a:solidFill>
                  <a:srgbClr val="000000"/>
                </a:solidFill>
                <a:hlinkClick r:id="rId3"/>
              </a:rPr>
              <a:t>://www.cosmos.esa.int/web/esdc/visitor-programme</a:t>
            </a:r>
            <a:endParaRPr lang="en-US" sz="1800" dirty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sz="1800" dirty="0"/>
              <a:t>You can contact us at any time at </a:t>
            </a:r>
            <a:r>
              <a:rPr lang="en-US" sz="1800" dirty="0" err="1"/>
              <a:t>arvp@cosmos.esa.int</a:t>
            </a: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34254"/>
      </p:ext>
    </p:extLst>
  </p:cSld>
  <p:clrMapOvr>
    <a:masterClrMapping/>
  </p:clrMapOvr>
</p:sld>
</file>

<file path=ppt/theme/theme1.xml><?xml version="1.0" encoding="utf-8"?>
<a:theme xmlns:a="http://schemas.openxmlformats.org/drawingml/2006/main" name="NEW 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22279E-2C4C-4C93-8498-455A58D1433E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2760952-b3bb-408f-ace6-eb1e07642b8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ESA Presentation 16-9</Template>
  <TotalTime>80449</TotalTime>
  <Words>737</Words>
  <Application>Microsoft Macintosh PowerPoint</Application>
  <PresentationFormat>On-screen Show (16:9)</PresentationFormat>
  <Paragraphs>133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NEW ESA Presentation 16-9</vt:lpstr>
      <vt:lpstr>Archival Research Visitor Programme</vt:lpstr>
      <vt:lpstr>Actively engage young scientists</vt:lpstr>
      <vt:lpstr>Programme goals</vt:lpstr>
      <vt:lpstr>Programme concept</vt:lpstr>
      <vt:lpstr>More in detail: Who can apply</vt:lpstr>
      <vt:lpstr>More in detail: Topics</vt:lpstr>
      <vt:lpstr>More in detail: Deadlines</vt:lpstr>
      <vt:lpstr>A warm welcome to …</vt:lpstr>
      <vt:lpstr>Your comments and questions are welcome!</vt:lpstr>
      <vt:lpstr>PowerPoint Presentation</vt:lpstr>
      <vt:lpstr>More in detail: Advertisement</vt:lpstr>
    </vt:vector>
  </TitlesOfParts>
  <Company>ESA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Operations and Archives at ESAC</dc:title>
  <dc:subject>Science Operations and Archives at ESAC</dc:subject>
  <dc:creator>Christophe Arviset</dc:creator>
  <cp:lastModifiedBy>Microsoft Office User</cp:lastModifiedBy>
  <cp:revision>933</cp:revision>
  <cp:lastPrinted>2020-01-28T16:51:09Z</cp:lastPrinted>
  <dcterms:created xsi:type="dcterms:W3CDTF">2017-02-23T09:52:03Z</dcterms:created>
  <dcterms:modified xsi:type="dcterms:W3CDTF">2021-11-02T06:47:38Z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Christophe Arviset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>Issued</vt:lpwstr>
  </property>
  <property fmtid="{D5CDD505-2E9C-101B-9397-08002B2CF9AE}" pid="20" name="bmsSiteName">
    <vt:lpwstr>ESAC</vt:lpwstr>
  </property>
  <property fmtid="{D5CDD505-2E9C-101B-9397-08002B2CF9AE}" pid="21" name="Originating Organisation">
    <vt:lpwstr>ESA-ESAC</vt:lpwstr>
  </property>
  <property fmtid="{D5CDD505-2E9C-101B-9397-08002B2CF9AE}" pid="22" name="Distribution">
    <vt:lpwstr/>
  </property>
  <property fmtid="{D5CDD505-2E9C-101B-9397-08002B2CF9AE}" pid="23" name="bmsSitename2">
    <vt:lpwstr>ESAC</vt:lpwstr>
  </property>
  <property fmtid="{D5CDD505-2E9C-101B-9397-08002B2CF9AE}" pid="24" name="bmsAddress">
    <vt:lpwstr>European Space Astronomy Centre - Camino bajo del Castillo, s/n -  28692 Villanueva de la Canada - Madrid - Spain</vt:lpwstr>
  </property>
  <property fmtid="{D5CDD505-2E9C-101B-9397-08002B2CF9AE}" pid="25" name="bmsPlace">
    <vt:lpwstr>Madrid</vt:lpwstr>
  </property>
  <property fmtid="{D5CDD505-2E9C-101B-9397-08002B2CF9AE}" pid="26" name="bmsPhoneFax">
    <vt:lpwstr>T +34 91 8131 100 - F +34 91 8131 139 - www.esa.int</vt:lpwstr>
  </property>
  <property fmtid="{D5CDD505-2E9C-101B-9397-08002B2CF9AE}" pid="27" name="Issue">
    <vt:i4>1</vt:i4>
  </property>
  <property fmtid="{D5CDD505-2E9C-101B-9397-08002B2CF9AE}" pid="28" name="Revision">
    <vt:i4>0</vt:i4>
  </property>
  <property fmtid="{D5CDD505-2E9C-101B-9397-08002B2CF9AE}" pid="29" name="Issue Date">
    <vt:filetime>2017-05-03T22:00:00Z</vt:filetime>
  </property>
  <property fmtid="{D5CDD505-2E9C-101B-9397-08002B2CF9AE}" pid="30" name="Organisational_x0020_entity">
    <vt:lpwstr>ESA-ESAC</vt:lpwstr>
  </property>
</Properties>
</file>