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Montserrat Light"/>
      <p:regular r:id="rId28"/>
      <p:bold r:id="rId29"/>
      <p:italic r:id="rId30"/>
      <p:boldItalic r:id="rId31"/>
    </p:embeddedFont>
    <p:embeddedFont>
      <p:font typeface="Bitter"/>
      <p:regular r:id="rId32"/>
      <p:bold r:id="rId33"/>
      <p:italic r:id="rId34"/>
      <p:boldItalic r:id="rId35"/>
    </p:embeddedFont>
    <p:embeddedFont>
      <p:font typeface="Gill Sans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D2367B5-D1EC-4205-8DD7-17C3CEE2FFB5}">
  <a:tblStyle styleId="{4D2367B5-D1EC-4205-8DD7-17C3CEE2FF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MontserratLight-regular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Light-boldItalic.fntdata"/><Relationship Id="rId30" Type="http://schemas.openxmlformats.org/officeDocument/2006/relationships/font" Target="fonts/MontserratLight-italic.fntdata"/><Relationship Id="rId11" Type="http://schemas.openxmlformats.org/officeDocument/2006/relationships/slide" Target="slides/slide6.xml"/><Relationship Id="rId33" Type="http://schemas.openxmlformats.org/officeDocument/2006/relationships/font" Target="fonts/Bitter-bold.fntdata"/><Relationship Id="rId10" Type="http://schemas.openxmlformats.org/officeDocument/2006/relationships/slide" Target="slides/slide5.xml"/><Relationship Id="rId32" Type="http://schemas.openxmlformats.org/officeDocument/2006/relationships/font" Target="fonts/Bitter-regular.fntdata"/><Relationship Id="rId13" Type="http://schemas.openxmlformats.org/officeDocument/2006/relationships/slide" Target="slides/slide8.xml"/><Relationship Id="rId35" Type="http://schemas.openxmlformats.org/officeDocument/2006/relationships/font" Target="fonts/Bitter-boldItalic.fntdata"/><Relationship Id="rId12" Type="http://schemas.openxmlformats.org/officeDocument/2006/relationships/slide" Target="slides/slide7.xml"/><Relationship Id="rId34" Type="http://schemas.openxmlformats.org/officeDocument/2006/relationships/font" Target="fonts/Bitter-italic.fntdata"/><Relationship Id="rId15" Type="http://schemas.openxmlformats.org/officeDocument/2006/relationships/slide" Target="slides/slide10.xml"/><Relationship Id="rId37" Type="http://schemas.openxmlformats.org/officeDocument/2006/relationships/font" Target="fonts/GillSans-bold.fntdata"/><Relationship Id="rId14" Type="http://schemas.openxmlformats.org/officeDocument/2006/relationships/slide" Target="slides/slide9.xml"/><Relationship Id="rId36" Type="http://schemas.openxmlformats.org/officeDocument/2006/relationships/font" Target="fonts/GillSans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607d31d6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607d31d6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3b78d9f977_0_1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23b78d9f977_0_1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607d31d6c5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2607d31d6c5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607d31d6c5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2607d31d6c5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3e5463b0d8_0_17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23e5463b0d8_0_17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23e5463b0d8_0_17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23e5463b0d8_0_17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280ae6ee56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280ae6ee56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23b78d9f977_0_1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23b78d9f977_0_1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ec8a06c36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ec8a06c36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3e5463b0d8_0_15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23e5463b0d8_0_15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© Copyright </a:t>
            </a:r>
            <a:r>
              <a:rPr b="1" lang="en-GB"/>
              <a:t>PresentationGO.com</a:t>
            </a:r>
            <a:r>
              <a:rPr lang="en-GB"/>
              <a:t> – The free PowerPoint and Google Slides template library</a:t>
            </a:r>
            <a:endParaRPr/>
          </a:p>
        </p:txBody>
      </p:sp>
      <p:sp>
        <p:nvSpPr>
          <p:cNvPr id="97" name="Google Shape;97;g23e5463b0d8_0_15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3adc86abe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3adc86abe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c99580bb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ec99580b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f33aab422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f33aab422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3b78d9f977_0_9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3b78d9f977_0_9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3e5463b0d8_0_1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3e5463b0d8_0_1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607d31d6c5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607d31d6c5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607d31d6c5_0_20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607d31d6c5_0_20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0.png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hyperlink" Target="http://www.skao.int" TargetMode="Externa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 - White - numbered">
  <p:cSld name="Title &amp; Bullets - White - numbered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285750" y="131795"/>
            <a:ext cx="8572800" cy="7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Verdana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288028" y="883046"/>
            <a:ext cx="8572800" cy="37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37465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•"/>
              <a:defRPr/>
            </a:lvl1pPr>
            <a:lvl2pPr indent="-368300" lvl="1" marL="9144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Char char="•"/>
              <a:defRPr sz="2200"/>
            </a:lvl2pPr>
            <a:lvl3pPr indent="-3556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•"/>
              <a:defRPr sz="2000"/>
            </a:lvl3pPr>
            <a:lvl4pPr indent="-336550" lvl="3" marL="1828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Verdana"/>
              <a:buChar char="•"/>
              <a:defRPr sz="1700"/>
            </a:lvl4pPr>
            <a:lvl5pPr indent="-304800" lvl="4" marL="2286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Verdana"/>
              <a:buChar char="•"/>
              <a:defRPr sz="1200"/>
            </a:lvl5pPr>
            <a:lvl6pPr indent="-260350" lvl="5" marL="2743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6pPr>
            <a:lvl7pPr indent="-260350" lvl="6" marL="3200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7pPr>
            <a:lvl8pPr indent="-260350" lvl="7" marL="36576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8pPr>
            <a:lvl9pPr indent="-260350" lvl="8" marL="41148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1_Title and two column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>
            <p:ph idx="2" type="pic"/>
          </p:nvPr>
        </p:nvSpPr>
        <p:spPr>
          <a:xfrm>
            <a:off x="4690425" y="1205346"/>
            <a:ext cx="3983700" cy="33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500" u="none" cap="none" strike="noStrike">
                <a:solidFill>
                  <a:srgbClr val="0033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>
            <a:off x="470025" y="1205346"/>
            <a:ext cx="3983700" cy="3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000" u="none" cap="none" strike="noStrike">
                <a:solidFill>
                  <a:srgbClr val="11467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100" u="none" cap="none" strike="noStrike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100" u="none" cap="none" strike="noStrike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100" u="none" cap="none" strike="noStrike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100" u="none" cap="none" strike="noStrike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7" name="Google Shape;77;p11"/>
          <p:cNvPicPr preferRelativeResize="0"/>
          <p:nvPr/>
        </p:nvPicPr>
        <p:blipFill rotWithShape="1">
          <a:blip r:embed="rId2">
            <a:alphaModFix/>
          </a:blip>
          <a:srcRect b="30279" l="0" r="0" t="0"/>
          <a:stretch/>
        </p:blipFill>
        <p:spPr>
          <a:xfrm>
            <a:off x="0" y="0"/>
            <a:ext cx="9144000" cy="94526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1"/>
          <p:cNvSpPr txBox="1"/>
          <p:nvPr>
            <p:ph idx="3" type="body"/>
          </p:nvPr>
        </p:nvSpPr>
        <p:spPr>
          <a:xfrm>
            <a:off x="1995267" y="0"/>
            <a:ext cx="66789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2300" u="none" cap="none" strike="noStrike">
                <a:solidFill>
                  <a:srgbClr val="4860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9" name="Google Shape;7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501" y="159457"/>
            <a:ext cx="929602" cy="62634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/>
          <p:nvPr/>
        </p:nvSpPr>
        <p:spPr>
          <a:xfrm>
            <a:off x="0" y="4811614"/>
            <a:ext cx="9144000" cy="347400"/>
          </a:xfrm>
          <a:prstGeom prst="rect">
            <a:avLst/>
          </a:prstGeom>
          <a:gradFill>
            <a:gsLst>
              <a:gs pos="0">
                <a:srgbClr val="8A2994"/>
              </a:gs>
              <a:gs pos="100000">
                <a:srgbClr val="4860A8"/>
              </a:gs>
            </a:gsLst>
            <a:lin ang="0" scaled="0"/>
          </a:gra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1"/>
          <p:cNvSpPr txBox="1"/>
          <p:nvPr/>
        </p:nvSpPr>
        <p:spPr>
          <a:xfrm>
            <a:off x="2855381" y="4863636"/>
            <a:ext cx="5916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EUROPEAN ASTRONOMICAL SOCIETY ANNUAL MEETING</a:t>
            </a:r>
            <a:endParaRPr b="1" i="0" sz="14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KAO v2 Title &amp; Bullets - White - numbered">
  <p:cSld name="SKAO v2 Title &amp; Bullets - White - numbered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>
            <p:ph type="title"/>
          </p:nvPr>
        </p:nvSpPr>
        <p:spPr>
          <a:xfrm>
            <a:off x="285750" y="131795"/>
            <a:ext cx="8572800" cy="7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Verdana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288028" y="883046"/>
            <a:ext cx="8572800" cy="37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37465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•"/>
              <a:defRPr/>
            </a:lvl1pPr>
            <a:lvl2pPr indent="-368300" lvl="1" marL="9144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Char char="•"/>
              <a:defRPr sz="2200"/>
            </a:lvl2pPr>
            <a:lvl3pPr indent="-3556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•"/>
              <a:defRPr sz="2000"/>
            </a:lvl3pPr>
            <a:lvl4pPr indent="-336550" lvl="3" marL="1828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Verdana"/>
              <a:buChar char="•"/>
              <a:defRPr sz="1700"/>
            </a:lvl4pPr>
            <a:lvl5pPr indent="-304800" lvl="4" marL="2286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Verdana"/>
              <a:buChar char="•"/>
              <a:defRPr sz="1200"/>
            </a:lvl5pPr>
            <a:lvl6pPr indent="-266700" lvl="5" marL="2743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600"/>
              <a:buChar char="•"/>
              <a:defRPr/>
            </a:lvl6pPr>
            <a:lvl7pPr indent="-266700" lvl="6" marL="3200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600"/>
              <a:buChar char="•"/>
              <a:defRPr/>
            </a:lvl7pPr>
            <a:lvl8pPr indent="-266700" lvl="7" marL="36576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600"/>
              <a:buChar char="•"/>
              <a:defRPr/>
            </a:lvl8pPr>
            <a:lvl9pPr indent="-266700" lvl="8" marL="41148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600"/>
              <a:buChar char="•"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8715375" y="4952999"/>
            <a:ext cx="3333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 sz="500"/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 sz="500"/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 sz="500"/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 sz="500"/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 sz="500"/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 sz="500"/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 sz="500"/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 sz="500"/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 sz="5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>
            <a:off x="628650" y="122611"/>
            <a:ext cx="78867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0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Front Photo Night" showMasterSp="0">
  <p:cSld name="Cover - Front Photo Nigh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ka_landscape_night_v1.jpg" id="15" name="Google Shape;15;p3"/>
          <p:cNvPicPr preferRelativeResize="0"/>
          <p:nvPr/>
        </p:nvPicPr>
        <p:blipFill rotWithShape="1">
          <a:blip r:embed="rId2">
            <a:alphaModFix/>
          </a:blip>
          <a:srcRect b="109" l="10059" r="16889" t="0"/>
          <a:stretch/>
        </p:blipFill>
        <p:spPr>
          <a:xfrm>
            <a:off x="0" y="981113"/>
            <a:ext cx="9144004" cy="416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0" y="0"/>
            <a:ext cx="9144000" cy="21717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/>
              </a:gs>
              <a:gs pos="100000">
                <a:srgbClr val="000000"/>
              </a:gs>
            </a:gsLst>
            <a:lin ang="16200038" scaled="0"/>
          </a:gra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0569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skao_logo_white.pdf" id="17" name="Google Shape;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159" y="300168"/>
            <a:ext cx="2129951" cy="59029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title"/>
          </p:nvPr>
        </p:nvSpPr>
        <p:spPr>
          <a:xfrm>
            <a:off x="3342103" y="1116060"/>
            <a:ext cx="5304300" cy="6792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Verdana"/>
              <a:buNone/>
              <a:defRPr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3344694" y="1824687"/>
            <a:ext cx="52992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Verdana"/>
              <a:buNone/>
              <a:defRPr sz="1900">
                <a:solidFill>
                  <a:schemeClr val="dk1"/>
                </a:solidFill>
              </a:defRPr>
            </a:lvl1pPr>
            <a:lvl2pPr indent="-2286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Verdana"/>
              <a:buNone/>
              <a:defRPr sz="1900">
                <a:solidFill>
                  <a:schemeClr val="dk1"/>
                </a:solidFill>
              </a:defRPr>
            </a:lvl2pPr>
            <a:lvl3pPr indent="-2286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Verdana"/>
              <a:buNone/>
              <a:defRPr sz="1900">
                <a:solidFill>
                  <a:schemeClr val="dk1"/>
                </a:solidFill>
              </a:defRPr>
            </a:lvl3pPr>
            <a:lvl4pPr indent="-2286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Verdana"/>
              <a:buNone/>
              <a:defRPr sz="1900">
                <a:solidFill>
                  <a:schemeClr val="dk1"/>
                </a:solidFill>
              </a:defRPr>
            </a:lvl4pPr>
            <a:lvl5pPr indent="-2286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Verdana"/>
              <a:buNone/>
              <a:defRPr sz="1900">
                <a:solidFill>
                  <a:schemeClr val="dk1"/>
                </a:solidFill>
              </a:defRPr>
            </a:lvl5pPr>
            <a:lvl6pPr indent="-260350" lvl="5" marL="2743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6pPr>
            <a:lvl7pPr indent="-260350" lvl="6" marL="3200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7pPr>
            <a:lvl8pPr indent="-260350" lvl="7" marL="36576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8pPr>
            <a:lvl9pPr indent="-260350" lvl="8" marL="41148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3339513" y="2460568"/>
            <a:ext cx="5304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Verdana"/>
              <a:buNone/>
              <a:defRPr b="0" sz="1500">
                <a:solidFill>
                  <a:schemeClr val="dk1"/>
                </a:solidFill>
              </a:defRPr>
            </a:lvl1pPr>
            <a:lvl2pPr indent="-273050" lvl="1" marL="9144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700"/>
              <a:buChar char="•"/>
              <a:defRPr/>
            </a:lvl5pPr>
            <a:lvl6pPr indent="-260350" lvl="5" marL="2743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6pPr>
            <a:lvl7pPr indent="-260350" lvl="6" marL="3200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7pPr>
            <a:lvl8pPr indent="-260350" lvl="7" marL="36576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8pPr>
            <a:lvl9pPr indent="-260350" lvl="8" marL="41148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3" type="body"/>
          </p:nvPr>
        </p:nvSpPr>
        <p:spPr>
          <a:xfrm>
            <a:off x="3339513" y="2796101"/>
            <a:ext cx="5304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None/>
              <a:defRPr sz="1400">
                <a:solidFill>
                  <a:schemeClr val="dk1"/>
                </a:solidFill>
              </a:defRPr>
            </a:lvl1pPr>
            <a:lvl2pPr indent="-273050" lvl="1" marL="9144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700"/>
              <a:buChar char="•"/>
              <a:defRPr/>
            </a:lvl5pPr>
            <a:lvl6pPr indent="-260350" lvl="5" marL="2743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6pPr>
            <a:lvl7pPr indent="-260350" lvl="6" marL="3200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7pPr>
            <a:lvl8pPr indent="-260350" lvl="7" marL="36576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8pPr>
            <a:lvl9pPr indent="-260350" lvl="8" marL="41148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Front Photo Day" showMasterSp="0">
  <p:cSld name="Cover - Front Photo Da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3" name="Google Shape;23;p4"/>
          <p:cNvPicPr preferRelativeResize="0"/>
          <p:nvPr/>
        </p:nvPicPr>
        <p:blipFill rotWithShape="1">
          <a:blip r:embed="rId2">
            <a:alphaModFix/>
          </a:blip>
          <a:srcRect b="0" l="13539" r="13547" t="0"/>
          <a:stretch/>
        </p:blipFill>
        <p:spPr>
          <a:xfrm>
            <a:off x="0" y="977196"/>
            <a:ext cx="9144000" cy="418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type="title"/>
          </p:nvPr>
        </p:nvSpPr>
        <p:spPr>
          <a:xfrm>
            <a:off x="3342103" y="1116060"/>
            <a:ext cx="5304300" cy="6792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344694" y="1824687"/>
            <a:ext cx="52992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Verdana"/>
              <a:buNone/>
              <a:defRPr sz="1900"/>
            </a:lvl1pPr>
            <a:lvl2pPr indent="-2286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Verdana"/>
              <a:buNone/>
              <a:defRPr sz="1900"/>
            </a:lvl2pPr>
            <a:lvl3pPr indent="-2286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Verdana"/>
              <a:buNone/>
              <a:defRPr sz="1900"/>
            </a:lvl3pPr>
            <a:lvl4pPr indent="-2286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Verdana"/>
              <a:buNone/>
              <a:defRPr sz="1900"/>
            </a:lvl4pPr>
            <a:lvl5pPr indent="-2286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Verdana"/>
              <a:buNone/>
              <a:defRPr sz="1900"/>
            </a:lvl5pPr>
            <a:lvl6pPr indent="-260350" lvl="5" marL="2743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6pPr>
            <a:lvl7pPr indent="-260350" lvl="6" marL="3200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7pPr>
            <a:lvl8pPr indent="-260350" lvl="7" marL="36576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8pPr>
            <a:lvl9pPr indent="-260350" lvl="8" marL="41148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3339513" y="2460568"/>
            <a:ext cx="5304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Verdana"/>
              <a:buNone/>
              <a:defRPr b="0" sz="1500"/>
            </a:lvl1pPr>
            <a:lvl2pPr indent="-273050" lvl="1" marL="9144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700"/>
              <a:buChar char="•"/>
              <a:defRPr/>
            </a:lvl5pPr>
            <a:lvl6pPr indent="-260350" lvl="5" marL="2743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6pPr>
            <a:lvl7pPr indent="-260350" lvl="6" marL="3200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7pPr>
            <a:lvl8pPr indent="-260350" lvl="7" marL="36576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8pPr>
            <a:lvl9pPr indent="-260350" lvl="8" marL="41148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3" type="body"/>
          </p:nvPr>
        </p:nvSpPr>
        <p:spPr>
          <a:xfrm>
            <a:off x="3339513" y="2796101"/>
            <a:ext cx="5304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None/>
              <a:defRPr sz="1400"/>
            </a:lvl1pPr>
            <a:lvl2pPr indent="-273050" lvl="1" marL="9144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700"/>
              <a:buChar char="•"/>
              <a:defRPr/>
            </a:lvl5pPr>
            <a:lvl6pPr indent="-260350" lvl="5" marL="2743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6pPr>
            <a:lvl7pPr indent="-260350" lvl="6" marL="3200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7pPr>
            <a:lvl8pPr indent="-260350" lvl="7" marL="36576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8pPr>
            <a:lvl9pPr indent="-260350" lvl="8" marL="41148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9pPr>
          </a:lstStyle>
          <a:p/>
        </p:txBody>
      </p:sp>
      <p:pic>
        <p:nvPicPr>
          <p:cNvPr descr="Image" id="28" name="Google Shape;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652" y="255788"/>
            <a:ext cx="2246966" cy="67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Front Gradient" showMasterSp="0">
  <p:cSld name="Cover - Front Gradi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-10083" y="1132726"/>
            <a:ext cx="9164100" cy="4049100"/>
          </a:xfrm>
          <a:prstGeom prst="rect">
            <a:avLst/>
          </a:prstGeom>
          <a:gradFill>
            <a:gsLst>
              <a:gs pos="0">
                <a:srgbClr val="070168"/>
              </a:gs>
              <a:gs pos="50129">
                <a:srgbClr val="070168"/>
              </a:gs>
              <a:gs pos="74170">
                <a:srgbClr val="730368"/>
              </a:gs>
              <a:gs pos="95820">
                <a:srgbClr val="DF0569"/>
              </a:gs>
              <a:gs pos="100000">
                <a:srgbClr val="DF0569"/>
              </a:gs>
            </a:gsLst>
            <a:lin ang="8100019" scaled="0"/>
          </a:gra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0569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Image" id="31" name="Google Shape;3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01553" y="547688"/>
            <a:ext cx="5143502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/>
          <p:nvPr/>
        </p:nvSpPr>
        <p:spPr>
          <a:xfrm>
            <a:off x="0" y="0"/>
            <a:ext cx="9144000" cy="119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0569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Image" id="33" name="Google Shape;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652" y="255788"/>
            <a:ext cx="2246966" cy="679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34" name="Google Shape;3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80702" y="1398739"/>
            <a:ext cx="4185204" cy="351708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>
            <p:ph type="title"/>
          </p:nvPr>
        </p:nvSpPr>
        <p:spPr>
          <a:xfrm>
            <a:off x="472941" y="2388203"/>
            <a:ext cx="5304300" cy="6792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Verdana"/>
              <a:buNone/>
              <a:defRPr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475531" y="3096831"/>
            <a:ext cx="52992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Verdana"/>
              <a:buNone/>
              <a:defRPr sz="19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Verdana"/>
              <a:buNone/>
              <a:defRPr sz="19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Verdana"/>
              <a:buNone/>
              <a:defRPr sz="19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Verdana"/>
              <a:buNone/>
              <a:defRPr sz="19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Verdana"/>
              <a:buNone/>
              <a:defRPr sz="1900">
                <a:solidFill>
                  <a:schemeClr val="dk1"/>
                </a:solidFill>
              </a:defRPr>
            </a:lvl5pPr>
            <a:lvl6pPr indent="-260350" lvl="5" marL="2743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6pPr>
            <a:lvl7pPr indent="-260350" lvl="6" marL="3200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7pPr>
            <a:lvl8pPr indent="-260350" lvl="7" marL="36576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8pPr>
            <a:lvl9pPr indent="-260350" lvl="8" marL="41148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470350" y="3732712"/>
            <a:ext cx="5304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Verdana"/>
              <a:buNone/>
              <a:defRPr b="0" sz="1500">
                <a:solidFill>
                  <a:schemeClr val="dk1"/>
                </a:solidFill>
              </a:defRPr>
            </a:lvl1pPr>
            <a:lvl2pPr indent="-273050" lvl="1" marL="9144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700"/>
              <a:buChar char="•"/>
              <a:defRPr/>
            </a:lvl5pPr>
            <a:lvl6pPr indent="-260350" lvl="5" marL="2743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6pPr>
            <a:lvl7pPr indent="-260350" lvl="6" marL="3200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7pPr>
            <a:lvl8pPr indent="-260350" lvl="7" marL="36576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8pPr>
            <a:lvl9pPr indent="-260350" lvl="8" marL="41148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3" type="body"/>
          </p:nvPr>
        </p:nvSpPr>
        <p:spPr>
          <a:xfrm>
            <a:off x="470350" y="4068244"/>
            <a:ext cx="5304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None/>
              <a:defRPr sz="1400">
                <a:solidFill>
                  <a:schemeClr val="dk1"/>
                </a:solidFill>
              </a:defRPr>
            </a:lvl1pPr>
            <a:lvl2pPr indent="-273050" lvl="1" marL="9144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700"/>
              <a:buChar char="•"/>
              <a:defRPr/>
            </a:lvl5pPr>
            <a:lvl6pPr indent="-260350" lvl="5" marL="2743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6pPr>
            <a:lvl7pPr indent="-260350" lvl="6" marL="3200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7pPr>
            <a:lvl8pPr indent="-260350" lvl="7" marL="36576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8pPr>
            <a:lvl9pPr indent="-260350" lvl="8" marL="41148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- Gradient - numbered" showMasterSp="0" type="tx">
  <p:cSld name="TITLE_AND_BOD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-19199" y="-14070"/>
            <a:ext cx="9182400" cy="5171700"/>
          </a:xfrm>
          <a:prstGeom prst="rect">
            <a:avLst/>
          </a:prstGeom>
          <a:gradFill>
            <a:gsLst>
              <a:gs pos="0">
                <a:srgbClr val="070168"/>
              </a:gs>
              <a:gs pos="50129">
                <a:srgbClr val="070168"/>
              </a:gs>
              <a:gs pos="72899">
                <a:srgbClr val="730368"/>
              </a:gs>
              <a:gs pos="93409">
                <a:srgbClr val="DF0569"/>
              </a:gs>
              <a:gs pos="100000">
                <a:srgbClr val="DF0569"/>
              </a:gs>
            </a:gsLst>
            <a:lin ang="8100019" scaled="0"/>
          </a:gra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0569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Image" id="41" name="Google Shape;41;p6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>
            <a:off x="128283" y="4706049"/>
            <a:ext cx="384310" cy="3891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6"/>
          <p:cNvCxnSpPr/>
          <p:nvPr/>
        </p:nvCxnSpPr>
        <p:spPr>
          <a:xfrm>
            <a:off x="609406" y="4900613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7490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43" name="Google Shape;43;p6"/>
          <p:cNvSpPr txBox="1"/>
          <p:nvPr/>
        </p:nvSpPr>
        <p:spPr>
          <a:xfrm>
            <a:off x="7732854" y="4950619"/>
            <a:ext cx="9567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</a:pPr>
            <a:r>
              <a:rPr b="0" i="0" lang="en-GB" sz="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Slide  /</a:t>
            </a:r>
            <a:endParaRPr sz="500"/>
          </a:p>
        </p:txBody>
      </p:sp>
      <p:pic>
        <p:nvPicPr>
          <p:cNvPr descr="Image" id="44" name="Google Shape;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6658" y="378092"/>
            <a:ext cx="5220739" cy="438732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 txBox="1"/>
          <p:nvPr>
            <p:ph idx="1" type="body"/>
          </p:nvPr>
        </p:nvSpPr>
        <p:spPr>
          <a:xfrm>
            <a:off x="543083" y="2606219"/>
            <a:ext cx="6267900" cy="16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None/>
              <a:defRPr sz="1400">
                <a:solidFill>
                  <a:srgbClr val="FFFFFF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None/>
              <a:defRPr sz="1400">
                <a:solidFill>
                  <a:srgbClr val="FFFFFF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None/>
              <a:defRPr sz="1400">
                <a:solidFill>
                  <a:srgbClr val="FFFFFF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None/>
              <a:defRPr sz="1400">
                <a:solidFill>
                  <a:srgbClr val="FFFFFF"/>
                </a:solidFill>
              </a:defRPr>
            </a:lvl5pPr>
            <a:lvl6pPr indent="-260350" lvl="5" marL="2743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6pPr>
            <a:lvl7pPr indent="-260350" lvl="6" marL="3200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7pPr>
            <a:lvl8pPr indent="-260350" lvl="7" marL="36576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8pPr>
            <a:lvl9pPr indent="-260350" lvl="8" marL="41148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type="title"/>
          </p:nvPr>
        </p:nvSpPr>
        <p:spPr>
          <a:xfrm>
            <a:off x="543083" y="871625"/>
            <a:ext cx="6267900" cy="16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Verdana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8715375" y="4952999"/>
            <a:ext cx="3336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2 Up white - numbered">
  <p:cSld name="Photo - 2 Up white - numbered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>
            <p:ph idx="2" type="pic"/>
          </p:nvPr>
        </p:nvSpPr>
        <p:spPr>
          <a:xfrm>
            <a:off x="5021784" y="2605556"/>
            <a:ext cx="3851700" cy="19503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7"/>
          <p:cNvSpPr/>
          <p:nvPr>
            <p:ph idx="3" type="pic"/>
          </p:nvPr>
        </p:nvSpPr>
        <p:spPr>
          <a:xfrm>
            <a:off x="5021784" y="117206"/>
            <a:ext cx="3851700" cy="19503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288028" y="883046"/>
            <a:ext cx="4472700" cy="3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37465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•"/>
              <a:defRPr>
                <a:solidFill>
                  <a:schemeClr val="accent2"/>
                </a:solidFill>
              </a:defRPr>
            </a:lvl1pPr>
            <a:lvl2pPr indent="-368300" lvl="1" marL="9144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Char char="•"/>
              <a:defRPr sz="2200">
                <a:solidFill>
                  <a:schemeClr val="accent2"/>
                </a:solidFill>
              </a:defRPr>
            </a:lvl2pPr>
            <a:lvl3pPr indent="-3556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•"/>
              <a:defRPr sz="2000">
                <a:solidFill>
                  <a:schemeClr val="accent2"/>
                </a:solidFill>
              </a:defRPr>
            </a:lvl3pPr>
            <a:lvl4pPr indent="-336550" lvl="3" marL="1828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Verdana"/>
              <a:buChar char="•"/>
              <a:defRPr sz="1700">
                <a:solidFill>
                  <a:schemeClr val="accent2"/>
                </a:solidFill>
              </a:defRPr>
            </a:lvl4pPr>
            <a:lvl5pPr indent="-304800" lvl="4" marL="2286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Verdana"/>
              <a:buChar char="•"/>
              <a:defRPr sz="1200">
                <a:solidFill>
                  <a:schemeClr val="accent2"/>
                </a:solidFill>
              </a:defRPr>
            </a:lvl5pPr>
            <a:lvl6pPr indent="-260350" lvl="5" marL="2743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6pPr>
            <a:lvl7pPr indent="-260350" lvl="6" marL="3200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7pPr>
            <a:lvl8pPr indent="-260350" lvl="7" marL="36576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8pPr>
            <a:lvl9pPr indent="-260350" lvl="8" marL="41148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type="title"/>
          </p:nvPr>
        </p:nvSpPr>
        <p:spPr>
          <a:xfrm>
            <a:off x="285750" y="131795"/>
            <a:ext cx="4474800" cy="7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Verdana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4" type="body"/>
          </p:nvPr>
        </p:nvSpPr>
        <p:spPr>
          <a:xfrm>
            <a:off x="5026310" y="2077287"/>
            <a:ext cx="38517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0869"/>
              </a:buClr>
              <a:buSzPts val="800"/>
              <a:buFont typeface="Verdana"/>
              <a:buNone/>
              <a:defRPr sz="800">
                <a:solidFill>
                  <a:srgbClr val="535353"/>
                </a:solidFill>
              </a:defRPr>
            </a:lvl1pPr>
            <a:lvl2pPr indent="-273050" lvl="1" marL="9144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700"/>
              <a:buChar char="•"/>
              <a:defRPr/>
            </a:lvl5pPr>
            <a:lvl6pPr indent="-260350" lvl="5" marL="2743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6pPr>
            <a:lvl7pPr indent="-260350" lvl="6" marL="3200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7pPr>
            <a:lvl8pPr indent="-260350" lvl="7" marL="36576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8pPr>
            <a:lvl9pPr indent="-260350" lvl="8" marL="41148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5" type="body"/>
          </p:nvPr>
        </p:nvSpPr>
        <p:spPr>
          <a:xfrm>
            <a:off x="5026310" y="4553655"/>
            <a:ext cx="38517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0869"/>
              </a:buClr>
              <a:buSzPts val="800"/>
              <a:buFont typeface="Verdana"/>
              <a:buNone/>
              <a:defRPr sz="800">
                <a:solidFill>
                  <a:srgbClr val="535353"/>
                </a:solidFill>
              </a:defRPr>
            </a:lvl1pPr>
            <a:lvl2pPr indent="-273050" lvl="1" marL="9144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700"/>
              <a:buChar char="•"/>
              <a:defRPr/>
            </a:lvl5pPr>
            <a:lvl6pPr indent="-260350" lvl="5" marL="2743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6pPr>
            <a:lvl7pPr indent="-260350" lvl="6" marL="3200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7pPr>
            <a:lvl8pPr indent="-260350" lvl="7" marL="36576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8pPr>
            <a:lvl9pPr indent="-260350" lvl="8" marL="41148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715375" y="4952999"/>
            <a:ext cx="333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/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/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/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/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/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/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/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/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2 Across white - numbered">
  <p:cSld name="Photo - 2 Across white - numbered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>
            <p:ph idx="2" type="pic"/>
          </p:nvPr>
        </p:nvSpPr>
        <p:spPr>
          <a:xfrm>
            <a:off x="283997" y="879038"/>
            <a:ext cx="4191000" cy="29376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8"/>
          <p:cNvSpPr/>
          <p:nvPr>
            <p:ph idx="3" type="pic"/>
          </p:nvPr>
        </p:nvSpPr>
        <p:spPr>
          <a:xfrm>
            <a:off x="4701731" y="883547"/>
            <a:ext cx="4191000" cy="29337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8"/>
          <p:cNvSpPr txBox="1"/>
          <p:nvPr>
            <p:ph type="title"/>
          </p:nvPr>
        </p:nvSpPr>
        <p:spPr>
          <a:xfrm>
            <a:off x="285750" y="131795"/>
            <a:ext cx="8611200" cy="7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" type="body"/>
          </p:nvPr>
        </p:nvSpPr>
        <p:spPr>
          <a:xfrm>
            <a:off x="285750" y="3976234"/>
            <a:ext cx="4191000" cy="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0869"/>
              </a:buClr>
              <a:buSzPts val="800"/>
              <a:buFont typeface="Verdana"/>
              <a:buNone/>
              <a:defRPr sz="800">
                <a:solidFill>
                  <a:srgbClr val="535353"/>
                </a:solidFill>
              </a:defRPr>
            </a:lvl1pPr>
            <a:lvl2pPr indent="-273050" lvl="1" marL="9144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700"/>
              <a:buChar char="•"/>
              <a:defRPr/>
            </a:lvl5pPr>
            <a:lvl6pPr indent="-260350" lvl="5" marL="2743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6pPr>
            <a:lvl7pPr indent="-260350" lvl="6" marL="3200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7pPr>
            <a:lvl8pPr indent="-260350" lvl="7" marL="36576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8pPr>
            <a:lvl9pPr indent="-260350" lvl="8" marL="41148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4" type="body"/>
          </p:nvPr>
        </p:nvSpPr>
        <p:spPr>
          <a:xfrm>
            <a:off x="4705854" y="3976234"/>
            <a:ext cx="4191000" cy="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0869"/>
              </a:buClr>
              <a:buSzPts val="800"/>
              <a:buFont typeface="Verdana"/>
              <a:buNone/>
              <a:defRPr sz="800">
                <a:solidFill>
                  <a:srgbClr val="535353"/>
                </a:solidFill>
              </a:defRPr>
            </a:lvl1pPr>
            <a:lvl2pPr indent="-273050" lvl="1" marL="9144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700"/>
              <a:buChar char="•"/>
              <a:defRPr/>
            </a:lvl5pPr>
            <a:lvl6pPr indent="-260350" lvl="5" marL="2743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6pPr>
            <a:lvl7pPr indent="-260350" lvl="6" marL="3200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7pPr>
            <a:lvl8pPr indent="-260350" lvl="7" marL="36576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8pPr>
            <a:lvl9pPr indent="-260350" lvl="8" marL="41148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8715375" y="4952999"/>
            <a:ext cx="333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/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/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/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/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/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/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/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/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Back" showMasterSp="0">
  <p:cSld name="Cover - Bac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-2411" y="-19339"/>
            <a:ext cx="9158400" cy="5182200"/>
          </a:xfrm>
          <a:prstGeom prst="rect">
            <a:avLst/>
          </a:prstGeom>
          <a:gradFill>
            <a:gsLst>
              <a:gs pos="0">
                <a:srgbClr val="070168"/>
              </a:gs>
              <a:gs pos="50129">
                <a:srgbClr val="070168"/>
              </a:gs>
              <a:gs pos="73990">
                <a:srgbClr val="760468"/>
              </a:gs>
              <a:gs pos="95480">
                <a:srgbClr val="E50869"/>
              </a:gs>
              <a:gs pos="100000">
                <a:srgbClr val="E50869"/>
              </a:gs>
            </a:gsLst>
            <a:lin ang="8100019" scaled="0"/>
          </a:gra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0569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476250" y="661420"/>
            <a:ext cx="4100700" cy="9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None/>
              <a:defRPr sz="1800">
                <a:solidFill>
                  <a:srgbClr val="FFFFFF"/>
                </a:solidFill>
              </a:defRPr>
            </a:lvl1pPr>
            <a:lvl2pPr indent="-273050" lvl="1" marL="9144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700"/>
              <a:buChar char="•"/>
              <a:defRPr/>
            </a:lvl2pPr>
            <a:lvl3pPr indent="-27305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00"/>
              <a:buChar char="•"/>
              <a:defRPr/>
            </a:lvl3pPr>
            <a:lvl4pPr indent="-273050" lvl="3" marL="1828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700"/>
              <a:buChar char="•"/>
              <a:defRPr/>
            </a:lvl4pPr>
            <a:lvl5pPr indent="-273050" lvl="4" marL="2286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700"/>
              <a:buChar char="•"/>
              <a:defRPr/>
            </a:lvl5pPr>
            <a:lvl6pPr indent="-260350" lvl="5" marL="2743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6pPr>
            <a:lvl7pPr indent="-260350" lvl="6" marL="3200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7pPr>
            <a:lvl8pPr indent="-260350" lvl="7" marL="36576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8pPr>
            <a:lvl9pPr indent="-260350" lvl="8" marL="41148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500"/>
              <a:buChar char="•"/>
              <a:defRPr/>
            </a:lvl9pPr>
          </a:lstStyle>
          <a:p/>
        </p:txBody>
      </p:sp>
      <p:pic>
        <p:nvPicPr>
          <p:cNvPr descr="skao_logo_2021_white_rgb.ai" id="66" name="Google Shape;6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250" y="4172265"/>
            <a:ext cx="1616781" cy="4480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67" name="Google Shape;6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6658" y="378092"/>
            <a:ext cx="5220739" cy="438732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9"/>
          <p:cNvSpPr txBox="1"/>
          <p:nvPr/>
        </p:nvSpPr>
        <p:spPr>
          <a:xfrm>
            <a:off x="6971450" y="4120075"/>
            <a:ext cx="16893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Verdana"/>
              <a:buNone/>
            </a:pPr>
            <a:r>
              <a:rPr b="0" i="0" lang="en-GB" sz="17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www.skao.int</a:t>
            </a:r>
            <a:endParaRPr sz="500"/>
          </a:p>
        </p:txBody>
      </p:sp>
      <p:sp>
        <p:nvSpPr>
          <p:cNvPr id="69" name="Google Shape;69;p9"/>
          <p:cNvSpPr txBox="1"/>
          <p:nvPr/>
        </p:nvSpPr>
        <p:spPr>
          <a:xfrm>
            <a:off x="476250" y="2872658"/>
            <a:ext cx="2557800" cy="128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Verdana"/>
              <a:buNone/>
            </a:pPr>
            <a:r>
              <a:rPr b="0" i="1" lang="en-GB" sz="9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We recognise and acknowledge the Indigenous peoples and cultures that have traditionally lived on the lands on which our facilities are located.</a:t>
            </a:r>
            <a:endParaRPr sz="5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19050" lIns="19050" spcFirstLastPara="1" rIns="1905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noAutofit/>
          </a:bodyPr>
          <a:lstStyle>
            <a:lvl1pPr lvl="0" rtl="0" algn="ctr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8472458" y="4663217"/>
            <a:ext cx="5487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85750" y="131795"/>
            <a:ext cx="8611200" cy="7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Verdana"/>
              <a:buNone/>
              <a:defRPr b="1" i="0" sz="23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2300"/>
              <a:buFont typeface="Verdana"/>
              <a:buNone/>
              <a:defRPr b="1" i="0" sz="23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2300"/>
              <a:buFont typeface="Verdana"/>
              <a:buNone/>
              <a:defRPr b="1" i="0" sz="23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2300"/>
              <a:buFont typeface="Verdana"/>
              <a:buNone/>
              <a:defRPr b="1" i="0" sz="23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2300"/>
              <a:buFont typeface="Verdana"/>
              <a:buNone/>
              <a:defRPr b="1" i="0" sz="23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2300"/>
              <a:buFont typeface="Verdana"/>
              <a:buNone/>
              <a:defRPr b="1" i="0" sz="23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2300"/>
              <a:buFont typeface="Verdana"/>
              <a:buNone/>
              <a:defRPr b="1" i="0" sz="23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2300"/>
              <a:buFont typeface="Verdana"/>
              <a:buNone/>
              <a:defRPr b="1" i="0" sz="23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2300"/>
              <a:buFont typeface="Verdana"/>
              <a:buNone/>
              <a:defRPr b="1" i="0" sz="23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Google Shape;7;p1"/>
          <p:cNvSpPr/>
          <p:nvPr/>
        </p:nvSpPr>
        <p:spPr>
          <a:xfrm>
            <a:off x="0" y="4907755"/>
            <a:ext cx="9144000" cy="237600"/>
          </a:xfrm>
          <a:prstGeom prst="rect">
            <a:avLst/>
          </a:prstGeom>
          <a:gradFill>
            <a:gsLst>
              <a:gs pos="0">
                <a:srgbClr val="070168"/>
              </a:gs>
              <a:gs pos="50129">
                <a:srgbClr val="070168"/>
              </a:gs>
              <a:gs pos="76370">
                <a:srgbClr val="730368"/>
              </a:gs>
              <a:gs pos="100000">
                <a:srgbClr val="DF0569"/>
              </a:gs>
            </a:gsLst>
            <a:lin ang="8100019" scaled="0"/>
          </a:gra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0569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8" name="Google Shape;8;p1"/>
          <p:cNvCxnSpPr/>
          <p:nvPr/>
        </p:nvCxnSpPr>
        <p:spPr>
          <a:xfrm>
            <a:off x="609406" y="4900613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4980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Image"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25173" y="4705350"/>
            <a:ext cx="390526" cy="3905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>
            <p:ph idx="1" type="body"/>
          </p:nvPr>
        </p:nvSpPr>
        <p:spPr>
          <a:xfrm>
            <a:off x="252413" y="1438275"/>
            <a:ext cx="8644200" cy="3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374650" lvl="0" marL="457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•"/>
              <a:defRPr b="0" i="0" sz="23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Char char="•"/>
              <a:defRPr b="0" i="0" sz="22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•"/>
              <a:defRPr b="0" i="0" sz="2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36550" lvl="3" marL="18288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Verdana"/>
              <a:buChar char="•"/>
              <a:defRPr b="0" i="0" sz="17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Verdana"/>
              <a:buChar char="•"/>
              <a:defRPr b="0" i="0" sz="12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2000"/>
              <a:buFont typeface="Verdana"/>
              <a:buChar char="•"/>
              <a:defRPr b="0" i="0" sz="24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2000"/>
              <a:buFont typeface="Verdana"/>
              <a:buChar char="•"/>
              <a:defRPr b="0" i="0" sz="24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2000"/>
              <a:buFont typeface="Verdana"/>
              <a:buChar char="•"/>
              <a:defRPr b="0" i="0" sz="24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2000"/>
              <a:buFont typeface="Verdana"/>
              <a:buChar char="•"/>
              <a:defRPr b="0" i="0" sz="24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Relationship Id="rId4" Type="http://schemas.openxmlformats.org/officeDocument/2006/relationships/image" Target="../media/image4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5.png"/><Relationship Id="rId4" Type="http://schemas.openxmlformats.org/officeDocument/2006/relationships/image" Target="../media/image3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1.jpg"/><Relationship Id="rId4" Type="http://schemas.openxmlformats.org/officeDocument/2006/relationships/image" Target="../media/image49.png"/><Relationship Id="rId5" Type="http://schemas.openxmlformats.org/officeDocument/2006/relationships/image" Target="../media/image48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53.png"/><Relationship Id="rId5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8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Relationship Id="rId5" Type="http://schemas.openxmlformats.org/officeDocument/2006/relationships/image" Target="../media/image22.png"/><Relationship Id="rId6" Type="http://schemas.openxmlformats.org/officeDocument/2006/relationships/image" Target="../media/image17.png"/><Relationship Id="rId7" Type="http://schemas.openxmlformats.org/officeDocument/2006/relationships/image" Target="../media/image11.png"/><Relationship Id="rId8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2.png"/><Relationship Id="rId10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Relationship Id="rId4" Type="http://schemas.openxmlformats.org/officeDocument/2006/relationships/image" Target="../media/image34.png"/><Relationship Id="rId9" Type="http://schemas.openxmlformats.org/officeDocument/2006/relationships/image" Target="../media/image30.png"/><Relationship Id="rId5" Type="http://schemas.openxmlformats.org/officeDocument/2006/relationships/image" Target="../media/image33.png"/><Relationship Id="rId6" Type="http://schemas.openxmlformats.org/officeDocument/2006/relationships/image" Target="../media/image37.png"/><Relationship Id="rId7" Type="http://schemas.openxmlformats.org/officeDocument/2006/relationships/image" Target="../media/image40.png"/><Relationship Id="rId8" Type="http://schemas.openxmlformats.org/officeDocument/2006/relationships/image" Target="../media/image3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3342100" y="895175"/>
            <a:ext cx="5304300" cy="2387700"/>
          </a:xfrm>
          <a:prstGeom prst="rect">
            <a:avLst/>
          </a:prstGeom>
        </p:spPr>
        <p:txBody>
          <a:bodyPr anchorCtr="0" anchor="b" bIns="19050" lIns="19050" spcFirstLastPara="1" rIns="1905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GB"/>
              <a:t>Connecting Science Platforms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 txBox="1"/>
          <p:nvPr>
            <p:ph idx="2" type="body"/>
          </p:nvPr>
        </p:nvSpPr>
        <p:spPr>
          <a:xfrm>
            <a:off x="3387200" y="2989300"/>
            <a:ext cx="4994400" cy="19803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GB" sz="1337"/>
              <a:t>Jesús Salgado</a:t>
            </a:r>
            <a:endParaRPr sz="1337"/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337"/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GB" sz="1337"/>
              <a:t>IVOA GWS chair and</a:t>
            </a:r>
            <a:endParaRPr sz="1337"/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GB" sz="1337"/>
              <a:t>SKA Regional Centres Network Architect</a:t>
            </a:r>
            <a:endParaRPr sz="1337"/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337"/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337"/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337"/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337"/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337"/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337"/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337"/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337"/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337"/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337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3"/>
          <p:cNvSpPr txBox="1"/>
          <p:nvPr>
            <p:ph type="title"/>
          </p:nvPr>
        </p:nvSpPr>
        <p:spPr>
          <a:xfrm>
            <a:off x="285750" y="131795"/>
            <a:ext cx="8572800" cy="711900"/>
          </a:xfrm>
          <a:prstGeom prst="rect">
            <a:avLst/>
          </a:prstGeom>
        </p:spPr>
        <p:txBody>
          <a:bodyPr anchorCtr="0" anchor="t" bIns="19050" lIns="19050" spcFirstLastPara="1" rIns="1905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Remote “Data Parsing” Operation</a:t>
            </a:r>
            <a:endParaRPr/>
          </a:p>
        </p:txBody>
      </p:sp>
      <p:sp>
        <p:nvSpPr>
          <p:cNvPr id="429" name="Google Shape;429;p23"/>
          <p:cNvSpPr/>
          <p:nvPr/>
        </p:nvSpPr>
        <p:spPr>
          <a:xfrm>
            <a:off x="977925" y="1703075"/>
            <a:ext cx="5384700" cy="4317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Data Management 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REST Service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0" name="Google Shape;430;p23"/>
          <p:cNvSpPr/>
          <p:nvPr/>
        </p:nvSpPr>
        <p:spPr>
          <a:xfrm>
            <a:off x="977925" y="2210975"/>
            <a:ext cx="5384700" cy="4317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Authorisation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1" name="Google Shape;431;p23"/>
          <p:cNvSpPr/>
          <p:nvPr/>
        </p:nvSpPr>
        <p:spPr>
          <a:xfrm>
            <a:off x="977925" y="2718875"/>
            <a:ext cx="1740000" cy="80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Remote Data Stream From URL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2" name="Google Shape;432;p23"/>
          <p:cNvSpPr/>
          <p:nvPr/>
        </p:nvSpPr>
        <p:spPr>
          <a:xfrm>
            <a:off x="2800325" y="2718875"/>
            <a:ext cx="1740000" cy="80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Local Data Reader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3" name="Google Shape;433;p23"/>
          <p:cNvSpPr/>
          <p:nvPr/>
        </p:nvSpPr>
        <p:spPr>
          <a:xfrm>
            <a:off x="4622725" y="2718875"/>
            <a:ext cx="1740000" cy="37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Local Data Parser Service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34" name="Google Shape;4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3950" y="4103375"/>
            <a:ext cx="721550" cy="721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" name="Google Shape;435;p23"/>
          <p:cNvCxnSpPr>
            <a:stCxn id="436" idx="2"/>
            <a:endCxn id="437" idx="3"/>
          </p:cNvCxnSpPr>
          <p:nvPr/>
        </p:nvCxnSpPr>
        <p:spPr>
          <a:xfrm rot="5400000">
            <a:off x="6741825" y="2332475"/>
            <a:ext cx="661500" cy="14199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438" name="Google Shape;438;p23"/>
          <p:cNvCxnSpPr>
            <a:stCxn id="437" idx="2"/>
            <a:endCxn id="434" idx="0"/>
          </p:cNvCxnSpPr>
          <p:nvPr/>
        </p:nvCxnSpPr>
        <p:spPr>
          <a:xfrm rot="5400000">
            <a:off x="4767475" y="3378275"/>
            <a:ext cx="542400" cy="908100"/>
          </a:xfrm>
          <a:prstGeom prst="curvedConnector3">
            <a:avLst>
              <a:gd fmla="val 4998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9" name="Google Shape;439;p23"/>
          <p:cNvCxnSpPr>
            <a:stCxn id="432" idx="2"/>
            <a:endCxn id="434" idx="0"/>
          </p:cNvCxnSpPr>
          <p:nvPr/>
        </p:nvCxnSpPr>
        <p:spPr>
          <a:xfrm flipH="1" rot="-5400000">
            <a:off x="3835475" y="3354125"/>
            <a:ext cx="584100" cy="914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40" name="Google Shape;440;p23"/>
          <p:cNvSpPr/>
          <p:nvPr/>
        </p:nvSpPr>
        <p:spPr>
          <a:xfrm>
            <a:off x="7150125" y="1410575"/>
            <a:ext cx="1231800" cy="80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Software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Repository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441" name="Google Shape;441;p23"/>
          <p:cNvCxnSpPr>
            <a:endCxn id="429" idx="0"/>
          </p:cNvCxnSpPr>
          <p:nvPr/>
        </p:nvCxnSpPr>
        <p:spPr>
          <a:xfrm>
            <a:off x="3669975" y="1326875"/>
            <a:ext cx="300" cy="37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7" name="Google Shape;437;p23"/>
          <p:cNvSpPr/>
          <p:nvPr/>
        </p:nvSpPr>
        <p:spPr>
          <a:xfrm>
            <a:off x="4622725" y="3184925"/>
            <a:ext cx="1740000" cy="37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Orchestrator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2" name="Google Shape;442;p23"/>
          <p:cNvSpPr txBox="1"/>
          <p:nvPr/>
        </p:nvSpPr>
        <p:spPr>
          <a:xfrm>
            <a:off x="3089475" y="794975"/>
            <a:ext cx="1161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Remote</a:t>
            </a:r>
            <a:endParaRPr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Invocation</a:t>
            </a:r>
            <a:endParaRPr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36" name="Google Shape;4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2175" y="2210975"/>
            <a:ext cx="500700" cy="5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4"/>
          <p:cNvSpPr txBox="1"/>
          <p:nvPr>
            <p:ph type="title"/>
          </p:nvPr>
        </p:nvSpPr>
        <p:spPr>
          <a:xfrm>
            <a:off x="285750" y="131795"/>
            <a:ext cx="8572800" cy="711900"/>
          </a:xfrm>
          <a:prstGeom prst="rect">
            <a:avLst/>
          </a:prstGeom>
        </p:spPr>
        <p:txBody>
          <a:bodyPr anchorCtr="0" anchor="t" bIns="19050" lIns="19050" spcFirstLastPara="1" rIns="1905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possible data mesh services</a:t>
            </a:r>
            <a:endParaRPr/>
          </a:p>
        </p:txBody>
      </p:sp>
      <p:graphicFrame>
        <p:nvGraphicFramePr>
          <p:cNvPr id="448" name="Google Shape;448;p24"/>
          <p:cNvGraphicFramePr/>
          <p:nvPr/>
        </p:nvGraphicFramePr>
        <p:xfrm>
          <a:off x="285750" y="5722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{4D2367B5-D1EC-4205-8DD7-17C3CEE2FFB5}</a:tableStyleId>
              </a:tblPr>
              <a:tblGrid>
                <a:gridCol w="2173850"/>
                <a:gridCol w="2173850"/>
                <a:gridCol w="2173850"/>
                <a:gridCol w="2173850"/>
              </a:tblGrid>
              <a:tr h="380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lt1"/>
                          </a:solidFill>
                        </a:rPr>
                        <a:t>Data Type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D4E5F5"/>
                        </a:gs>
                        <a:gs pos="100000">
                          <a:srgbClr val="70A4D5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lt1"/>
                          </a:solidFill>
                        </a:rPr>
                        <a:t>Operation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D4E5F5"/>
                        </a:gs>
                        <a:gs pos="100000">
                          <a:srgbClr val="70A4D5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lt1"/>
                          </a:solidFill>
                        </a:rPr>
                        <a:t>Input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D4E5F5"/>
                        </a:gs>
                        <a:gs pos="100000">
                          <a:srgbClr val="70A4D5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lt1"/>
                          </a:solidFill>
                        </a:rPr>
                        <a:t>Output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D4E5F5"/>
                        </a:gs>
                        <a:gs pos="100000">
                          <a:srgbClr val="70A4D5"/>
                        </a:gs>
                      </a:gsLst>
                      <a:lin ang="5400012" scaled="0"/>
                    </a:gradFill>
                  </a:tcPr>
                </a:tc>
              </a:tr>
              <a:tr h="380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Any Type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Get Stream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ID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Input Stream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Data Cube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Cut-out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ra, dec, size, resolution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Data Cube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0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Data Cube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Get Spectra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ra,</a:t>
                      </a:r>
                      <a:r>
                        <a:rPr lang="en-GB"/>
                        <a:t> dec, size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Spectrum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0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Data Cube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Get Time Series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</a:t>
                      </a:r>
                      <a:r>
                        <a:rPr lang="en-GB"/>
                        <a:t>a, dec, size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Time Series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0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Data Cube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Get Slice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wavelength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Image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0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Image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Change Resolution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ra, dec, size, resolution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Image (FITS to HiPS)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0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Image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Source Extraction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ID, algorithm params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Source Catalogue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4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Spectrum native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Convert to VO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Spectrum VO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85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Source Catalogue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Similar Source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Source ID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Source Catalogue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825" y="269800"/>
            <a:ext cx="5332074" cy="4671849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25"/>
          <p:cNvSpPr txBox="1"/>
          <p:nvPr>
            <p:ph idx="1" type="body"/>
          </p:nvPr>
        </p:nvSpPr>
        <p:spPr>
          <a:xfrm>
            <a:off x="433976" y="719999"/>
            <a:ext cx="5159400" cy="30156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AF00D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lang="en-GB" sz="1200">
                <a:solidFill>
                  <a:schemeClr val="lt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astroquery.ska.formats </a:t>
            </a:r>
            <a:r>
              <a:rPr lang="en-GB" sz="1200">
                <a:solidFill>
                  <a:srgbClr val="AF00D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as</a:t>
            </a:r>
            <a:r>
              <a:rPr lang="en-GB" sz="1200">
                <a:solidFill>
                  <a:schemeClr val="lt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skaformat</a:t>
            </a:r>
            <a:endParaRPr sz="1200">
              <a:solidFill>
                <a:schemeClr val="lt1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for obsid in list</a:t>
            </a:r>
            <a:endParaRPr sz="1200">
              <a:solidFill>
                <a:schemeClr val="lt1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cube = </a:t>
            </a:r>
            <a:r>
              <a:rPr b="1" lang="en-GB" sz="1200">
                <a:solidFill>
                  <a:schemeClr val="lt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skaformat.getCube</a:t>
            </a:r>
            <a:r>
              <a:rPr lang="en-GB" sz="1200">
                <a:solidFill>
                  <a:schemeClr val="lt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(obsid)</a:t>
            </a:r>
            <a:endParaRPr sz="1200">
              <a:solidFill>
                <a:schemeClr val="lt1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layer = </a:t>
            </a:r>
            <a:r>
              <a:rPr b="1" lang="en-GB" sz="1200">
                <a:solidFill>
                  <a:schemeClr val="lt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cube.slicePerFrequency</a:t>
            </a:r>
            <a:r>
              <a:rPr lang="en-GB" sz="1200">
                <a:solidFill>
                  <a:schemeClr val="lt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(150)</a:t>
            </a:r>
            <a:endParaRPr sz="1200">
              <a:solidFill>
                <a:schemeClr val="lt1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228600" lvl="0" marL="228600" marR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img = tf.keras.utils.load_img(</a:t>
            </a:r>
            <a:endParaRPr sz="1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28600" marR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layer, target_size=(img_height, img_width)</a:t>
            </a:r>
            <a:endParaRPr sz="1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228600" lvl="0" marL="228600" marR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228600" lvl="0" marL="228600" marR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img_array = tf.keras.utils.img_to_array(img)</a:t>
            </a:r>
            <a:endParaRPr sz="1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228600" lvl="0" marL="228600" marR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img_array = tf.expand_dims(img_array, 0) </a:t>
            </a:r>
            <a:endParaRPr sz="1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228600" lvl="0" marL="228600" marR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predictions = agnModel.predict(img_array)</a:t>
            </a:r>
            <a:endParaRPr sz="1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228600" lvl="0" marL="228600" marR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score = tf.nn.softmax(predictions[0])</a:t>
            </a:r>
            <a:endParaRPr sz="1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chemeClr val="lt1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5"/>
          <p:cNvSpPr/>
          <p:nvPr/>
        </p:nvSpPr>
        <p:spPr>
          <a:xfrm>
            <a:off x="6114400" y="815575"/>
            <a:ext cx="1022700" cy="1044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Local SRC</a:t>
            </a:r>
            <a:endParaRPr/>
          </a:p>
        </p:txBody>
      </p:sp>
      <p:sp>
        <p:nvSpPr>
          <p:cNvPr id="456" name="Google Shape;456;p25"/>
          <p:cNvSpPr/>
          <p:nvPr/>
        </p:nvSpPr>
        <p:spPr>
          <a:xfrm>
            <a:off x="8052950" y="3080225"/>
            <a:ext cx="1022700" cy="10449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Remote SRC</a:t>
            </a:r>
            <a:endParaRPr sz="1200"/>
          </a:p>
        </p:txBody>
      </p:sp>
      <p:cxnSp>
        <p:nvCxnSpPr>
          <p:cNvPr id="457" name="Google Shape;457;p25"/>
          <p:cNvCxnSpPr/>
          <p:nvPr/>
        </p:nvCxnSpPr>
        <p:spPr>
          <a:xfrm flipH="1" rot="10800000">
            <a:off x="3601925" y="1334500"/>
            <a:ext cx="2401200" cy="1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8" name="Google Shape;458;p25"/>
          <p:cNvCxnSpPr/>
          <p:nvPr/>
        </p:nvCxnSpPr>
        <p:spPr>
          <a:xfrm>
            <a:off x="7077875" y="1808700"/>
            <a:ext cx="859800" cy="100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59" name="Google Shape;45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44500" y="2749930"/>
            <a:ext cx="557000" cy="5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25"/>
          <p:cNvSpPr/>
          <p:nvPr/>
        </p:nvSpPr>
        <p:spPr>
          <a:xfrm>
            <a:off x="7301200" y="2957950"/>
            <a:ext cx="977400" cy="2595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Create Layer</a:t>
            </a:r>
            <a:endParaRPr sz="1000"/>
          </a:p>
        </p:txBody>
      </p:sp>
      <p:cxnSp>
        <p:nvCxnSpPr>
          <p:cNvPr id="461" name="Google Shape;461;p25"/>
          <p:cNvCxnSpPr/>
          <p:nvPr/>
        </p:nvCxnSpPr>
        <p:spPr>
          <a:xfrm rot="10800000">
            <a:off x="7040925" y="1897575"/>
            <a:ext cx="718800" cy="88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2" name="Google Shape;462;p25"/>
          <p:cNvSpPr/>
          <p:nvPr/>
        </p:nvSpPr>
        <p:spPr>
          <a:xfrm>
            <a:off x="5908450" y="1900225"/>
            <a:ext cx="977400" cy="2595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Layer</a:t>
            </a:r>
            <a:endParaRPr sz="1000"/>
          </a:p>
        </p:txBody>
      </p:sp>
      <p:sp>
        <p:nvSpPr>
          <p:cNvPr id="463" name="Google Shape;463;p25"/>
          <p:cNvSpPr/>
          <p:nvPr/>
        </p:nvSpPr>
        <p:spPr>
          <a:xfrm>
            <a:off x="6036400" y="2132625"/>
            <a:ext cx="977400" cy="2595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Layer</a:t>
            </a:r>
            <a:endParaRPr sz="1000"/>
          </a:p>
        </p:txBody>
      </p:sp>
      <p:sp>
        <p:nvSpPr>
          <p:cNvPr id="464" name="Google Shape;464;p25"/>
          <p:cNvSpPr/>
          <p:nvPr/>
        </p:nvSpPr>
        <p:spPr>
          <a:xfrm>
            <a:off x="6176200" y="2361350"/>
            <a:ext cx="977400" cy="2595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Layer</a:t>
            </a:r>
            <a:endParaRPr sz="1000"/>
          </a:p>
        </p:txBody>
      </p:sp>
      <p:sp>
        <p:nvSpPr>
          <p:cNvPr id="465" name="Google Shape;465;p25"/>
          <p:cNvSpPr/>
          <p:nvPr/>
        </p:nvSpPr>
        <p:spPr>
          <a:xfrm>
            <a:off x="7937675" y="162500"/>
            <a:ext cx="984300" cy="556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Container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Repository</a:t>
            </a:r>
            <a:endParaRPr sz="1100"/>
          </a:p>
        </p:txBody>
      </p:sp>
      <p:cxnSp>
        <p:nvCxnSpPr>
          <p:cNvPr id="466" name="Google Shape;466;p25"/>
          <p:cNvCxnSpPr>
            <a:stCxn id="455" idx="7"/>
          </p:cNvCxnSpPr>
          <p:nvPr/>
        </p:nvCxnSpPr>
        <p:spPr>
          <a:xfrm flipH="1" rot="10800000">
            <a:off x="6987329" y="474797"/>
            <a:ext cx="839100" cy="49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7" name="Google Shape;467;p25"/>
          <p:cNvSpPr/>
          <p:nvPr/>
        </p:nvSpPr>
        <p:spPr>
          <a:xfrm>
            <a:off x="7360000" y="815575"/>
            <a:ext cx="859800" cy="3753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ML enabled</a:t>
            </a:r>
            <a:endParaRPr sz="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environment</a:t>
            </a:r>
            <a:endParaRPr sz="900"/>
          </a:p>
        </p:txBody>
      </p:sp>
      <p:cxnSp>
        <p:nvCxnSpPr>
          <p:cNvPr id="468" name="Google Shape;468;p25"/>
          <p:cNvCxnSpPr/>
          <p:nvPr/>
        </p:nvCxnSpPr>
        <p:spPr>
          <a:xfrm flipH="1" rot="10800000">
            <a:off x="4157775" y="1578850"/>
            <a:ext cx="1830600" cy="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6"/>
          <p:cNvSpPr txBox="1"/>
          <p:nvPr>
            <p:ph type="title"/>
          </p:nvPr>
        </p:nvSpPr>
        <p:spPr>
          <a:xfrm>
            <a:off x="285750" y="131795"/>
            <a:ext cx="8572800" cy="711900"/>
          </a:xfrm>
          <a:prstGeom prst="rect">
            <a:avLst/>
          </a:prstGeom>
        </p:spPr>
        <p:txBody>
          <a:bodyPr anchorCtr="0" anchor="t" bIns="19050" lIns="19050" spcFirstLastPara="1" rIns="1905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Remote Approach Use Cases</a:t>
            </a:r>
            <a:endParaRPr/>
          </a:p>
        </p:txBody>
      </p:sp>
      <p:cxnSp>
        <p:nvCxnSpPr>
          <p:cNvPr id="474" name="Google Shape;474;p26"/>
          <p:cNvCxnSpPr>
            <a:stCxn id="475" idx="2"/>
            <a:endCxn id="476" idx="1"/>
          </p:cNvCxnSpPr>
          <p:nvPr/>
        </p:nvCxnSpPr>
        <p:spPr>
          <a:xfrm>
            <a:off x="962475" y="2571750"/>
            <a:ext cx="1272600" cy="1003500"/>
          </a:xfrm>
          <a:prstGeom prst="bentConnector3">
            <a:avLst>
              <a:gd fmla="val 49999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7" name="Google Shape;477;p26"/>
          <p:cNvCxnSpPr>
            <a:stCxn id="475" idx="2"/>
            <a:endCxn id="478" idx="1"/>
          </p:cNvCxnSpPr>
          <p:nvPr/>
        </p:nvCxnSpPr>
        <p:spPr>
          <a:xfrm flipH="1" rot="10800000">
            <a:off x="962475" y="1106250"/>
            <a:ext cx="1272600" cy="1465500"/>
          </a:xfrm>
          <a:prstGeom prst="bentConnector3">
            <a:avLst>
              <a:gd fmla="val 49999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5" name="Google Shape;475;p26"/>
          <p:cNvSpPr/>
          <p:nvPr/>
        </p:nvSpPr>
        <p:spPr>
          <a:xfrm rot="-5400000">
            <a:off x="-920775" y="2309100"/>
            <a:ext cx="3241200" cy="525300"/>
          </a:xfrm>
          <a:prstGeom prst="roundRect">
            <a:avLst>
              <a:gd fmla="val 16667" name="adj"/>
            </a:avLst>
          </a:prstGeom>
          <a:solidFill>
            <a:srgbClr val="858585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Operations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8" name="Google Shape;478;p26"/>
          <p:cNvSpPr/>
          <p:nvPr/>
        </p:nvSpPr>
        <p:spPr>
          <a:xfrm>
            <a:off x="2235050" y="843699"/>
            <a:ext cx="2020500" cy="525300"/>
          </a:xfrm>
          <a:prstGeom prst="roundRect">
            <a:avLst>
              <a:gd fmla="val 16667" name="adj"/>
            </a:avLst>
          </a:prstGeom>
          <a:solidFill>
            <a:srgbClr val="B61249"/>
          </a:solidFill>
          <a:ln cap="flat" cmpd="sng" w="9525">
            <a:solidFill>
              <a:srgbClr val="B612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Local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6" name="Google Shape;476;p26"/>
          <p:cNvSpPr/>
          <p:nvPr/>
        </p:nvSpPr>
        <p:spPr>
          <a:xfrm>
            <a:off x="2235050" y="3312499"/>
            <a:ext cx="2020500" cy="5253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Distributed</a:t>
            </a: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9" name="Google Shape;479;p26"/>
          <p:cNvSpPr/>
          <p:nvPr/>
        </p:nvSpPr>
        <p:spPr>
          <a:xfrm>
            <a:off x="6442450" y="400350"/>
            <a:ext cx="2020500" cy="525300"/>
          </a:xfrm>
          <a:prstGeom prst="roundRect">
            <a:avLst>
              <a:gd fmla="val 16667" name="adj"/>
            </a:avLst>
          </a:prstGeom>
          <a:solidFill>
            <a:srgbClr val="E1165A"/>
          </a:solidFill>
          <a:ln cap="flat" cmpd="sng" w="9525">
            <a:solidFill>
              <a:srgbClr val="E116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Mosaicking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0" name="Google Shape;480;p26"/>
          <p:cNvSpPr/>
          <p:nvPr/>
        </p:nvSpPr>
        <p:spPr>
          <a:xfrm>
            <a:off x="6442450" y="1102088"/>
            <a:ext cx="2020500" cy="525300"/>
          </a:xfrm>
          <a:prstGeom prst="roundRect">
            <a:avLst>
              <a:gd fmla="val 16667" name="adj"/>
            </a:avLst>
          </a:prstGeom>
          <a:solidFill>
            <a:srgbClr val="E1165A"/>
          </a:solidFill>
          <a:ln cap="flat" cmpd="sng" w="9525">
            <a:solidFill>
              <a:srgbClr val="E116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Stacking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1" name="Google Shape;481;p26"/>
          <p:cNvSpPr/>
          <p:nvPr/>
        </p:nvSpPr>
        <p:spPr>
          <a:xfrm>
            <a:off x="6442450" y="1803838"/>
            <a:ext cx="2020500" cy="5253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Cut-outs</a:t>
            </a: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2" name="Google Shape;482;p26"/>
          <p:cNvSpPr/>
          <p:nvPr/>
        </p:nvSpPr>
        <p:spPr>
          <a:xfrm>
            <a:off x="6442450" y="2407325"/>
            <a:ext cx="2020500" cy="5253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Source finding</a:t>
            </a: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83" name="Google Shape;483;p26"/>
          <p:cNvCxnSpPr>
            <a:stCxn id="478" idx="3"/>
            <a:endCxn id="479" idx="1"/>
          </p:cNvCxnSpPr>
          <p:nvPr/>
        </p:nvCxnSpPr>
        <p:spPr>
          <a:xfrm flipH="1" rot="10800000">
            <a:off x="4255550" y="662949"/>
            <a:ext cx="2187000" cy="443400"/>
          </a:xfrm>
          <a:prstGeom prst="bentConnector3">
            <a:avLst>
              <a:gd fmla="val 50004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4" name="Google Shape;484;p26"/>
          <p:cNvCxnSpPr>
            <a:stCxn id="478" idx="3"/>
            <a:endCxn id="480" idx="1"/>
          </p:cNvCxnSpPr>
          <p:nvPr/>
        </p:nvCxnSpPr>
        <p:spPr>
          <a:xfrm>
            <a:off x="4255550" y="1106349"/>
            <a:ext cx="2187000" cy="258300"/>
          </a:xfrm>
          <a:prstGeom prst="bentConnector3">
            <a:avLst>
              <a:gd fmla="val 50004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5" name="Google Shape;485;p26"/>
          <p:cNvCxnSpPr>
            <a:stCxn id="482" idx="1"/>
            <a:endCxn id="476" idx="3"/>
          </p:cNvCxnSpPr>
          <p:nvPr/>
        </p:nvCxnSpPr>
        <p:spPr>
          <a:xfrm flipH="1">
            <a:off x="4255450" y="2669975"/>
            <a:ext cx="2187000" cy="905100"/>
          </a:xfrm>
          <a:prstGeom prst="bentConnector3">
            <a:avLst>
              <a:gd fmla="val 50004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6" name="Google Shape;486;p26"/>
          <p:cNvCxnSpPr>
            <a:stCxn id="476" idx="3"/>
            <a:endCxn id="481" idx="1"/>
          </p:cNvCxnSpPr>
          <p:nvPr/>
        </p:nvCxnSpPr>
        <p:spPr>
          <a:xfrm flipH="1" rot="10800000">
            <a:off x="4255550" y="2066449"/>
            <a:ext cx="2187000" cy="1508700"/>
          </a:xfrm>
          <a:prstGeom prst="bentConnector3">
            <a:avLst>
              <a:gd fmla="val 50004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7" name="Google Shape;487;p26"/>
          <p:cNvSpPr/>
          <p:nvPr/>
        </p:nvSpPr>
        <p:spPr>
          <a:xfrm>
            <a:off x="6442450" y="4217825"/>
            <a:ext cx="2020500" cy="5253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Source Classification</a:t>
            </a: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8" name="Google Shape;488;p26"/>
          <p:cNvSpPr/>
          <p:nvPr/>
        </p:nvSpPr>
        <p:spPr>
          <a:xfrm>
            <a:off x="6442450" y="3010825"/>
            <a:ext cx="2020500" cy="5253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Image Convolution</a:t>
            </a: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89" name="Google Shape;489;p26"/>
          <p:cNvCxnSpPr>
            <a:stCxn id="488" idx="1"/>
            <a:endCxn id="476" idx="3"/>
          </p:cNvCxnSpPr>
          <p:nvPr/>
        </p:nvCxnSpPr>
        <p:spPr>
          <a:xfrm flipH="1">
            <a:off x="4255450" y="3273475"/>
            <a:ext cx="2187000" cy="301800"/>
          </a:xfrm>
          <a:prstGeom prst="bentConnector3">
            <a:avLst>
              <a:gd fmla="val 50004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0" name="Google Shape;490;p26"/>
          <p:cNvSpPr/>
          <p:nvPr/>
        </p:nvSpPr>
        <p:spPr>
          <a:xfrm>
            <a:off x="6442450" y="3614338"/>
            <a:ext cx="2020500" cy="5253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Visualisation</a:t>
            </a: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91" name="Google Shape;491;p26"/>
          <p:cNvCxnSpPr>
            <a:stCxn id="490" idx="1"/>
            <a:endCxn id="476" idx="3"/>
          </p:cNvCxnSpPr>
          <p:nvPr/>
        </p:nvCxnSpPr>
        <p:spPr>
          <a:xfrm rot="10800000">
            <a:off x="4255450" y="3575188"/>
            <a:ext cx="2187000" cy="301800"/>
          </a:xfrm>
          <a:prstGeom prst="bentConnector3">
            <a:avLst>
              <a:gd fmla="val 50004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2" name="Google Shape;492;p26"/>
          <p:cNvCxnSpPr>
            <a:stCxn id="487" idx="1"/>
            <a:endCxn id="476" idx="3"/>
          </p:cNvCxnSpPr>
          <p:nvPr/>
        </p:nvCxnSpPr>
        <p:spPr>
          <a:xfrm rot="10800000">
            <a:off x="4255450" y="3575075"/>
            <a:ext cx="2187000" cy="905400"/>
          </a:xfrm>
          <a:prstGeom prst="bentConnector3">
            <a:avLst>
              <a:gd fmla="val 50004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7"/>
          <p:cNvSpPr txBox="1"/>
          <p:nvPr>
            <p:ph type="title"/>
          </p:nvPr>
        </p:nvSpPr>
        <p:spPr>
          <a:xfrm>
            <a:off x="285750" y="131795"/>
            <a:ext cx="8572800" cy="711900"/>
          </a:xfrm>
          <a:prstGeom prst="rect">
            <a:avLst/>
          </a:prstGeom>
        </p:spPr>
        <p:txBody>
          <a:bodyPr anchorCtr="0" anchor="t" bIns="19050" lIns="19050" spcFirstLastPara="1" rIns="1905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Execution Planner</a:t>
            </a:r>
            <a:endParaRPr/>
          </a:p>
        </p:txBody>
      </p:sp>
      <p:sp>
        <p:nvSpPr>
          <p:cNvPr id="498" name="Google Shape;498;p27"/>
          <p:cNvSpPr/>
          <p:nvPr/>
        </p:nvSpPr>
        <p:spPr>
          <a:xfrm>
            <a:off x="7668750" y="1094425"/>
            <a:ext cx="1189800" cy="11085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27"/>
          <p:cNvSpPr/>
          <p:nvPr/>
        </p:nvSpPr>
        <p:spPr>
          <a:xfrm>
            <a:off x="7668750" y="3338050"/>
            <a:ext cx="1189800" cy="11085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27"/>
          <p:cNvSpPr/>
          <p:nvPr/>
        </p:nvSpPr>
        <p:spPr>
          <a:xfrm>
            <a:off x="285750" y="1094425"/>
            <a:ext cx="1189800" cy="11085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27"/>
          <p:cNvSpPr/>
          <p:nvPr/>
        </p:nvSpPr>
        <p:spPr>
          <a:xfrm>
            <a:off x="285750" y="3338050"/>
            <a:ext cx="1189800" cy="11085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27"/>
          <p:cNvSpPr/>
          <p:nvPr/>
        </p:nvSpPr>
        <p:spPr>
          <a:xfrm>
            <a:off x="4026050" y="3310350"/>
            <a:ext cx="1189800" cy="456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Execution</a:t>
            </a:r>
            <a:endParaRPr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Planner</a:t>
            </a:r>
            <a:endParaRPr sz="1300"/>
          </a:p>
        </p:txBody>
      </p:sp>
      <p:sp>
        <p:nvSpPr>
          <p:cNvPr id="503" name="Google Shape;503;p27"/>
          <p:cNvSpPr/>
          <p:nvPr/>
        </p:nvSpPr>
        <p:spPr>
          <a:xfrm>
            <a:off x="4410738" y="3844100"/>
            <a:ext cx="420300" cy="3585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FFE5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4" name="Google Shape;50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750" y="1773345"/>
            <a:ext cx="420275" cy="35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3513" y="1773345"/>
            <a:ext cx="420275" cy="35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8275" y="1773345"/>
            <a:ext cx="420275" cy="35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750" y="4003195"/>
            <a:ext cx="420275" cy="35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3513" y="4003195"/>
            <a:ext cx="420275" cy="35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975" y="4003195"/>
            <a:ext cx="420275" cy="35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338" y="4003195"/>
            <a:ext cx="420275" cy="35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975" y="1773345"/>
            <a:ext cx="420275" cy="35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75250" y="1773350"/>
            <a:ext cx="358450" cy="35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133700" y="1773350"/>
            <a:ext cx="358450" cy="35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133700" y="4003200"/>
            <a:ext cx="358450" cy="35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469188" y="4003200"/>
            <a:ext cx="358450" cy="35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177325" y="4359100"/>
            <a:ext cx="358450" cy="35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238" y="4359095"/>
            <a:ext cx="420275" cy="3584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8" name="Google Shape;518;p27"/>
          <p:cNvCxnSpPr>
            <a:stCxn id="517" idx="0"/>
            <a:endCxn id="503" idx="4"/>
          </p:cNvCxnSpPr>
          <p:nvPr/>
        </p:nvCxnSpPr>
        <p:spPr>
          <a:xfrm rot="10800000">
            <a:off x="4750675" y="4202495"/>
            <a:ext cx="221700" cy="15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9" name="Google Shape;519;p27"/>
          <p:cNvCxnSpPr>
            <a:stCxn id="516" idx="0"/>
            <a:endCxn id="516" idx="0"/>
          </p:cNvCxnSpPr>
          <p:nvPr/>
        </p:nvCxnSpPr>
        <p:spPr>
          <a:xfrm>
            <a:off x="4356550" y="435910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0" name="Google Shape;520;p27"/>
          <p:cNvCxnSpPr>
            <a:stCxn id="516" idx="0"/>
            <a:endCxn id="503" idx="2"/>
          </p:cNvCxnSpPr>
          <p:nvPr/>
        </p:nvCxnSpPr>
        <p:spPr>
          <a:xfrm flipH="1" rot="10800000">
            <a:off x="4356550" y="4202500"/>
            <a:ext cx="134400" cy="15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21" name="Google Shape;521;p27"/>
          <p:cNvGrpSpPr/>
          <p:nvPr/>
        </p:nvGrpSpPr>
        <p:grpSpPr>
          <a:xfrm>
            <a:off x="565075" y="1952620"/>
            <a:ext cx="7103537" cy="2764925"/>
            <a:chOff x="565075" y="1952620"/>
            <a:chExt cx="7103537" cy="2764925"/>
          </a:xfrm>
        </p:grpSpPr>
        <p:cxnSp>
          <p:nvCxnSpPr>
            <p:cNvPr id="522" name="Google Shape;522;p27"/>
            <p:cNvCxnSpPr>
              <a:stCxn id="517" idx="3"/>
              <a:endCxn id="504" idx="1"/>
            </p:cNvCxnSpPr>
            <p:nvPr/>
          </p:nvCxnSpPr>
          <p:spPr>
            <a:xfrm flipH="1" rot="10800000">
              <a:off x="5182512" y="1952620"/>
              <a:ext cx="2486100" cy="2585700"/>
            </a:xfrm>
            <a:prstGeom prst="curvedConnector3">
              <a:avLst>
                <a:gd fmla="val 50003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3" name="Google Shape;523;p27"/>
            <p:cNvCxnSpPr>
              <a:stCxn id="517" idx="3"/>
              <a:endCxn id="507" idx="1"/>
            </p:cNvCxnSpPr>
            <p:nvPr/>
          </p:nvCxnSpPr>
          <p:spPr>
            <a:xfrm flipH="1" rot="10800000">
              <a:off x="5182512" y="4182520"/>
              <a:ext cx="2486100" cy="355800"/>
            </a:xfrm>
            <a:prstGeom prst="curvedConnector3">
              <a:avLst>
                <a:gd fmla="val 50003" name="adj1"/>
              </a:avLst>
            </a:prstGeom>
            <a:noFill/>
            <a:ln cap="flat" cmpd="sng" w="19050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524" name="Google Shape;524;p27"/>
            <p:cNvCxnSpPr>
              <a:endCxn id="517" idx="2"/>
            </p:cNvCxnSpPr>
            <p:nvPr/>
          </p:nvCxnSpPr>
          <p:spPr>
            <a:xfrm>
              <a:off x="565075" y="2131846"/>
              <a:ext cx="4407300" cy="2585700"/>
            </a:xfrm>
            <a:prstGeom prst="curvedConnector4">
              <a:avLst>
                <a:gd fmla="val 34149" name="adj1"/>
                <a:gd fmla="val 103572" name="adj2"/>
              </a:avLst>
            </a:prstGeom>
            <a:noFill/>
            <a:ln cap="flat" cmpd="sng" w="19050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25" name="Google Shape;525;p27"/>
          <p:cNvCxnSpPr>
            <a:stCxn id="516" idx="3"/>
            <a:endCxn id="513" idx="1"/>
          </p:cNvCxnSpPr>
          <p:nvPr/>
        </p:nvCxnSpPr>
        <p:spPr>
          <a:xfrm rot="10800000">
            <a:off x="1492025" y="1952625"/>
            <a:ext cx="2685300" cy="2585700"/>
          </a:xfrm>
          <a:prstGeom prst="curvedConnector3">
            <a:avLst>
              <a:gd fmla="val 4999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6" name="Google Shape;526;p27"/>
          <p:cNvSpPr txBox="1"/>
          <p:nvPr/>
        </p:nvSpPr>
        <p:spPr>
          <a:xfrm>
            <a:off x="242400" y="1121113"/>
            <a:ext cx="1276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Science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Platform I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7" name="Google Shape;527;p27"/>
          <p:cNvSpPr txBox="1"/>
          <p:nvPr/>
        </p:nvSpPr>
        <p:spPr>
          <a:xfrm>
            <a:off x="242400" y="3338050"/>
            <a:ext cx="1276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Science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Platform II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8" name="Google Shape;528;p27"/>
          <p:cNvSpPr txBox="1"/>
          <p:nvPr/>
        </p:nvSpPr>
        <p:spPr>
          <a:xfrm>
            <a:off x="7625400" y="1121113"/>
            <a:ext cx="1276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Science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Platform III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9" name="Google Shape;529;p27"/>
          <p:cNvSpPr txBox="1"/>
          <p:nvPr/>
        </p:nvSpPr>
        <p:spPr>
          <a:xfrm>
            <a:off x="7625400" y="3338038"/>
            <a:ext cx="1276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Science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Platform IV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30" name="Google Shape;530;p27"/>
          <p:cNvGrpSpPr/>
          <p:nvPr/>
        </p:nvGrpSpPr>
        <p:grpSpPr>
          <a:xfrm>
            <a:off x="1287926" y="981525"/>
            <a:ext cx="6564451" cy="2613928"/>
            <a:chOff x="1287926" y="981525"/>
            <a:chExt cx="6564451" cy="2613928"/>
          </a:xfrm>
        </p:grpSpPr>
        <p:pic>
          <p:nvPicPr>
            <p:cNvPr id="531" name="Google Shape;531;p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493951" y="3232899"/>
              <a:ext cx="358425" cy="353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2" name="Google Shape;532;p2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287926" y="981525"/>
              <a:ext cx="358425" cy="3711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3" name="Google Shape;533;p2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493951" y="981525"/>
              <a:ext cx="358425" cy="3711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4" name="Google Shape;534;p2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287926" y="3224275"/>
              <a:ext cx="358425" cy="37117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35" name="Google Shape;535;p27"/>
            <p:cNvCxnSpPr>
              <a:stCxn id="502" idx="1"/>
              <a:endCxn id="532" idx="3"/>
            </p:cNvCxnSpPr>
            <p:nvPr/>
          </p:nvCxnSpPr>
          <p:spPr>
            <a:xfrm rot="10800000">
              <a:off x="1646450" y="1167000"/>
              <a:ext cx="2379600" cy="2371500"/>
            </a:xfrm>
            <a:prstGeom prst="curvedConnector3">
              <a:avLst>
                <a:gd fmla="val 50002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27"/>
            <p:cNvCxnSpPr>
              <a:stCxn id="502" idx="3"/>
              <a:endCxn id="533" idx="1"/>
            </p:cNvCxnSpPr>
            <p:nvPr/>
          </p:nvCxnSpPr>
          <p:spPr>
            <a:xfrm flipH="1" rot="10800000">
              <a:off x="5215850" y="1167000"/>
              <a:ext cx="2278200" cy="2371500"/>
            </a:xfrm>
            <a:prstGeom prst="curvedConnector3">
              <a:avLst>
                <a:gd fmla="val 49998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27"/>
            <p:cNvCxnSpPr>
              <a:stCxn id="502" idx="1"/>
              <a:endCxn id="534" idx="3"/>
            </p:cNvCxnSpPr>
            <p:nvPr/>
          </p:nvCxnSpPr>
          <p:spPr>
            <a:xfrm rot="10800000">
              <a:off x="1646450" y="3409800"/>
              <a:ext cx="2379600" cy="128700"/>
            </a:xfrm>
            <a:prstGeom prst="curvedConnector3">
              <a:avLst>
                <a:gd fmla="val 50002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27"/>
            <p:cNvCxnSpPr>
              <a:stCxn id="502" idx="3"/>
              <a:endCxn id="531" idx="1"/>
            </p:cNvCxnSpPr>
            <p:nvPr/>
          </p:nvCxnSpPr>
          <p:spPr>
            <a:xfrm flipH="1" rot="10800000">
              <a:off x="5215850" y="3409800"/>
              <a:ext cx="2278200" cy="128700"/>
            </a:xfrm>
            <a:prstGeom prst="curvedConnector3">
              <a:avLst>
                <a:gd fmla="val 49998" name="adj1"/>
              </a:avLst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8"/>
          <p:cNvSpPr txBox="1"/>
          <p:nvPr>
            <p:ph type="title"/>
          </p:nvPr>
        </p:nvSpPr>
        <p:spPr>
          <a:xfrm>
            <a:off x="285750" y="131795"/>
            <a:ext cx="8572800" cy="7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Solving the Topology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4" name="Google Shape;544;p28"/>
          <p:cNvSpPr/>
          <p:nvPr/>
        </p:nvSpPr>
        <p:spPr>
          <a:xfrm>
            <a:off x="3975250" y="3498625"/>
            <a:ext cx="1189800" cy="456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Execution</a:t>
            </a:r>
            <a:endParaRPr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Planner</a:t>
            </a:r>
            <a:endParaRPr sz="1300"/>
          </a:p>
        </p:txBody>
      </p:sp>
      <p:pic>
        <p:nvPicPr>
          <p:cNvPr id="545" name="Google Shape;54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7725" y="1952495"/>
            <a:ext cx="420275" cy="35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7725" y="4099420"/>
            <a:ext cx="420275" cy="35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7000" y="2310945"/>
            <a:ext cx="420275" cy="35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298113" y="1797825"/>
            <a:ext cx="358450" cy="358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9" name="Google Shape;549;p28"/>
          <p:cNvCxnSpPr>
            <a:stCxn id="550" idx="0"/>
            <a:endCxn id="550" idx="0"/>
          </p:cNvCxnSpPr>
          <p:nvPr/>
        </p:nvCxnSpPr>
        <p:spPr>
          <a:xfrm>
            <a:off x="4356550" y="435910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1" name="Google Shape;551;p28"/>
          <p:cNvCxnSpPr>
            <a:stCxn id="552" idx="3"/>
            <a:endCxn id="545" idx="1"/>
          </p:cNvCxnSpPr>
          <p:nvPr/>
        </p:nvCxnSpPr>
        <p:spPr>
          <a:xfrm flipH="1" rot="10800000">
            <a:off x="5175350" y="2131600"/>
            <a:ext cx="2462400" cy="469800"/>
          </a:xfrm>
          <a:prstGeom prst="curvedConnector3">
            <a:avLst>
              <a:gd fmla="val 49999" name="adj1"/>
            </a:avLst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3" name="Google Shape;553;p28"/>
          <p:cNvCxnSpPr>
            <a:stCxn id="552" idx="3"/>
            <a:endCxn id="546" idx="1"/>
          </p:cNvCxnSpPr>
          <p:nvPr/>
        </p:nvCxnSpPr>
        <p:spPr>
          <a:xfrm>
            <a:off x="5175350" y="2601400"/>
            <a:ext cx="2462400" cy="1677300"/>
          </a:xfrm>
          <a:prstGeom prst="curvedConnector3">
            <a:avLst>
              <a:gd fmla="val 49999" name="adj1"/>
            </a:avLst>
          </a:prstGeom>
          <a:noFill/>
          <a:ln cap="flat" cmpd="sng" w="28575">
            <a:solidFill>
              <a:srgbClr val="FF99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554" name="Google Shape;554;p28"/>
          <p:cNvCxnSpPr>
            <a:stCxn id="547" idx="2"/>
            <a:endCxn id="552" idx="1"/>
          </p:cNvCxnSpPr>
          <p:nvPr/>
        </p:nvCxnSpPr>
        <p:spPr>
          <a:xfrm rot="-5400000">
            <a:off x="2692337" y="1376096"/>
            <a:ext cx="68100" cy="2518500"/>
          </a:xfrm>
          <a:prstGeom prst="curvedConnector4">
            <a:avLst>
              <a:gd fmla="val -349670" name="adj1"/>
              <a:gd fmla="val 54170" name="adj2"/>
            </a:avLst>
          </a:prstGeom>
          <a:noFill/>
          <a:ln cap="flat" cmpd="sng" w="28575">
            <a:solidFill>
              <a:srgbClr val="FF99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555" name="Google Shape;555;p28"/>
          <p:cNvCxnSpPr>
            <a:stCxn id="552" idx="1"/>
            <a:endCxn id="548" idx="1"/>
          </p:cNvCxnSpPr>
          <p:nvPr/>
        </p:nvCxnSpPr>
        <p:spPr>
          <a:xfrm rot="10800000">
            <a:off x="1656650" y="1977100"/>
            <a:ext cx="2328900" cy="624300"/>
          </a:xfrm>
          <a:prstGeom prst="curvedConnector3">
            <a:avLst>
              <a:gd fmla="val 50002" name="adj1"/>
            </a:avLst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56" name="Google Shape;55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68651" y="3061449"/>
            <a:ext cx="358425" cy="353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87926" y="981525"/>
            <a:ext cx="358425" cy="371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68651" y="981525"/>
            <a:ext cx="358425" cy="371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87926" y="3541187"/>
            <a:ext cx="358425" cy="3711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0" name="Google Shape;560;p28"/>
          <p:cNvCxnSpPr>
            <a:stCxn id="552" idx="1"/>
            <a:endCxn id="557" idx="3"/>
          </p:cNvCxnSpPr>
          <p:nvPr/>
        </p:nvCxnSpPr>
        <p:spPr>
          <a:xfrm rot="10800000">
            <a:off x="1646450" y="1167100"/>
            <a:ext cx="2339100" cy="1434300"/>
          </a:xfrm>
          <a:prstGeom prst="curvedConnector3">
            <a:avLst>
              <a:gd fmla="val 50002" name="adj1"/>
            </a:avLst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1" name="Google Shape;561;p28"/>
          <p:cNvCxnSpPr>
            <a:stCxn id="552" idx="3"/>
            <a:endCxn id="558" idx="1"/>
          </p:cNvCxnSpPr>
          <p:nvPr/>
        </p:nvCxnSpPr>
        <p:spPr>
          <a:xfrm flipH="1" rot="10800000">
            <a:off x="5175350" y="1167100"/>
            <a:ext cx="2493300" cy="14343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2" name="Google Shape;562;p28"/>
          <p:cNvCxnSpPr>
            <a:stCxn id="552" idx="1"/>
            <a:endCxn id="559" idx="3"/>
          </p:cNvCxnSpPr>
          <p:nvPr/>
        </p:nvCxnSpPr>
        <p:spPr>
          <a:xfrm flipH="1">
            <a:off x="1646450" y="2601400"/>
            <a:ext cx="2339100" cy="1125300"/>
          </a:xfrm>
          <a:prstGeom prst="curvedConnector3">
            <a:avLst>
              <a:gd fmla="val 50002" name="adj1"/>
            </a:avLst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3" name="Google Shape;563;p28"/>
          <p:cNvCxnSpPr>
            <a:stCxn id="552" idx="3"/>
            <a:endCxn id="556" idx="1"/>
          </p:cNvCxnSpPr>
          <p:nvPr/>
        </p:nvCxnSpPr>
        <p:spPr>
          <a:xfrm>
            <a:off x="5175350" y="2601400"/>
            <a:ext cx="2493300" cy="6369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52" name="Google Shape;552;p28"/>
          <p:cNvSpPr/>
          <p:nvPr/>
        </p:nvSpPr>
        <p:spPr>
          <a:xfrm>
            <a:off x="3985550" y="2108350"/>
            <a:ext cx="1189800" cy="9861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Information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System</a:t>
            </a:r>
            <a:endParaRPr/>
          </a:p>
        </p:txBody>
      </p:sp>
      <p:cxnSp>
        <p:nvCxnSpPr>
          <p:cNvPr id="564" name="Google Shape;564;p28"/>
          <p:cNvCxnSpPr>
            <a:stCxn id="544" idx="0"/>
            <a:endCxn id="552" idx="2"/>
          </p:cNvCxnSpPr>
          <p:nvPr/>
        </p:nvCxnSpPr>
        <p:spPr>
          <a:xfrm flipH="1" rot="10800000">
            <a:off x="4570150" y="3094525"/>
            <a:ext cx="10200" cy="404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5" name="Google Shape;565;p28"/>
          <p:cNvCxnSpPr>
            <a:stCxn id="544" idx="2"/>
            <a:endCxn id="547" idx="2"/>
          </p:cNvCxnSpPr>
          <p:nvPr/>
        </p:nvCxnSpPr>
        <p:spPr>
          <a:xfrm flipH="1" rot="5400000">
            <a:off x="2375950" y="1760725"/>
            <a:ext cx="1285500" cy="3102900"/>
          </a:xfrm>
          <a:prstGeom prst="curvedConnector3">
            <a:avLst>
              <a:gd fmla="val -18524" name="adj1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66" name="Google Shape;566;p28"/>
          <p:cNvSpPr/>
          <p:nvPr/>
        </p:nvSpPr>
        <p:spPr>
          <a:xfrm>
            <a:off x="4417344" y="4202575"/>
            <a:ext cx="254700" cy="1872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FFE59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7" name="Google Shape;56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275900" y="4471616"/>
            <a:ext cx="217215" cy="187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0347" y="4471613"/>
            <a:ext cx="254678" cy="187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9" name="Google Shape;569;p28"/>
          <p:cNvCxnSpPr>
            <a:stCxn id="568" idx="0"/>
            <a:endCxn id="566" idx="4"/>
          </p:cNvCxnSpPr>
          <p:nvPr/>
        </p:nvCxnSpPr>
        <p:spPr>
          <a:xfrm rot="10800000">
            <a:off x="4623286" y="4389713"/>
            <a:ext cx="134400" cy="81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0" name="Google Shape;570;p28"/>
          <p:cNvCxnSpPr>
            <a:stCxn id="567" idx="0"/>
            <a:endCxn id="566" idx="2"/>
          </p:cNvCxnSpPr>
          <p:nvPr/>
        </p:nvCxnSpPr>
        <p:spPr>
          <a:xfrm flipH="1" rot="10800000">
            <a:off x="4384507" y="4389716"/>
            <a:ext cx="81600" cy="81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1" name="Google Shape;571;p28"/>
          <p:cNvCxnSpPr>
            <a:stCxn id="544" idx="3"/>
            <a:endCxn id="566" idx="5"/>
          </p:cNvCxnSpPr>
          <p:nvPr/>
        </p:nvCxnSpPr>
        <p:spPr>
          <a:xfrm flipH="1">
            <a:off x="4672150" y="3726775"/>
            <a:ext cx="492900" cy="547200"/>
          </a:xfrm>
          <a:prstGeom prst="curvedConnector3">
            <a:avLst>
              <a:gd fmla="val -48311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7750" y="0"/>
            <a:ext cx="4499801" cy="478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0"/>
          <p:cNvSpPr txBox="1"/>
          <p:nvPr>
            <p:ph type="title"/>
          </p:nvPr>
        </p:nvSpPr>
        <p:spPr>
          <a:xfrm>
            <a:off x="285750" y="131795"/>
            <a:ext cx="8572800" cy="711900"/>
          </a:xfrm>
          <a:prstGeom prst="rect">
            <a:avLst/>
          </a:prstGeom>
        </p:spPr>
        <p:txBody>
          <a:bodyPr anchorCtr="0" anchor="t" bIns="19050" lIns="19050" spcFirstLastPara="1" rIns="1905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  <p:sp>
        <p:nvSpPr>
          <p:cNvPr id="582" name="Google Shape;582;p30"/>
          <p:cNvSpPr txBox="1"/>
          <p:nvPr>
            <p:ph idx="1" type="body"/>
          </p:nvPr>
        </p:nvSpPr>
        <p:spPr>
          <a:xfrm>
            <a:off x="288025" y="613050"/>
            <a:ext cx="8572800" cy="40662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-330200" lvl="0" marL="457200" rtl="0" algn="l">
              <a:spcBef>
                <a:spcPts val="150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Possible “interoperable </a:t>
            </a:r>
            <a:r>
              <a:rPr lang="en-GB" sz="1600"/>
              <a:t>science</a:t>
            </a:r>
            <a:r>
              <a:rPr lang="en-GB" sz="1600"/>
              <a:t> platform” new phase with: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Federated Authentication Protocols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Improved data access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Remote operations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(Simplified) federated execution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Execution planner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Topologies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Software characterisation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Workflows	</a:t>
            </a:r>
            <a:endParaRPr sz="1600"/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50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Today objectives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Agree on roadmap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1600"/>
              <a:t>Identification of interested parties</a:t>
            </a:r>
            <a:endParaRPr sz="1600"/>
          </a:p>
        </p:txBody>
      </p:sp>
      <p:sp>
        <p:nvSpPr>
          <p:cNvPr id="583" name="Google Shape;583;p30"/>
          <p:cNvSpPr/>
          <p:nvPr/>
        </p:nvSpPr>
        <p:spPr>
          <a:xfrm>
            <a:off x="4974825" y="919900"/>
            <a:ext cx="2492700" cy="2037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PROMOTE/ENDORSE</a:t>
            </a:r>
            <a:endParaRPr sz="1200"/>
          </a:p>
        </p:txBody>
      </p:sp>
      <p:sp>
        <p:nvSpPr>
          <p:cNvPr id="584" name="Google Shape;584;p30"/>
          <p:cNvSpPr/>
          <p:nvPr/>
        </p:nvSpPr>
        <p:spPr>
          <a:xfrm>
            <a:off x="4974825" y="1128100"/>
            <a:ext cx="2492700" cy="2037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NEW? NEEDED?</a:t>
            </a:r>
            <a:endParaRPr sz="1200"/>
          </a:p>
        </p:txBody>
      </p:sp>
      <p:sp>
        <p:nvSpPr>
          <p:cNvPr id="585" name="Google Shape;585;p30"/>
          <p:cNvSpPr/>
          <p:nvPr/>
        </p:nvSpPr>
        <p:spPr>
          <a:xfrm>
            <a:off x="4974825" y="1336300"/>
            <a:ext cx="2492700" cy="2037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EXTEND?</a:t>
            </a:r>
            <a:endParaRPr sz="1200"/>
          </a:p>
        </p:txBody>
      </p:sp>
      <p:sp>
        <p:nvSpPr>
          <p:cNvPr id="586" name="Google Shape;586;p30"/>
          <p:cNvSpPr/>
          <p:nvPr/>
        </p:nvSpPr>
        <p:spPr>
          <a:xfrm>
            <a:off x="4974825" y="1844850"/>
            <a:ext cx="2492700" cy="2844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NOTE TO STANDARD</a:t>
            </a:r>
            <a:endParaRPr sz="1200"/>
          </a:p>
        </p:txBody>
      </p:sp>
      <p:sp>
        <p:nvSpPr>
          <p:cNvPr id="587" name="Google Shape;587;p30"/>
          <p:cNvSpPr/>
          <p:nvPr/>
        </p:nvSpPr>
        <p:spPr>
          <a:xfrm>
            <a:off x="4974825" y="2129250"/>
            <a:ext cx="2492700" cy="4623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DM INSIDE EXEC.PLAN.?</a:t>
            </a:r>
            <a:endParaRPr sz="1200"/>
          </a:p>
        </p:txBody>
      </p:sp>
      <p:sp>
        <p:nvSpPr>
          <p:cNvPr id="588" name="Google Shape;588;p30"/>
          <p:cNvSpPr/>
          <p:nvPr/>
        </p:nvSpPr>
        <p:spPr>
          <a:xfrm>
            <a:off x="4974825" y="2566100"/>
            <a:ext cx="2492700" cy="2037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NEW? NEEDED?</a:t>
            </a:r>
            <a:endParaRPr sz="1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1"/>
          <p:cNvSpPr txBox="1"/>
          <p:nvPr>
            <p:ph type="title"/>
          </p:nvPr>
        </p:nvSpPr>
        <p:spPr>
          <a:xfrm>
            <a:off x="543083" y="871625"/>
            <a:ext cx="6267900" cy="1665600"/>
          </a:xfrm>
          <a:prstGeom prst="rect">
            <a:avLst/>
          </a:prstGeom>
        </p:spPr>
        <p:txBody>
          <a:bodyPr anchorCtr="0" anchor="b" bIns="19050" lIns="19050" spcFirstLastPara="1" rIns="1905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Thanks for your attention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70168"/>
            </a:gs>
            <a:gs pos="50100">
              <a:srgbClr val="070168"/>
            </a:gs>
            <a:gs pos="74000">
              <a:srgbClr val="760468"/>
            </a:gs>
            <a:gs pos="95500">
              <a:srgbClr val="E50869"/>
            </a:gs>
            <a:gs pos="100000">
              <a:srgbClr val="E50869"/>
            </a:gs>
          </a:gsLst>
          <a:lin ang="8099331" scaled="0"/>
        </a:gra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15"/>
          <p:cNvGrpSpPr/>
          <p:nvPr/>
        </p:nvGrpSpPr>
        <p:grpSpPr>
          <a:xfrm>
            <a:off x="3207125" y="451289"/>
            <a:ext cx="5936876" cy="4283976"/>
            <a:chOff x="4276166" y="601719"/>
            <a:chExt cx="7915834" cy="5711968"/>
          </a:xfrm>
        </p:grpSpPr>
        <p:sp>
          <p:nvSpPr>
            <p:cNvPr id="100" name="Google Shape;100;p15"/>
            <p:cNvSpPr/>
            <p:nvPr/>
          </p:nvSpPr>
          <p:spPr>
            <a:xfrm flipH="1">
              <a:off x="4276166" y="601719"/>
              <a:ext cx="7915834" cy="5706177"/>
            </a:xfrm>
            <a:custGeom>
              <a:rect b="b" l="l" r="r" t="t"/>
              <a:pathLst>
                <a:path extrusionOk="0" h="5706177" w="7915834">
                  <a:moveTo>
                    <a:pt x="0" y="0"/>
                  </a:moveTo>
                  <a:lnTo>
                    <a:pt x="0" y="336370"/>
                  </a:lnTo>
                  <a:lnTo>
                    <a:pt x="17721" y="337273"/>
                  </a:lnTo>
                  <a:cubicBezTo>
                    <a:pt x="363541" y="355294"/>
                    <a:pt x="3130096" y="513060"/>
                    <a:pt x="3130096" y="948120"/>
                  </a:cubicBezTo>
                  <a:cubicBezTo>
                    <a:pt x="3130096" y="1412451"/>
                    <a:pt x="869873" y="1296102"/>
                    <a:pt x="869873" y="2267096"/>
                  </a:cubicBezTo>
                  <a:cubicBezTo>
                    <a:pt x="869873" y="3237824"/>
                    <a:pt x="4369973" y="3628138"/>
                    <a:pt x="5288997" y="4113236"/>
                  </a:cubicBezTo>
                  <a:cubicBezTo>
                    <a:pt x="6208022" y="4598334"/>
                    <a:pt x="5946838" y="5706177"/>
                    <a:pt x="5946838" y="5706177"/>
                  </a:cubicBezTo>
                  <a:lnTo>
                    <a:pt x="7895215" y="5706177"/>
                  </a:lnTo>
                  <a:cubicBezTo>
                    <a:pt x="7895215" y="5706177"/>
                    <a:pt x="8087726" y="4946049"/>
                    <a:pt x="7296292" y="4091936"/>
                  </a:cubicBezTo>
                  <a:cubicBezTo>
                    <a:pt x="6363007" y="3084733"/>
                    <a:pt x="2751453" y="2891972"/>
                    <a:pt x="2522917" y="2319280"/>
                  </a:cubicBezTo>
                  <a:cubicBezTo>
                    <a:pt x="2255728" y="1649409"/>
                    <a:pt x="4783140" y="1697066"/>
                    <a:pt x="4783140" y="1063937"/>
                  </a:cubicBezTo>
                  <a:cubicBezTo>
                    <a:pt x="4783140" y="381768"/>
                    <a:pt x="2388955" y="43352"/>
                    <a:pt x="372952" y="371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16525" lIns="16525" spcFirstLastPara="1" rIns="16525" wrap="square" tIns="165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 flipH="1">
              <a:off x="5183236" y="722635"/>
              <a:ext cx="7008764" cy="5591052"/>
            </a:xfrm>
            <a:custGeom>
              <a:rect b="b" l="l" r="r" t="t"/>
              <a:pathLst>
                <a:path extrusionOk="0" h="5591052" w="7008764">
                  <a:moveTo>
                    <a:pt x="6998012" y="5509773"/>
                  </a:moveTo>
                  <a:cubicBezTo>
                    <a:pt x="6992157" y="5509773"/>
                    <a:pt x="6987927" y="5514432"/>
                    <a:pt x="6987927" y="5520127"/>
                  </a:cubicBezTo>
                  <a:cubicBezTo>
                    <a:pt x="6987927" y="5540058"/>
                    <a:pt x="6987927" y="5560249"/>
                    <a:pt x="6987927" y="5580698"/>
                  </a:cubicBezTo>
                  <a:cubicBezTo>
                    <a:pt x="6987927" y="5586393"/>
                    <a:pt x="6992807" y="5591052"/>
                    <a:pt x="6998663" y="5591052"/>
                  </a:cubicBezTo>
                  <a:cubicBezTo>
                    <a:pt x="7004519" y="5591052"/>
                    <a:pt x="7009074" y="5586393"/>
                    <a:pt x="7008748" y="5580698"/>
                  </a:cubicBezTo>
                  <a:cubicBezTo>
                    <a:pt x="7008748" y="5560249"/>
                    <a:pt x="7008748" y="5540058"/>
                    <a:pt x="7008423" y="5519868"/>
                  </a:cubicBezTo>
                  <a:cubicBezTo>
                    <a:pt x="7008098" y="5514432"/>
                    <a:pt x="7003868" y="5509773"/>
                    <a:pt x="6998012" y="5509773"/>
                  </a:cubicBezTo>
                  <a:close/>
                  <a:moveTo>
                    <a:pt x="6982071" y="5179478"/>
                  </a:moveTo>
                  <a:cubicBezTo>
                    <a:pt x="6976216" y="5179996"/>
                    <a:pt x="6971986" y="5185173"/>
                    <a:pt x="6972637" y="5190867"/>
                  </a:cubicBezTo>
                  <a:cubicBezTo>
                    <a:pt x="6977517" y="5242379"/>
                    <a:pt x="6981421" y="5296220"/>
                    <a:pt x="6984023" y="5355238"/>
                  </a:cubicBezTo>
                  <a:cubicBezTo>
                    <a:pt x="6984023" y="5360674"/>
                    <a:pt x="6988578" y="5365075"/>
                    <a:pt x="6994109" y="5365075"/>
                  </a:cubicBezTo>
                  <a:cubicBezTo>
                    <a:pt x="6994434" y="5365075"/>
                    <a:pt x="6994759" y="5365075"/>
                    <a:pt x="6994759" y="5365075"/>
                  </a:cubicBezTo>
                  <a:cubicBezTo>
                    <a:pt x="7000615" y="5364816"/>
                    <a:pt x="7004844" y="5360156"/>
                    <a:pt x="7004519" y="5354462"/>
                  </a:cubicBezTo>
                  <a:cubicBezTo>
                    <a:pt x="7002242" y="5295185"/>
                    <a:pt x="6998338" y="5240826"/>
                    <a:pt x="6993458" y="5189055"/>
                  </a:cubicBezTo>
                  <a:cubicBezTo>
                    <a:pt x="6992807" y="5183102"/>
                    <a:pt x="6987927" y="5178960"/>
                    <a:pt x="6982071" y="5179478"/>
                  </a:cubicBezTo>
                  <a:close/>
                  <a:moveTo>
                    <a:pt x="6921886" y="4854878"/>
                  </a:moveTo>
                  <a:cubicBezTo>
                    <a:pt x="6916355" y="4856431"/>
                    <a:pt x="6912777" y="4862126"/>
                    <a:pt x="6914403" y="4867562"/>
                  </a:cubicBezTo>
                  <a:cubicBezTo>
                    <a:pt x="6928718" y="4918297"/>
                    <a:pt x="6940755" y="4972138"/>
                    <a:pt x="6950515" y="5027791"/>
                  </a:cubicBezTo>
                  <a:cubicBezTo>
                    <a:pt x="6951165" y="5032968"/>
                    <a:pt x="6955720" y="5036333"/>
                    <a:pt x="6960600" y="5036333"/>
                  </a:cubicBezTo>
                  <a:cubicBezTo>
                    <a:pt x="6961250" y="5036333"/>
                    <a:pt x="6962226" y="5036333"/>
                    <a:pt x="6962552" y="5036074"/>
                  </a:cubicBezTo>
                  <a:cubicBezTo>
                    <a:pt x="6968082" y="5035298"/>
                    <a:pt x="6971986" y="5029862"/>
                    <a:pt x="6971010" y="5024167"/>
                  </a:cubicBezTo>
                  <a:cubicBezTo>
                    <a:pt x="6960925" y="4967996"/>
                    <a:pt x="6948888" y="4913378"/>
                    <a:pt x="6934574" y="4862126"/>
                  </a:cubicBezTo>
                  <a:cubicBezTo>
                    <a:pt x="6932947" y="4856690"/>
                    <a:pt x="6927416" y="4853325"/>
                    <a:pt x="6921886" y="4854878"/>
                  </a:cubicBezTo>
                  <a:close/>
                  <a:moveTo>
                    <a:pt x="6793707" y="4551245"/>
                  </a:moveTo>
                  <a:cubicBezTo>
                    <a:pt x="6788827" y="4554092"/>
                    <a:pt x="6787200" y="4560305"/>
                    <a:pt x="6789803" y="4565482"/>
                  </a:cubicBezTo>
                  <a:cubicBezTo>
                    <a:pt x="6816805" y="4612334"/>
                    <a:pt x="6840879" y="4661774"/>
                    <a:pt x="6861375" y="4712768"/>
                  </a:cubicBezTo>
                  <a:cubicBezTo>
                    <a:pt x="6863002" y="4716392"/>
                    <a:pt x="6866905" y="4718981"/>
                    <a:pt x="6871135" y="4718981"/>
                  </a:cubicBezTo>
                  <a:cubicBezTo>
                    <a:pt x="6872436" y="4718981"/>
                    <a:pt x="6873737" y="4718722"/>
                    <a:pt x="6874713" y="4718204"/>
                  </a:cubicBezTo>
                  <a:cubicBezTo>
                    <a:pt x="6880244" y="4715874"/>
                    <a:pt x="6882847" y="4709921"/>
                    <a:pt x="6880569" y="4704744"/>
                  </a:cubicBezTo>
                  <a:cubicBezTo>
                    <a:pt x="6859098" y="4653232"/>
                    <a:pt x="6835023" y="4602756"/>
                    <a:pt x="6807696" y="4555128"/>
                  </a:cubicBezTo>
                  <a:cubicBezTo>
                    <a:pt x="6805093" y="4550209"/>
                    <a:pt x="6798587" y="4548656"/>
                    <a:pt x="6793707" y="4551245"/>
                  </a:cubicBezTo>
                  <a:close/>
                  <a:moveTo>
                    <a:pt x="6595908" y="4288251"/>
                  </a:moveTo>
                  <a:cubicBezTo>
                    <a:pt x="6591678" y="4292134"/>
                    <a:pt x="6591353" y="4298605"/>
                    <a:pt x="6595257" y="4302747"/>
                  </a:cubicBezTo>
                  <a:cubicBezTo>
                    <a:pt x="6632995" y="4343387"/>
                    <a:pt x="6668781" y="4385580"/>
                    <a:pt x="6700663" y="4428290"/>
                  </a:cubicBezTo>
                  <a:cubicBezTo>
                    <a:pt x="6702615" y="4431138"/>
                    <a:pt x="6705868" y="4432432"/>
                    <a:pt x="6708796" y="4432432"/>
                  </a:cubicBezTo>
                  <a:cubicBezTo>
                    <a:pt x="6710748" y="4432432"/>
                    <a:pt x="6713026" y="4431914"/>
                    <a:pt x="6715303" y="4430620"/>
                  </a:cubicBezTo>
                  <a:cubicBezTo>
                    <a:pt x="6719857" y="4427255"/>
                    <a:pt x="6720833" y="4420783"/>
                    <a:pt x="6717580" y="4416124"/>
                  </a:cubicBezTo>
                  <a:cubicBezTo>
                    <a:pt x="6685047" y="4372637"/>
                    <a:pt x="6649261" y="4329926"/>
                    <a:pt x="6610547" y="4288769"/>
                  </a:cubicBezTo>
                  <a:cubicBezTo>
                    <a:pt x="6606644" y="4284627"/>
                    <a:pt x="6600137" y="4284369"/>
                    <a:pt x="6595908" y="4288251"/>
                  </a:cubicBezTo>
                  <a:close/>
                  <a:moveTo>
                    <a:pt x="6360696" y="4069263"/>
                  </a:moveTo>
                  <a:cubicBezTo>
                    <a:pt x="6356141" y="4065898"/>
                    <a:pt x="6349635" y="4066674"/>
                    <a:pt x="6346382" y="4071333"/>
                  </a:cubicBezTo>
                  <a:cubicBezTo>
                    <a:pt x="6342803" y="4075993"/>
                    <a:pt x="6343779" y="4082723"/>
                    <a:pt x="6348334" y="4086088"/>
                  </a:cubicBezTo>
                  <a:cubicBezTo>
                    <a:pt x="6393879" y="4119480"/>
                    <a:pt x="6436823" y="4154166"/>
                    <a:pt x="6476838" y="4188852"/>
                  </a:cubicBezTo>
                  <a:cubicBezTo>
                    <a:pt x="6478790" y="4190664"/>
                    <a:pt x="6481067" y="4191441"/>
                    <a:pt x="6483670" y="4191441"/>
                  </a:cubicBezTo>
                  <a:cubicBezTo>
                    <a:pt x="6486272" y="4191441"/>
                    <a:pt x="6489526" y="4190405"/>
                    <a:pt x="6491478" y="4187817"/>
                  </a:cubicBezTo>
                  <a:cubicBezTo>
                    <a:pt x="6495056" y="4183416"/>
                    <a:pt x="6494731" y="4176945"/>
                    <a:pt x="6490176" y="4173062"/>
                  </a:cubicBezTo>
                  <a:cubicBezTo>
                    <a:pt x="6449836" y="4138117"/>
                    <a:pt x="6406242" y="4103172"/>
                    <a:pt x="6360696" y="4069263"/>
                  </a:cubicBezTo>
                  <a:close/>
                  <a:moveTo>
                    <a:pt x="6081565" y="3889878"/>
                  </a:moveTo>
                  <a:cubicBezTo>
                    <a:pt x="6076685" y="3887290"/>
                    <a:pt x="6070504" y="3888843"/>
                    <a:pt x="6067576" y="3893761"/>
                  </a:cubicBezTo>
                  <a:cubicBezTo>
                    <a:pt x="6064973" y="3898679"/>
                    <a:pt x="6066600" y="3905151"/>
                    <a:pt x="6071480" y="3907998"/>
                  </a:cubicBezTo>
                  <a:cubicBezTo>
                    <a:pt x="6120930" y="3935954"/>
                    <a:pt x="6168428" y="3964428"/>
                    <a:pt x="6212672" y="3992901"/>
                  </a:cubicBezTo>
                  <a:cubicBezTo>
                    <a:pt x="6214299" y="3993937"/>
                    <a:pt x="6216251" y="3994454"/>
                    <a:pt x="6218203" y="3994454"/>
                  </a:cubicBezTo>
                  <a:cubicBezTo>
                    <a:pt x="6221781" y="3994454"/>
                    <a:pt x="6225034" y="3992901"/>
                    <a:pt x="6226986" y="3989795"/>
                  </a:cubicBezTo>
                  <a:cubicBezTo>
                    <a:pt x="6230240" y="3984877"/>
                    <a:pt x="6228613" y="3978406"/>
                    <a:pt x="6224059" y="3975558"/>
                  </a:cubicBezTo>
                  <a:cubicBezTo>
                    <a:pt x="6179489" y="3946826"/>
                    <a:pt x="6131340" y="3918093"/>
                    <a:pt x="6081565" y="3889878"/>
                  </a:cubicBezTo>
                  <a:close/>
                  <a:moveTo>
                    <a:pt x="5785517" y="3740262"/>
                  </a:moveTo>
                  <a:cubicBezTo>
                    <a:pt x="5780312" y="3737674"/>
                    <a:pt x="5774456" y="3740003"/>
                    <a:pt x="5771853" y="3745180"/>
                  </a:cubicBezTo>
                  <a:cubicBezTo>
                    <a:pt x="5769251" y="3750357"/>
                    <a:pt x="5771528" y="3756570"/>
                    <a:pt x="5776733" y="3758899"/>
                  </a:cubicBezTo>
                  <a:cubicBezTo>
                    <a:pt x="5827810" y="3782196"/>
                    <a:pt x="5877910" y="3806010"/>
                    <a:pt x="5925733" y="3830342"/>
                  </a:cubicBezTo>
                  <a:cubicBezTo>
                    <a:pt x="5927360" y="3831119"/>
                    <a:pt x="5928987" y="3831378"/>
                    <a:pt x="5930613" y="3831378"/>
                  </a:cubicBezTo>
                  <a:cubicBezTo>
                    <a:pt x="5934517" y="3831378"/>
                    <a:pt x="5938096" y="3829307"/>
                    <a:pt x="5940048" y="3825942"/>
                  </a:cubicBezTo>
                  <a:cubicBezTo>
                    <a:pt x="5942325" y="3821024"/>
                    <a:pt x="5940048" y="3814553"/>
                    <a:pt x="5935168" y="3812223"/>
                  </a:cubicBezTo>
                  <a:cubicBezTo>
                    <a:pt x="5887019" y="3787891"/>
                    <a:pt x="5836919" y="3763559"/>
                    <a:pt x="5785517" y="3740262"/>
                  </a:cubicBezTo>
                  <a:close/>
                  <a:moveTo>
                    <a:pt x="5480035" y="3611095"/>
                  </a:moveTo>
                  <a:cubicBezTo>
                    <a:pt x="5474504" y="3609024"/>
                    <a:pt x="5468648" y="3611354"/>
                    <a:pt x="5466371" y="3616790"/>
                  </a:cubicBezTo>
                  <a:cubicBezTo>
                    <a:pt x="5464094" y="3622484"/>
                    <a:pt x="5467022" y="3628179"/>
                    <a:pt x="5472227" y="3630509"/>
                  </a:cubicBezTo>
                  <a:cubicBezTo>
                    <a:pt x="5524930" y="3650958"/>
                    <a:pt x="5576332" y="3671407"/>
                    <a:pt x="5625456" y="3692116"/>
                  </a:cubicBezTo>
                  <a:cubicBezTo>
                    <a:pt x="5627083" y="3692633"/>
                    <a:pt x="5628384" y="3693151"/>
                    <a:pt x="5629685" y="3693151"/>
                  </a:cubicBezTo>
                  <a:cubicBezTo>
                    <a:pt x="5633589" y="3693151"/>
                    <a:pt x="5637493" y="3690821"/>
                    <a:pt x="5639445" y="3686680"/>
                  </a:cubicBezTo>
                  <a:cubicBezTo>
                    <a:pt x="5641722" y="3681503"/>
                    <a:pt x="5639120" y="3675290"/>
                    <a:pt x="5633915" y="3673219"/>
                  </a:cubicBezTo>
                  <a:cubicBezTo>
                    <a:pt x="5584465" y="3652511"/>
                    <a:pt x="5532738" y="3631544"/>
                    <a:pt x="5480035" y="3611095"/>
                  </a:cubicBezTo>
                  <a:close/>
                  <a:moveTo>
                    <a:pt x="5168046" y="3498236"/>
                  </a:moveTo>
                  <a:cubicBezTo>
                    <a:pt x="5162515" y="3496683"/>
                    <a:pt x="5156659" y="3499530"/>
                    <a:pt x="5154707" y="3504966"/>
                  </a:cubicBezTo>
                  <a:cubicBezTo>
                    <a:pt x="5153081" y="3510402"/>
                    <a:pt x="5155683" y="3516355"/>
                    <a:pt x="5161214" y="3518167"/>
                  </a:cubicBezTo>
                  <a:cubicBezTo>
                    <a:pt x="5214893" y="3536287"/>
                    <a:pt x="5266945" y="3554665"/>
                    <a:pt x="5317371" y="3572785"/>
                  </a:cubicBezTo>
                  <a:cubicBezTo>
                    <a:pt x="5318347" y="3573044"/>
                    <a:pt x="5319974" y="3573303"/>
                    <a:pt x="5320950" y="3573303"/>
                  </a:cubicBezTo>
                  <a:cubicBezTo>
                    <a:pt x="5325179" y="3573303"/>
                    <a:pt x="5329083" y="3570455"/>
                    <a:pt x="5331035" y="3566055"/>
                  </a:cubicBezTo>
                  <a:cubicBezTo>
                    <a:pt x="5332987" y="3560878"/>
                    <a:pt x="5329733" y="3554924"/>
                    <a:pt x="5324528" y="3552853"/>
                  </a:cubicBezTo>
                  <a:cubicBezTo>
                    <a:pt x="5274102" y="3534734"/>
                    <a:pt x="5221725" y="3516614"/>
                    <a:pt x="5168046" y="3498236"/>
                  </a:cubicBezTo>
                  <a:close/>
                  <a:moveTo>
                    <a:pt x="4851827" y="3397283"/>
                  </a:moveTo>
                  <a:cubicBezTo>
                    <a:pt x="4846297" y="3395730"/>
                    <a:pt x="4840441" y="3398837"/>
                    <a:pt x="4838814" y="3404272"/>
                  </a:cubicBezTo>
                  <a:cubicBezTo>
                    <a:pt x="4837188" y="3409708"/>
                    <a:pt x="4840441" y="3415662"/>
                    <a:pt x="4845972" y="3417215"/>
                  </a:cubicBezTo>
                  <a:cubicBezTo>
                    <a:pt x="4899976" y="3433523"/>
                    <a:pt x="4952679" y="3450089"/>
                    <a:pt x="5004081" y="3466397"/>
                  </a:cubicBezTo>
                  <a:cubicBezTo>
                    <a:pt x="5004731" y="3466656"/>
                    <a:pt x="5006033" y="3466915"/>
                    <a:pt x="5007009" y="3466915"/>
                  </a:cubicBezTo>
                  <a:cubicBezTo>
                    <a:pt x="5011563" y="3466915"/>
                    <a:pt x="5015467" y="3464067"/>
                    <a:pt x="5017094" y="3459408"/>
                  </a:cubicBezTo>
                  <a:cubicBezTo>
                    <a:pt x="5018720" y="3453972"/>
                    <a:pt x="5015792" y="3448018"/>
                    <a:pt x="5010262" y="3446465"/>
                  </a:cubicBezTo>
                  <a:cubicBezTo>
                    <a:pt x="4958860" y="3430158"/>
                    <a:pt x="4906157" y="3413591"/>
                    <a:pt x="4851827" y="3397283"/>
                  </a:cubicBezTo>
                  <a:close/>
                  <a:moveTo>
                    <a:pt x="4533007" y="3306426"/>
                  </a:moveTo>
                  <a:cubicBezTo>
                    <a:pt x="4527476" y="3304615"/>
                    <a:pt x="4521945" y="3307980"/>
                    <a:pt x="4520319" y="3313415"/>
                  </a:cubicBezTo>
                  <a:cubicBezTo>
                    <a:pt x="4518692" y="3319110"/>
                    <a:pt x="4521945" y="3324805"/>
                    <a:pt x="4527476" y="3326099"/>
                  </a:cubicBezTo>
                  <a:cubicBezTo>
                    <a:pt x="4581806" y="3341113"/>
                    <a:pt x="4634834" y="3356126"/>
                    <a:pt x="4686886" y="3370881"/>
                  </a:cubicBezTo>
                  <a:cubicBezTo>
                    <a:pt x="4687862" y="3371139"/>
                    <a:pt x="4688838" y="3371139"/>
                    <a:pt x="4689814" y="3371139"/>
                  </a:cubicBezTo>
                  <a:cubicBezTo>
                    <a:pt x="4694369" y="3371139"/>
                    <a:pt x="4698598" y="3368292"/>
                    <a:pt x="4699900" y="3363633"/>
                  </a:cubicBezTo>
                  <a:cubicBezTo>
                    <a:pt x="4701201" y="3358197"/>
                    <a:pt x="4698273" y="3352761"/>
                    <a:pt x="4692742" y="3350949"/>
                  </a:cubicBezTo>
                  <a:cubicBezTo>
                    <a:pt x="4640690" y="3336194"/>
                    <a:pt x="4587336" y="3321181"/>
                    <a:pt x="4533007" y="3306426"/>
                  </a:cubicBezTo>
                  <a:close/>
                  <a:moveTo>
                    <a:pt x="4211908" y="3222817"/>
                  </a:moveTo>
                  <a:cubicBezTo>
                    <a:pt x="4206378" y="3221523"/>
                    <a:pt x="4200522" y="3224629"/>
                    <a:pt x="4199221" y="3230324"/>
                  </a:cubicBezTo>
                  <a:cubicBezTo>
                    <a:pt x="4197919" y="3235760"/>
                    <a:pt x="4201173" y="3241196"/>
                    <a:pt x="4206703" y="3242749"/>
                  </a:cubicBezTo>
                  <a:cubicBezTo>
                    <a:pt x="4261358" y="3256468"/>
                    <a:pt x="4314712" y="3269928"/>
                    <a:pt x="4367415" y="3283648"/>
                  </a:cubicBezTo>
                  <a:cubicBezTo>
                    <a:pt x="4368391" y="3283906"/>
                    <a:pt x="4369367" y="3283906"/>
                    <a:pt x="4370018" y="3283906"/>
                  </a:cubicBezTo>
                  <a:cubicBezTo>
                    <a:pt x="4374572" y="3283906"/>
                    <a:pt x="4379127" y="3281059"/>
                    <a:pt x="4380103" y="3276659"/>
                  </a:cubicBezTo>
                  <a:cubicBezTo>
                    <a:pt x="4381404" y="3270964"/>
                    <a:pt x="4378151" y="3265269"/>
                    <a:pt x="4372620" y="3263975"/>
                  </a:cubicBezTo>
                  <a:cubicBezTo>
                    <a:pt x="4320242" y="3249997"/>
                    <a:pt x="4266889" y="3236537"/>
                    <a:pt x="4211908" y="3222817"/>
                  </a:cubicBezTo>
                  <a:close/>
                  <a:moveTo>
                    <a:pt x="3890810" y="3141797"/>
                  </a:moveTo>
                  <a:cubicBezTo>
                    <a:pt x="3885280" y="3140244"/>
                    <a:pt x="3879424" y="3143609"/>
                    <a:pt x="3878122" y="3149045"/>
                  </a:cubicBezTo>
                  <a:cubicBezTo>
                    <a:pt x="3876821" y="3154739"/>
                    <a:pt x="3880074" y="3160434"/>
                    <a:pt x="3885605" y="3161728"/>
                  </a:cubicBezTo>
                  <a:cubicBezTo>
                    <a:pt x="3937657" y="3175448"/>
                    <a:pt x="3991336" y="3188908"/>
                    <a:pt x="4046317" y="3202627"/>
                  </a:cubicBezTo>
                  <a:cubicBezTo>
                    <a:pt x="4046967" y="3202886"/>
                    <a:pt x="4047943" y="3202886"/>
                    <a:pt x="4048594" y="3202886"/>
                  </a:cubicBezTo>
                  <a:cubicBezTo>
                    <a:pt x="4053148" y="3202886"/>
                    <a:pt x="4057378" y="3199521"/>
                    <a:pt x="4059004" y="3195120"/>
                  </a:cubicBezTo>
                  <a:cubicBezTo>
                    <a:pt x="4060306" y="3189426"/>
                    <a:pt x="4057052" y="3183990"/>
                    <a:pt x="4051522" y="3182437"/>
                  </a:cubicBezTo>
                  <a:cubicBezTo>
                    <a:pt x="3996867" y="3168976"/>
                    <a:pt x="3943188" y="3155257"/>
                    <a:pt x="3890810" y="3141797"/>
                  </a:cubicBezTo>
                  <a:close/>
                  <a:moveTo>
                    <a:pt x="3570037" y="3056376"/>
                  </a:moveTo>
                  <a:cubicBezTo>
                    <a:pt x="3564506" y="3054823"/>
                    <a:pt x="3558976" y="3058188"/>
                    <a:pt x="3557349" y="3063624"/>
                  </a:cubicBezTo>
                  <a:cubicBezTo>
                    <a:pt x="3555723" y="3069059"/>
                    <a:pt x="3558976" y="3075013"/>
                    <a:pt x="3564506" y="3076307"/>
                  </a:cubicBezTo>
                  <a:cubicBezTo>
                    <a:pt x="3616559" y="3090803"/>
                    <a:pt x="3669913" y="3105040"/>
                    <a:pt x="3724568" y="3119536"/>
                  </a:cubicBezTo>
                  <a:cubicBezTo>
                    <a:pt x="3725869" y="3120053"/>
                    <a:pt x="3726520" y="3120053"/>
                    <a:pt x="3727496" y="3120053"/>
                  </a:cubicBezTo>
                  <a:cubicBezTo>
                    <a:pt x="3732050" y="3120053"/>
                    <a:pt x="3736280" y="3116947"/>
                    <a:pt x="3737581" y="3112547"/>
                  </a:cubicBezTo>
                  <a:cubicBezTo>
                    <a:pt x="3739208" y="3106852"/>
                    <a:pt x="3735629" y="3101157"/>
                    <a:pt x="3730098" y="3099863"/>
                  </a:cubicBezTo>
                  <a:cubicBezTo>
                    <a:pt x="3675443" y="3085108"/>
                    <a:pt x="3622090" y="3070871"/>
                    <a:pt x="3570037" y="3056376"/>
                  </a:cubicBezTo>
                  <a:close/>
                  <a:moveTo>
                    <a:pt x="3251867" y="2965519"/>
                  </a:moveTo>
                  <a:cubicBezTo>
                    <a:pt x="3246336" y="2963707"/>
                    <a:pt x="3240480" y="2966813"/>
                    <a:pt x="3238854" y="2972249"/>
                  </a:cubicBezTo>
                  <a:cubicBezTo>
                    <a:pt x="3237227" y="2977944"/>
                    <a:pt x="3240155" y="2983638"/>
                    <a:pt x="3245686" y="2985450"/>
                  </a:cubicBezTo>
                  <a:cubicBezTo>
                    <a:pt x="3297413" y="3000723"/>
                    <a:pt x="3350441" y="3016254"/>
                    <a:pt x="3404771" y="3031785"/>
                  </a:cubicBezTo>
                  <a:cubicBezTo>
                    <a:pt x="3405747" y="3032044"/>
                    <a:pt x="3406723" y="3032044"/>
                    <a:pt x="3407699" y="3032044"/>
                  </a:cubicBezTo>
                  <a:cubicBezTo>
                    <a:pt x="3412253" y="3032044"/>
                    <a:pt x="3416482" y="3028937"/>
                    <a:pt x="3418109" y="3024537"/>
                  </a:cubicBezTo>
                  <a:cubicBezTo>
                    <a:pt x="3419410" y="3019101"/>
                    <a:pt x="3416482" y="3013406"/>
                    <a:pt x="3410952" y="3011853"/>
                  </a:cubicBezTo>
                  <a:cubicBezTo>
                    <a:pt x="3356297" y="2996063"/>
                    <a:pt x="3303269" y="2981050"/>
                    <a:pt x="3251867" y="2965519"/>
                  </a:cubicBezTo>
                  <a:close/>
                  <a:moveTo>
                    <a:pt x="2935323" y="2866896"/>
                  </a:moveTo>
                  <a:cubicBezTo>
                    <a:pt x="2930118" y="2865343"/>
                    <a:pt x="2923937" y="2868190"/>
                    <a:pt x="2922310" y="2873626"/>
                  </a:cubicBezTo>
                  <a:cubicBezTo>
                    <a:pt x="2920684" y="2878803"/>
                    <a:pt x="2923286" y="2885016"/>
                    <a:pt x="2928817" y="2886569"/>
                  </a:cubicBezTo>
                  <a:cubicBezTo>
                    <a:pt x="2979893" y="2903394"/>
                    <a:pt x="3032596" y="2920220"/>
                    <a:pt x="3086926" y="2937045"/>
                  </a:cubicBezTo>
                  <a:cubicBezTo>
                    <a:pt x="3088227" y="2937304"/>
                    <a:pt x="3088878" y="2937563"/>
                    <a:pt x="3090179" y="2937563"/>
                  </a:cubicBezTo>
                  <a:cubicBezTo>
                    <a:pt x="3094408" y="2937563"/>
                    <a:pt x="3098312" y="2934715"/>
                    <a:pt x="3099939" y="2930056"/>
                  </a:cubicBezTo>
                  <a:cubicBezTo>
                    <a:pt x="3101566" y="2924620"/>
                    <a:pt x="3098638" y="2918925"/>
                    <a:pt x="3093107" y="2917113"/>
                  </a:cubicBezTo>
                  <a:cubicBezTo>
                    <a:pt x="3038778" y="2900288"/>
                    <a:pt x="2986074" y="2883463"/>
                    <a:pt x="2935323" y="2866896"/>
                  </a:cubicBezTo>
                  <a:close/>
                  <a:moveTo>
                    <a:pt x="2622684" y="2758696"/>
                  </a:moveTo>
                  <a:cubicBezTo>
                    <a:pt x="2617478" y="2756625"/>
                    <a:pt x="2611297" y="2759473"/>
                    <a:pt x="2609345" y="2764650"/>
                  </a:cubicBezTo>
                  <a:cubicBezTo>
                    <a:pt x="2607393" y="2769827"/>
                    <a:pt x="2610321" y="2776039"/>
                    <a:pt x="2615526" y="2777851"/>
                  </a:cubicBezTo>
                  <a:cubicBezTo>
                    <a:pt x="2665302" y="2796489"/>
                    <a:pt x="2717679" y="2815126"/>
                    <a:pt x="2771684" y="2834022"/>
                  </a:cubicBezTo>
                  <a:cubicBezTo>
                    <a:pt x="2772660" y="2834281"/>
                    <a:pt x="2773961" y="2834540"/>
                    <a:pt x="2774937" y="2834540"/>
                  </a:cubicBezTo>
                  <a:cubicBezTo>
                    <a:pt x="2779166" y="2834540"/>
                    <a:pt x="2783070" y="2831692"/>
                    <a:pt x="2785022" y="2827551"/>
                  </a:cubicBezTo>
                  <a:cubicBezTo>
                    <a:pt x="2786649" y="2822115"/>
                    <a:pt x="2784046" y="2816161"/>
                    <a:pt x="2778516" y="2814349"/>
                  </a:cubicBezTo>
                  <a:cubicBezTo>
                    <a:pt x="2724511" y="2795971"/>
                    <a:pt x="2672134" y="2777075"/>
                    <a:pt x="2622684" y="2758696"/>
                  </a:cubicBezTo>
                  <a:close/>
                  <a:moveTo>
                    <a:pt x="2316225" y="2633930"/>
                  </a:moveTo>
                  <a:cubicBezTo>
                    <a:pt x="2310695" y="2631859"/>
                    <a:pt x="2304514" y="2633930"/>
                    <a:pt x="2302236" y="2639107"/>
                  </a:cubicBezTo>
                  <a:cubicBezTo>
                    <a:pt x="2299959" y="2644543"/>
                    <a:pt x="2302236" y="2650755"/>
                    <a:pt x="2307442" y="2653085"/>
                  </a:cubicBezTo>
                  <a:cubicBezTo>
                    <a:pt x="2355264" y="2674311"/>
                    <a:pt x="2406666" y="2696313"/>
                    <a:pt x="2460345" y="2717798"/>
                  </a:cubicBezTo>
                  <a:cubicBezTo>
                    <a:pt x="2461646" y="2718315"/>
                    <a:pt x="2462948" y="2718574"/>
                    <a:pt x="2464249" y="2718574"/>
                  </a:cubicBezTo>
                  <a:cubicBezTo>
                    <a:pt x="2468478" y="2718574"/>
                    <a:pt x="2472382" y="2716244"/>
                    <a:pt x="2474334" y="2712103"/>
                  </a:cubicBezTo>
                  <a:cubicBezTo>
                    <a:pt x="2475961" y="2706667"/>
                    <a:pt x="2473684" y="2700713"/>
                    <a:pt x="2468478" y="2698384"/>
                  </a:cubicBezTo>
                  <a:cubicBezTo>
                    <a:pt x="2415125" y="2676899"/>
                    <a:pt x="2363723" y="2655155"/>
                    <a:pt x="2316225" y="2633930"/>
                  </a:cubicBezTo>
                  <a:close/>
                  <a:moveTo>
                    <a:pt x="2022780" y="2483278"/>
                  </a:moveTo>
                  <a:cubicBezTo>
                    <a:pt x="2017900" y="2480431"/>
                    <a:pt x="2011394" y="2481725"/>
                    <a:pt x="2008466" y="2486643"/>
                  </a:cubicBezTo>
                  <a:cubicBezTo>
                    <a:pt x="2005212" y="2491561"/>
                    <a:pt x="2006839" y="2498032"/>
                    <a:pt x="2011719" y="2501139"/>
                  </a:cubicBezTo>
                  <a:cubicBezTo>
                    <a:pt x="2055313" y="2527800"/>
                    <a:pt x="2104437" y="2554721"/>
                    <a:pt x="2157466" y="2581900"/>
                  </a:cubicBezTo>
                  <a:cubicBezTo>
                    <a:pt x="2158767" y="2582677"/>
                    <a:pt x="2160394" y="2582936"/>
                    <a:pt x="2162020" y="2582936"/>
                  </a:cubicBezTo>
                  <a:cubicBezTo>
                    <a:pt x="2165599" y="2582936"/>
                    <a:pt x="2169177" y="2580865"/>
                    <a:pt x="2171129" y="2577241"/>
                  </a:cubicBezTo>
                  <a:cubicBezTo>
                    <a:pt x="2174057" y="2572323"/>
                    <a:pt x="2171780" y="2565852"/>
                    <a:pt x="2166900" y="2563263"/>
                  </a:cubicBezTo>
                  <a:cubicBezTo>
                    <a:pt x="2114197" y="2536601"/>
                    <a:pt x="2066048" y="2509940"/>
                    <a:pt x="2022780" y="2483278"/>
                  </a:cubicBezTo>
                  <a:close/>
                  <a:moveTo>
                    <a:pt x="1759590" y="2271796"/>
                  </a:moveTo>
                  <a:cubicBezTo>
                    <a:pt x="1755036" y="2275161"/>
                    <a:pt x="1753734" y="2281633"/>
                    <a:pt x="1757313" y="2286292"/>
                  </a:cubicBezTo>
                  <a:cubicBezTo>
                    <a:pt x="1785616" y="2325637"/>
                    <a:pt x="1825306" y="2366018"/>
                    <a:pt x="1874756" y="2405881"/>
                  </a:cubicBezTo>
                  <a:cubicBezTo>
                    <a:pt x="1876708" y="2407175"/>
                    <a:pt x="1878985" y="2408211"/>
                    <a:pt x="1881262" y="2408211"/>
                  </a:cubicBezTo>
                  <a:cubicBezTo>
                    <a:pt x="1884190" y="2408211"/>
                    <a:pt x="1887444" y="2406917"/>
                    <a:pt x="1889396" y="2404587"/>
                  </a:cubicBezTo>
                  <a:cubicBezTo>
                    <a:pt x="1892974" y="2400186"/>
                    <a:pt x="1891998" y="2393456"/>
                    <a:pt x="1887769" y="2389832"/>
                  </a:cubicBezTo>
                  <a:cubicBezTo>
                    <a:pt x="1839621" y="2351264"/>
                    <a:pt x="1801232" y="2312436"/>
                    <a:pt x="1773904" y="2274385"/>
                  </a:cubicBezTo>
                  <a:cubicBezTo>
                    <a:pt x="1770651" y="2269725"/>
                    <a:pt x="1764470" y="2268431"/>
                    <a:pt x="1759590" y="2271796"/>
                  </a:cubicBezTo>
                  <a:close/>
                  <a:moveTo>
                    <a:pt x="1768374" y="1966351"/>
                  </a:moveTo>
                  <a:cubicBezTo>
                    <a:pt x="1763819" y="1962986"/>
                    <a:pt x="1757313" y="1964021"/>
                    <a:pt x="1754060" y="1968681"/>
                  </a:cubicBezTo>
                  <a:cubicBezTo>
                    <a:pt x="1717623" y="2020451"/>
                    <a:pt x="1699079" y="2072739"/>
                    <a:pt x="1699079" y="2124768"/>
                  </a:cubicBezTo>
                  <a:lnTo>
                    <a:pt x="1699079" y="2128392"/>
                  </a:lnTo>
                  <a:cubicBezTo>
                    <a:pt x="1699404" y="2134087"/>
                    <a:pt x="1703959" y="2138746"/>
                    <a:pt x="1709490" y="2138746"/>
                  </a:cubicBezTo>
                  <a:cubicBezTo>
                    <a:pt x="1715346" y="2138488"/>
                    <a:pt x="1719900" y="2133569"/>
                    <a:pt x="1719900" y="2128392"/>
                  </a:cubicBezTo>
                  <a:lnTo>
                    <a:pt x="1719900" y="2124768"/>
                  </a:lnTo>
                  <a:cubicBezTo>
                    <a:pt x="1719900" y="2077140"/>
                    <a:pt x="1736817" y="2028475"/>
                    <a:pt x="1770976" y="1980588"/>
                  </a:cubicBezTo>
                  <a:cubicBezTo>
                    <a:pt x="1774230" y="1975929"/>
                    <a:pt x="1773254" y="1969457"/>
                    <a:pt x="1768374" y="1966351"/>
                  </a:cubicBezTo>
                  <a:close/>
                  <a:moveTo>
                    <a:pt x="2009767" y="1754352"/>
                  </a:moveTo>
                  <a:cubicBezTo>
                    <a:pt x="1998380" y="1761340"/>
                    <a:pt x="1986994" y="1768330"/>
                    <a:pt x="1975933" y="1775060"/>
                  </a:cubicBezTo>
                  <a:cubicBezTo>
                    <a:pt x="1937219" y="1799651"/>
                    <a:pt x="1902409" y="1824242"/>
                    <a:pt x="1871828" y="1848573"/>
                  </a:cubicBezTo>
                  <a:cubicBezTo>
                    <a:pt x="1867599" y="1852198"/>
                    <a:pt x="1866623" y="1858669"/>
                    <a:pt x="1870201" y="1863069"/>
                  </a:cubicBezTo>
                  <a:cubicBezTo>
                    <a:pt x="1872153" y="1865658"/>
                    <a:pt x="1875081" y="1866952"/>
                    <a:pt x="1878334" y="1866952"/>
                  </a:cubicBezTo>
                  <a:cubicBezTo>
                    <a:pt x="1880286" y="1866952"/>
                    <a:pt x="1882564" y="1866434"/>
                    <a:pt x="1884841" y="1864881"/>
                  </a:cubicBezTo>
                  <a:cubicBezTo>
                    <a:pt x="1914771" y="1841067"/>
                    <a:pt x="1948931" y="1816735"/>
                    <a:pt x="1986994" y="1792920"/>
                  </a:cubicBezTo>
                  <a:cubicBezTo>
                    <a:pt x="1998055" y="1785931"/>
                    <a:pt x="2009116" y="1779201"/>
                    <a:pt x="2020177" y="1772471"/>
                  </a:cubicBezTo>
                  <a:cubicBezTo>
                    <a:pt x="2025382" y="1769365"/>
                    <a:pt x="2027009" y="1762894"/>
                    <a:pt x="2023756" y="1757975"/>
                  </a:cubicBezTo>
                  <a:cubicBezTo>
                    <a:pt x="2021153" y="1753057"/>
                    <a:pt x="2014647" y="1751504"/>
                    <a:pt x="2009767" y="1754352"/>
                  </a:cubicBezTo>
                  <a:close/>
                  <a:moveTo>
                    <a:pt x="2305815" y="1602664"/>
                  </a:moveTo>
                  <a:cubicBezTo>
                    <a:pt x="2252786" y="1626220"/>
                    <a:pt x="2202035" y="1650293"/>
                    <a:pt x="2155514" y="1673849"/>
                  </a:cubicBezTo>
                  <a:cubicBezTo>
                    <a:pt x="2150634" y="1676437"/>
                    <a:pt x="2148682" y="1682649"/>
                    <a:pt x="2150959" y="1687827"/>
                  </a:cubicBezTo>
                  <a:cubicBezTo>
                    <a:pt x="2152586" y="1691192"/>
                    <a:pt x="2156164" y="1693521"/>
                    <a:pt x="2160068" y="1693521"/>
                  </a:cubicBezTo>
                  <a:cubicBezTo>
                    <a:pt x="2161695" y="1693521"/>
                    <a:pt x="2163321" y="1693262"/>
                    <a:pt x="2164948" y="1692745"/>
                  </a:cubicBezTo>
                  <a:cubicBezTo>
                    <a:pt x="2211144" y="1668930"/>
                    <a:pt x="2261570" y="1645375"/>
                    <a:pt x="2314273" y="1621819"/>
                  </a:cubicBezTo>
                  <a:cubicBezTo>
                    <a:pt x="2319804" y="1619231"/>
                    <a:pt x="2321756" y="1613277"/>
                    <a:pt x="2319804" y="1608100"/>
                  </a:cubicBezTo>
                  <a:cubicBezTo>
                    <a:pt x="2317201" y="1602664"/>
                    <a:pt x="2311020" y="1600594"/>
                    <a:pt x="2305815" y="1602664"/>
                  </a:cubicBezTo>
                  <a:close/>
                  <a:moveTo>
                    <a:pt x="2614225" y="1478157"/>
                  </a:moveTo>
                  <a:cubicBezTo>
                    <a:pt x="2558920" y="1498865"/>
                    <a:pt x="2508168" y="1518279"/>
                    <a:pt x="2459369" y="1537951"/>
                  </a:cubicBezTo>
                  <a:cubicBezTo>
                    <a:pt x="2453839" y="1540281"/>
                    <a:pt x="2451236" y="1546235"/>
                    <a:pt x="2453514" y="1551412"/>
                  </a:cubicBezTo>
                  <a:cubicBezTo>
                    <a:pt x="2455140" y="1555553"/>
                    <a:pt x="2459044" y="1558142"/>
                    <a:pt x="2463273" y="1558142"/>
                  </a:cubicBezTo>
                  <a:cubicBezTo>
                    <a:pt x="2464574" y="1558142"/>
                    <a:pt x="2465550" y="1557883"/>
                    <a:pt x="2466852" y="1557106"/>
                  </a:cubicBezTo>
                  <a:cubicBezTo>
                    <a:pt x="2515651" y="1537434"/>
                    <a:pt x="2566077" y="1518020"/>
                    <a:pt x="2621382" y="1497312"/>
                  </a:cubicBezTo>
                  <a:cubicBezTo>
                    <a:pt x="2626913" y="1495500"/>
                    <a:pt x="2629516" y="1489546"/>
                    <a:pt x="2627564" y="1484110"/>
                  </a:cubicBezTo>
                  <a:cubicBezTo>
                    <a:pt x="2625612" y="1478933"/>
                    <a:pt x="2619756" y="1476086"/>
                    <a:pt x="2614225" y="1478157"/>
                  </a:cubicBezTo>
                  <a:close/>
                  <a:moveTo>
                    <a:pt x="2927841" y="1367368"/>
                  </a:moveTo>
                  <a:cubicBezTo>
                    <a:pt x="2875788" y="1385229"/>
                    <a:pt x="2823411" y="1403348"/>
                    <a:pt x="2770708" y="1421727"/>
                  </a:cubicBezTo>
                  <a:cubicBezTo>
                    <a:pt x="2765177" y="1423798"/>
                    <a:pt x="2762574" y="1429493"/>
                    <a:pt x="2764526" y="1435187"/>
                  </a:cubicBezTo>
                  <a:cubicBezTo>
                    <a:pt x="2765828" y="1439329"/>
                    <a:pt x="2770057" y="1441917"/>
                    <a:pt x="2773961" y="1441917"/>
                  </a:cubicBezTo>
                  <a:cubicBezTo>
                    <a:pt x="2775262" y="1441917"/>
                    <a:pt x="2776238" y="1441658"/>
                    <a:pt x="2777865" y="1441141"/>
                  </a:cubicBezTo>
                  <a:cubicBezTo>
                    <a:pt x="2830568" y="1422762"/>
                    <a:pt x="2882620" y="1404643"/>
                    <a:pt x="2934673" y="1386782"/>
                  </a:cubicBezTo>
                  <a:cubicBezTo>
                    <a:pt x="2939878" y="1384970"/>
                    <a:pt x="2943131" y="1379016"/>
                    <a:pt x="2941179" y="1373580"/>
                  </a:cubicBezTo>
                  <a:cubicBezTo>
                    <a:pt x="2939227" y="1368403"/>
                    <a:pt x="2933372" y="1365556"/>
                    <a:pt x="2927841" y="1367368"/>
                  </a:cubicBezTo>
                  <a:close/>
                  <a:moveTo>
                    <a:pt x="3241131" y="1258909"/>
                  </a:moveTo>
                  <a:cubicBezTo>
                    <a:pt x="3190380" y="1277029"/>
                    <a:pt x="3138002" y="1294890"/>
                    <a:pt x="3084649" y="1313527"/>
                  </a:cubicBezTo>
                  <a:cubicBezTo>
                    <a:pt x="3079118" y="1315339"/>
                    <a:pt x="3076190" y="1321292"/>
                    <a:pt x="3078142" y="1326728"/>
                  </a:cubicBezTo>
                  <a:cubicBezTo>
                    <a:pt x="3079444" y="1330870"/>
                    <a:pt x="3083347" y="1333717"/>
                    <a:pt x="3087902" y="1333717"/>
                  </a:cubicBezTo>
                  <a:cubicBezTo>
                    <a:pt x="3088878" y="1333717"/>
                    <a:pt x="3090179" y="1333717"/>
                    <a:pt x="3091155" y="1332941"/>
                  </a:cubicBezTo>
                  <a:cubicBezTo>
                    <a:pt x="3144834" y="1314562"/>
                    <a:pt x="3197212" y="1296443"/>
                    <a:pt x="3248288" y="1278323"/>
                  </a:cubicBezTo>
                  <a:cubicBezTo>
                    <a:pt x="3253819" y="1276511"/>
                    <a:pt x="3256422" y="1270816"/>
                    <a:pt x="3254470" y="1265122"/>
                  </a:cubicBezTo>
                  <a:cubicBezTo>
                    <a:pt x="3252518" y="1259686"/>
                    <a:pt x="3246662" y="1256838"/>
                    <a:pt x="3241131" y="1258909"/>
                  </a:cubicBezTo>
                  <a:close/>
                  <a:moveTo>
                    <a:pt x="3550518" y="1140355"/>
                  </a:moveTo>
                  <a:cubicBezTo>
                    <a:pt x="3505622" y="1159769"/>
                    <a:pt x="3455196" y="1180218"/>
                    <a:pt x="3397288" y="1202221"/>
                  </a:cubicBezTo>
                  <a:cubicBezTo>
                    <a:pt x="3391758" y="1204291"/>
                    <a:pt x="3389155" y="1210245"/>
                    <a:pt x="3391107" y="1215681"/>
                  </a:cubicBezTo>
                  <a:cubicBezTo>
                    <a:pt x="3392734" y="1219823"/>
                    <a:pt x="3396638" y="1222152"/>
                    <a:pt x="3400867" y="1222152"/>
                  </a:cubicBezTo>
                  <a:cubicBezTo>
                    <a:pt x="3401843" y="1222152"/>
                    <a:pt x="3403144" y="1221893"/>
                    <a:pt x="3404446" y="1221634"/>
                  </a:cubicBezTo>
                  <a:cubicBezTo>
                    <a:pt x="3463004" y="1199373"/>
                    <a:pt x="3513430" y="1178924"/>
                    <a:pt x="3558976" y="1158992"/>
                  </a:cubicBezTo>
                  <a:cubicBezTo>
                    <a:pt x="3564181" y="1156922"/>
                    <a:pt x="3566458" y="1150709"/>
                    <a:pt x="3564181" y="1145532"/>
                  </a:cubicBezTo>
                  <a:cubicBezTo>
                    <a:pt x="3561904" y="1140355"/>
                    <a:pt x="3555723" y="1138025"/>
                    <a:pt x="3550518" y="1140355"/>
                  </a:cubicBezTo>
                  <a:close/>
                  <a:moveTo>
                    <a:pt x="3832902" y="975725"/>
                  </a:moveTo>
                  <a:cubicBezTo>
                    <a:pt x="3799393" y="1006529"/>
                    <a:pt x="3755474" y="1036555"/>
                    <a:pt x="3698542" y="1068135"/>
                  </a:cubicBezTo>
                  <a:cubicBezTo>
                    <a:pt x="3693336" y="1070724"/>
                    <a:pt x="3691710" y="1077195"/>
                    <a:pt x="3694638" y="1082113"/>
                  </a:cubicBezTo>
                  <a:cubicBezTo>
                    <a:pt x="3696590" y="1085478"/>
                    <a:pt x="3700168" y="1087290"/>
                    <a:pt x="3703747" y="1087290"/>
                  </a:cubicBezTo>
                  <a:cubicBezTo>
                    <a:pt x="3705373" y="1087290"/>
                    <a:pt x="3707000" y="1086773"/>
                    <a:pt x="3708952" y="1085996"/>
                  </a:cubicBezTo>
                  <a:cubicBezTo>
                    <a:pt x="3766860" y="1053640"/>
                    <a:pt x="3812406" y="1022836"/>
                    <a:pt x="3847216" y="990739"/>
                  </a:cubicBezTo>
                  <a:cubicBezTo>
                    <a:pt x="3851445" y="986856"/>
                    <a:pt x="3851445" y="980385"/>
                    <a:pt x="3847542" y="976243"/>
                  </a:cubicBezTo>
                  <a:cubicBezTo>
                    <a:pt x="3843963" y="972101"/>
                    <a:pt x="3837131" y="971843"/>
                    <a:pt x="3832902" y="975725"/>
                  </a:cubicBezTo>
                  <a:close/>
                  <a:moveTo>
                    <a:pt x="3857952" y="685035"/>
                  </a:moveTo>
                  <a:cubicBezTo>
                    <a:pt x="3853397" y="688400"/>
                    <a:pt x="3852747" y="695130"/>
                    <a:pt x="3856325" y="699530"/>
                  </a:cubicBezTo>
                  <a:cubicBezTo>
                    <a:pt x="3892437" y="745088"/>
                    <a:pt x="3910655" y="788834"/>
                    <a:pt x="3910655" y="830251"/>
                  </a:cubicBezTo>
                  <a:cubicBezTo>
                    <a:pt x="3910655" y="834651"/>
                    <a:pt x="3910330" y="839052"/>
                    <a:pt x="3910004" y="843452"/>
                  </a:cubicBezTo>
                  <a:cubicBezTo>
                    <a:pt x="3909679" y="849406"/>
                    <a:pt x="3913908" y="854324"/>
                    <a:pt x="3919439" y="854842"/>
                  </a:cubicBezTo>
                  <a:cubicBezTo>
                    <a:pt x="3920090" y="854842"/>
                    <a:pt x="3920415" y="854842"/>
                    <a:pt x="3920740" y="854842"/>
                  </a:cubicBezTo>
                  <a:cubicBezTo>
                    <a:pt x="3925945" y="854842"/>
                    <a:pt x="3930500" y="850959"/>
                    <a:pt x="3930825" y="845264"/>
                  </a:cubicBezTo>
                  <a:cubicBezTo>
                    <a:pt x="3931151" y="840087"/>
                    <a:pt x="3931476" y="835169"/>
                    <a:pt x="3931476" y="830251"/>
                  </a:cubicBezTo>
                  <a:cubicBezTo>
                    <a:pt x="3931476" y="784175"/>
                    <a:pt x="3911956" y="736029"/>
                    <a:pt x="3872592" y="686588"/>
                  </a:cubicBezTo>
                  <a:cubicBezTo>
                    <a:pt x="3869013" y="682187"/>
                    <a:pt x="3862181" y="681411"/>
                    <a:pt x="3857952" y="685035"/>
                  </a:cubicBezTo>
                  <a:close/>
                  <a:moveTo>
                    <a:pt x="3597568" y="487466"/>
                  </a:moveTo>
                  <a:cubicBezTo>
                    <a:pt x="3595087" y="488372"/>
                    <a:pt x="3592972" y="490249"/>
                    <a:pt x="3591834" y="492708"/>
                  </a:cubicBezTo>
                  <a:cubicBezTo>
                    <a:pt x="3589232" y="497885"/>
                    <a:pt x="3591184" y="504097"/>
                    <a:pt x="3596389" y="506427"/>
                  </a:cubicBezTo>
                  <a:cubicBezTo>
                    <a:pt x="3651044" y="533089"/>
                    <a:pt x="3698542" y="560786"/>
                    <a:pt x="3737581" y="589001"/>
                  </a:cubicBezTo>
                  <a:cubicBezTo>
                    <a:pt x="3739533" y="590295"/>
                    <a:pt x="3741485" y="590813"/>
                    <a:pt x="3743762" y="590813"/>
                  </a:cubicBezTo>
                  <a:cubicBezTo>
                    <a:pt x="3747015" y="590813"/>
                    <a:pt x="3750268" y="589518"/>
                    <a:pt x="3752220" y="586671"/>
                  </a:cubicBezTo>
                  <a:cubicBezTo>
                    <a:pt x="3755799" y="582271"/>
                    <a:pt x="3754823" y="575799"/>
                    <a:pt x="3750268" y="572434"/>
                  </a:cubicBezTo>
                  <a:cubicBezTo>
                    <a:pt x="3709928" y="543443"/>
                    <a:pt x="3661454" y="514969"/>
                    <a:pt x="3605498" y="488049"/>
                  </a:cubicBezTo>
                  <a:cubicBezTo>
                    <a:pt x="3602895" y="486625"/>
                    <a:pt x="3600048" y="486560"/>
                    <a:pt x="3597568" y="487466"/>
                  </a:cubicBezTo>
                  <a:close/>
                  <a:moveTo>
                    <a:pt x="3293509" y="370530"/>
                  </a:moveTo>
                  <a:cubicBezTo>
                    <a:pt x="3287978" y="368977"/>
                    <a:pt x="3282122" y="371824"/>
                    <a:pt x="3280496" y="377519"/>
                  </a:cubicBezTo>
                  <a:cubicBezTo>
                    <a:pt x="3278869" y="382955"/>
                    <a:pt x="3281797" y="388650"/>
                    <a:pt x="3287328" y="390461"/>
                  </a:cubicBezTo>
                  <a:cubicBezTo>
                    <a:pt x="3343609" y="407287"/>
                    <a:pt x="3396312" y="424630"/>
                    <a:pt x="3444461" y="442491"/>
                  </a:cubicBezTo>
                  <a:cubicBezTo>
                    <a:pt x="3445437" y="442750"/>
                    <a:pt x="3446738" y="443008"/>
                    <a:pt x="3448039" y="443008"/>
                  </a:cubicBezTo>
                  <a:cubicBezTo>
                    <a:pt x="3452268" y="443008"/>
                    <a:pt x="3456172" y="440420"/>
                    <a:pt x="3457799" y="436537"/>
                  </a:cubicBezTo>
                  <a:cubicBezTo>
                    <a:pt x="3459751" y="431101"/>
                    <a:pt x="3456823" y="425148"/>
                    <a:pt x="3451618" y="423077"/>
                  </a:cubicBezTo>
                  <a:cubicBezTo>
                    <a:pt x="3403144" y="405216"/>
                    <a:pt x="3349790" y="387614"/>
                    <a:pt x="3293509" y="370530"/>
                  </a:cubicBezTo>
                  <a:close/>
                  <a:moveTo>
                    <a:pt x="2970784" y="287438"/>
                  </a:moveTo>
                  <a:cubicBezTo>
                    <a:pt x="2965254" y="286403"/>
                    <a:pt x="2959398" y="290027"/>
                    <a:pt x="2958096" y="295463"/>
                  </a:cubicBezTo>
                  <a:cubicBezTo>
                    <a:pt x="2957120" y="300899"/>
                    <a:pt x="2960699" y="306852"/>
                    <a:pt x="2966230" y="307888"/>
                  </a:cubicBezTo>
                  <a:cubicBezTo>
                    <a:pt x="3022511" y="320313"/>
                    <a:pt x="3077166" y="332996"/>
                    <a:pt x="3127592" y="345939"/>
                  </a:cubicBezTo>
                  <a:cubicBezTo>
                    <a:pt x="3128568" y="346198"/>
                    <a:pt x="3129218" y="346198"/>
                    <a:pt x="3130194" y="346198"/>
                  </a:cubicBezTo>
                  <a:cubicBezTo>
                    <a:pt x="3134749" y="346198"/>
                    <a:pt x="3138978" y="343092"/>
                    <a:pt x="3139954" y="338432"/>
                  </a:cubicBezTo>
                  <a:cubicBezTo>
                    <a:pt x="3141581" y="332996"/>
                    <a:pt x="3138002" y="327302"/>
                    <a:pt x="3132472" y="325749"/>
                  </a:cubicBezTo>
                  <a:cubicBezTo>
                    <a:pt x="3081721" y="312806"/>
                    <a:pt x="3027391" y="299863"/>
                    <a:pt x="2970784" y="287438"/>
                  </a:cubicBezTo>
                  <a:close/>
                  <a:moveTo>
                    <a:pt x="2643830" y="224020"/>
                  </a:moveTo>
                  <a:cubicBezTo>
                    <a:pt x="2638300" y="223243"/>
                    <a:pt x="2633094" y="227126"/>
                    <a:pt x="2632118" y="232562"/>
                  </a:cubicBezTo>
                  <a:cubicBezTo>
                    <a:pt x="2631142" y="238257"/>
                    <a:pt x="2635046" y="243434"/>
                    <a:pt x="2640577" y="244469"/>
                  </a:cubicBezTo>
                  <a:cubicBezTo>
                    <a:pt x="2696533" y="254047"/>
                    <a:pt x="2751513" y="264142"/>
                    <a:pt x="2803891" y="274237"/>
                  </a:cubicBezTo>
                  <a:cubicBezTo>
                    <a:pt x="2804542" y="274496"/>
                    <a:pt x="2805192" y="274496"/>
                    <a:pt x="2805843" y="274496"/>
                  </a:cubicBezTo>
                  <a:cubicBezTo>
                    <a:pt x="2810723" y="274496"/>
                    <a:pt x="2814952" y="270872"/>
                    <a:pt x="2815928" y="265954"/>
                  </a:cubicBezTo>
                  <a:cubicBezTo>
                    <a:pt x="2816904" y="260518"/>
                    <a:pt x="2813000" y="255082"/>
                    <a:pt x="2807470" y="253788"/>
                  </a:cubicBezTo>
                  <a:cubicBezTo>
                    <a:pt x="2755092" y="243693"/>
                    <a:pt x="2699786" y="233597"/>
                    <a:pt x="2643830" y="224020"/>
                  </a:cubicBezTo>
                  <a:close/>
                  <a:moveTo>
                    <a:pt x="2315249" y="173544"/>
                  </a:moveTo>
                  <a:cubicBezTo>
                    <a:pt x="2309394" y="172508"/>
                    <a:pt x="2304514" y="176650"/>
                    <a:pt x="2303538" y="182345"/>
                  </a:cubicBezTo>
                  <a:cubicBezTo>
                    <a:pt x="2302887" y="188039"/>
                    <a:pt x="2306791" y="193216"/>
                    <a:pt x="2312321" y="193993"/>
                  </a:cubicBezTo>
                  <a:cubicBezTo>
                    <a:pt x="2367627" y="201759"/>
                    <a:pt x="2422607" y="209783"/>
                    <a:pt x="2476612" y="218066"/>
                  </a:cubicBezTo>
                  <a:cubicBezTo>
                    <a:pt x="2477262" y="218066"/>
                    <a:pt x="2477913" y="218066"/>
                    <a:pt x="2478238" y="218066"/>
                  </a:cubicBezTo>
                  <a:cubicBezTo>
                    <a:pt x="2483444" y="218066"/>
                    <a:pt x="2487673" y="214183"/>
                    <a:pt x="2488324" y="209524"/>
                  </a:cubicBezTo>
                  <a:cubicBezTo>
                    <a:pt x="2489300" y="203570"/>
                    <a:pt x="2485396" y="198393"/>
                    <a:pt x="2479865" y="197617"/>
                  </a:cubicBezTo>
                  <a:cubicBezTo>
                    <a:pt x="2425535" y="189334"/>
                    <a:pt x="2370555" y="181309"/>
                    <a:pt x="2315249" y="173544"/>
                  </a:cubicBezTo>
                  <a:close/>
                  <a:moveTo>
                    <a:pt x="1985367" y="131351"/>
                  </a:moveTo>
                  <a:cubicBezTo>
                    <a:pt x="1979511" y="130833"/>
                    <a:pt x="1974306" y="134716"/>
                    <a:pt x="1973981" y="140411"/>
                  </a:cubicBezTo>
                  <a:cubicBezTo>
                    <a:pt x="1973330" y="146364"/>
                    <a:pt x="1977234" y="151541"/>
                    <a:pt x="1983090" y="152059"/>
                  </a:cubicBezTo>
                  <a:cubicBezTo>
                    <a:pt x="2038070" y="158530"/>
                    <a:pt x="2093051" y="165002"/>
                    <a:pt x="2147706" y="171991"/>
                  </a:cubicBezTo>
                  <a:cubicBezTo>
                    <a:pt x="2148356" y="171991"/>
                    <a:pt x="2148682" y="171991"/>
                    <a:pt x="2149007" y="171991"/>
                  </a:cubicBezTo>
                  <a:cubicBezTo>
                    <a:pt x="2154212" y="171991"/>
                    <a:pt x="2158767" y="168108"/>
                    <a:pt x="2159743" y="162931"/>
                  </a:cubicBezTo>
                  <a:cubicBezTo>
                    <a:pt x="2160068" y="156977"/>
                    <a:pt x="2156164" y="152059"/>
                    <a:pt x="2150634" y="151282"/>
                  </a:cubicBezTo>
                  <a:cubicBezTo>
                    <a:pt x="2095653" y="144293"/>
                    <a:pt x="2040673" y="137822"/>
                    <a:pt x="1985367" y="131351"/>
                  </a:cubicBezTo>
                  <a:close/>
                  <a:moveTo>
                    <a:pt x="1654184" y="96924"/>
                  </a:moveTo>
                  <a:cubicBezTo>
                    <a:pt x="1648653" y="96406"/>
                    <a:pt x="1643448" y="100547"/>
                    <a:pt x="1643123" y="106242"/>
                  </a:cubicBezTo>
                  <a:cubicBezTo>
                    <a:pt x="1642472" y="112196"/>
                    <a:pt x="1646701" y="117114"/>
                    <a:pt x="1652232" y="117632"/>
                  </a:cubicBezTo>
                  <a:cubicBezTo>
                    <a:pt x="1707212" y="122809"/>
                    <a:pt x="1762518" y="128245"/>
                    <a:pt x="1817824" y="134198"/>
                  </a:cubicBezTo>
                  <a:cubicBezTo>
                    <a:pt x="1817824" y="134198"/>
                    <a:pt x="1818474" y="134198"/>
                    <a:pt x="1818800" y="134198"/>
                  </a:cubicBezTo>
                  <a:cubicBezTo>
                    <a:pt x="1824005" y="134198"/>
                    <a:pt x="1828885" y="130315"/>
                    <a:pt x="1828885" y="124880"/>
                  </a:cubicBezTo>
                  <a:cubicBezTo>
                    <a:pt x="1829861" y="119185"/>
                    <a:pt x="1825632" y="114008"/>
                    <a:pt x="1819776" y="113490"/>
                  </a:cubicBezTo>
                  <a:cubicBezTo>
                    <a:pt x="1764470" y="107795"/>
                    <a:pt x="1709490" y="102101"/>
                    <a:pt x="1654184" y="96924"/>
                  </a:cubicBezTo>
                  <a:close/>
                  <a:moveTo>
                    <a:pt x="1323326" y="68450"/>
                  </a:moveTo>
                  <a:cubicBezTo>
                    <a:pt x="1317795" y="67414"/>
                    <a:pt x="1312590" y="72074"/>
                    <a:pt x="1312265" y="78027"/>
                  </a:cubicBezTo>
                  <a:cubicBezTo>
                    <a:pt x="1311614" y="83463"/>
                    <a:pt x="1315843" y="88381"/>
                    <a:pt x="1321374" y="88899"/>
                  </a:cubicBezTo>
                  <a:cubicBezTo>
                    <a:pt x="1376029" y="93300"/>
                    <a:pt x="1431335" y="97700"/>
                    <a:pt x="1486966" y="102618"/>
                  </a:cubicBezTo>
                  <a:cubicBezTo>
                    <a:pt x="1487291" y="102618"/>
                    <a:pt x="1487616" y="102618"/>
                    <a:pt x="1487942" y="102618"/>
                  </a:cubicBezTo>
                  <a:cubicBezTo>
                    <a:pt x="1493472" y="102618"/>
                    <a:pt x="1498027" y="98477"/>
                    <a:pt x="1498352" y="93558"/>
                  </a:cubicBezTo>
                  <a:cubicBezTo>
                    <a:pt x="1499003" y="87864"/>
                    <a:pt x="1494774" y="82946"/>
                    <a:pt x="1488918" y="82428"/>
                  </a:cubicBezTo>
                  <a:cubicBezTo>
                    <a:pt x="1433287" y="77251"/>
                    <a:pt x="1377656" y="72850"/>
                    <a:pt x="1323326" y="68450"/>
                  </a:cubicBezTo>
                  <a:close/>
                  <a:moveTo>
                    <a:pt x="991167" y="44636"/>
                  </a:moveTo>
                  <a:cubicBezTo>
                    <a:pt x="985311" y="43600"/>
                    <a:pt x="980431" y="48518"/>
                    <a:pt x="980106" y="54213"/>
                  </a:cubicBezTo>
                  <a:cubicBezTo>
                    <a:pt x="979780" y="59908"/>
                    <a:pt x="984009" y="64826"/>
                    <a:pt x="989865" y="65344"/>
                  </a:cubicBezTo>
                  <a:cubicBezTo>
                    <a:pt x="1043870" y="68709"/>
                    <a:pt x="1099175" y="72333"/>
                    <a:pt x="1155782" y="76474"/>
                  </a:cubicBezTo>
                  <a:cubicBezTo>
                    <a:pt x="1155782" y="76474"/>
                    <a:pt x="1156108" y="76474"/>
                    <a:pt x="1156433" y="76474"/>
                  </a:cubicBezTo>
                  <a:cubicBezTo>
                    <a:pt x="1161964" y="76474"/>
                    <a:pt x="1166518" y="72333"/>
                    <a:pt x="1166844" y="66897"/>
                  </a:cubicBezTo>
                  <a:cubicBezTo>
                    <a:pt x="1166844" y="61202"/>
                    <a:pt x="1162940" y="56025"/>
                    <a:pt x="1157084" y="55766"/>
                  </a:cubicBezTo>
                  <a:cubicBezTo>
                    <a:pt x="1100802" y="51625"/>
                    <a:pt x="1045496" y="48001"/>
                    <a:pt x="991167" y="44636"/>
                  </a:cubicBezTo>
                  <a:close/>
                  <a:moveTo>
                    <a:pt x="659333" y="25480"/>
                  </a:moveTo>
                  <a:cubicBezTo>
                    <a:pt x="653802" y="24704"/>
                    <a:pt x="648922" y="29622"/>
                    <a:pt x="648597" y="35058"/>
                  </a:cubicBezTo>
                  <a:cubicBezTo>
                    <a:pt x="647946" y="40753"/>
                    <a:pt x="652176" y="45671"/>
                    <a:pt x="658031" y="45930"/>
                  </a:cubicBezTo>
                  <a:cubicBezTo>
                    <a:pt x="711385" y="48777"/>
                    <a:pt x="766691" y="51625"/>
                    <a:pt x="824274" y="54990"/>
                  </a:cubicBezTo>
                  <a:cubicBezTo>
                    <a:pt x="824599" y="54990"/>
                    <a:pt x="824599" y="54990"/>
                    <a:pt x="824924" y="54990"/>
                  </a:cubicBezTo>
                  <a:cubicBezTo>
                    <a:pt x="830455" y="54990"/>
                    <a:pt x="834684" y="50848"/>
                    <a:pt x="835010" y="45671"/>
                  </a:cubicBezTo>
                  <a:cubicBezTo>
                    <a:pt x="835335" y="39717"/>
                    <a:pt x="831106" y="34799"/>
                    <a:pt x="825250" y="34540"/>
                  </a:cubicBezTo>
                  <a:cubicBezTo>
                    <a:pt x="767992" y="31175"/>
                    <a:pt x="712361" y="28328"/>
                    <a:pt x="659333" y="25480"/>
                  </a:cubicBezTo>
                  <a:close/>
                  <a:moveTo>
                    <a:pt x="326848" y="10208"/>
                  </a:moveTo>
                  <a:cubicBezTo>
                    <a:pt x="321643" y="10208"/>
                    <a:pt x="316112" y="14350"/>
                    <a:pt x="315787" y="20303"/>
                  </a:cubicBezTo>
                  <a:cubicBezTo>
                    <a:pt x="315787" y="25998"/>
                    <a:pt x="320016" y="30658"/>
                    <a:pt x="325872" y="30916"/>
                  </a:cubicBezTo>
                  <a:cubicBezTo>
                    <a:pt x="376298" y="32987"/>
                    <a:pt x="432254" y="35058"/>
                    <a:pt x="492114" y="37905"/>
                  </a:cubicBezTo>
                  <a:cubicBezTo>
                    <a:pt x="492114" y="37905"/>
                    <a:pt x="492114" y="37905"/>
                    <a:pt x="492440" y="37905"/>
                  </a:cubicBezTo>
                  <a:cubicBezTo>
                    <a:pt x="497970" y="37905"/>
                    <a:pt x="502525" y="33505"/>
                    <a:pt x="503176" y="28069"/>
                  </a:cubicBezTo>
                  <a:cubicBezTo>
                    <a:pt x="503176" y="22374"/>
                    <a:pt x="498946" y="17456"/>
                    <a:pt x="493090" y="17197"/>
                  </a:cubicBezTo>
                  <a:cubicBezTo>
                    <a:pt x="433230" y="14868"/>
                    <a:pt x="377599" y="12279"/>
                    <a:pt x="326848" y="10208"/>
                  </a:cubicBezTo>
                  <a:close/>
                  <a:moveTo>
                    <a:pt x="0" y="0"/>
                  </a:moveTo>
                  <a:lnTo>
                    <a:pt x="0" y="20712"/>
                  </a:lnTo>
                  <a:lnTo>
                    <a:pt x="3391" y="20777"/>
                  </a:lnTo>
                  <a:cubicBezTo>
                    <a:pt x="25533" y="21226"/>
                    <a:pt x="79518" y="22439"/>
                    <a:pt x="159304" y="24963"/>
                  </a:cubicBezTo>
                  <a:cubicBezTo>
                    <a:pt x="159304" y="24963"/>
                    <a:pt x="159630" y="24963"/>
                    <a:pt x="159630" y="24963"/>
                  </a:cubicBezTo>
                  <a:cubicBezTo>
                    <a:pt x="165160" y="24963"/>
                    <a:pt x="170040" y="20562"/>
                    <a:pt x="170040" y="15126"/>
                  </a:cubicBezTo>
                  <a:cubicBezTo>
                    <a:pt x="170366" y="9173"/>
                    <a:pt x="165811" y="4513"/>
                    <a:pt x="159955" y="4255"/>
                  </a:cubicBezTo>
                  <a:cubicBezTo>
                    <a:pt x="79925" y="1731"/>
                    <a:pt x="25696" y="517"/>
                    <a:pt x="3584" y="69"/>
                  </a:cubicBezTo>
                  <a:close/>
                </a:path>
              </a:pathLst>
            </a:custGeom>
            <a:solidFill>
              <a:srgbClr val="2B323B"/>
            </a:solidFill>
            <a:ln cap="flat" cmpd="sng" w="12700">
              <a:solidFill>
                <a:srgbClr val="2B323B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16525" lIns="16525" spcFirstLastPara="1" rIns="16525" wrap="square" tIns="165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15"/>
          <p:cNvGrpSpPr/>
          <p:nvPr/>
        </p:nvGrpSpPr>
        <p:grpSpPr>
          <a:xfrm>
            <a:off x="3407346" y="3021149"/>
            <a:ext cx="1050750" cy="1050750"/>
            <a:chOff x="4383850" y="2844207"/>
            <a:chExt cx="1401000" cy="1401000"/>
          </a:xfrm>
        </p:grpSpPr>
        <p:sp>
          <p:nvSpPr>
            <p:cNvPr id="103" name="Google Shape;103;p15"/>
            <p:cNvSpPr/>
            <p:nvPr/>
          </p:nvSpPr>
          <p:spPr>
            <a:xfrm rot="8100000">
              <a:off x="4589022" y="3049379"/>
              <a:ext cx="990657" cy="990657"/>
            </a:xfrm>
            <a:prstGeom prst="teardrop">
              <a:avLst>
                <a:gd fmla="val 200000" name="adj"/>
              </a:avLst>
            </a:prstGeom>
            <a:gradFill>
              <a:gsLst>
                <a:gs pos="0">
                  <a:srgbClr val="FA9E4C"/>
                </a:gs>
                <a:gs pos="50000">
                  <a:srgbClr val="FF9313"/>
                </a:gs>
                <a:gs pos="100000">
                  <a:srgbClr val="E38205"/>
                </a:gs>
              </a:gsLst>
              <a:lin ang="5400012" scaled="0"/>
            </a:gra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4706565" y="3166882"/>
              <a:ext cx="755700" cy="755700"/>
            </a:xfrm>
            <a:prstGeom prst="ellipse">
              <a:avLst/>
            </a:prstGeom>
            <a:gradFill>
              <a:gsLst>
                <a:gs pos="0">
                  <a:srgbClr val="FA9E4C"/>
                </a:gs>
                <a:gs pos="50000">
                  <a:srgbClr val="FF9313"/>
                </a:gs>
                <a:gs pos="100000">
                  <a:srgbClr val="E38205"/>
                </a:gs>
              </a:gsLst>
              <a:lin ang="5400012" scaled="0"/>
            </a:gra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15"/>
          <p:cNvGrpSpPr/>
          <p:nvPr/>
        </p:nvGrpSpPr>
        <p:grpSpPr>
          <a:xfrm>
            <a:off x="4707094" y="1641130"/>
            <a:ext cx="1050750" cy="1050750"/>
            <a:chOff x="4383850" y="2844207"/>
            <a:chExt cx="1401000" cy="1401000"/>
          </a:xfrm>
        </p:grpSpPr>
        <p:sp>
          <p:nvSpPr>
            <p:cNvPr id="106" name="Google Shape;106;p15"/>
            <p:cNvSpPr/>
            <p:nvPr/>
          </p:nvSpPr>
          <p:spPr>
            <a:xfrm rot="8100000">
              <a:off x="4589022" y="3049379"/>
              <a:ext cx="990657" cy="990657"/>
            </a:xfrm>
            <a:prstGeom prst="teardrop">
              <a:avLst>
                <a:gd fmla="val 200000" name="adj"/>
              </a:avLst>
            </a:prstGeom>
            <a:gradFill>
              <a:gsLst>
                <a:gs pos="0">
                  <a:srgbClr val="65C7F2"/>
                </a:gs>
                <a:gs pos="50000">
                  <a:srgbClr val="43C4F6"/>
                </a:gs>
                <a:gs pos="100000">
                  <a:srgbClr val="32B0E2"/>
                </a:gs>
              </a:gsLst>
              <a:lin ang="5400012" scaled="0"/>
            </a:gradFill>
            <a:ln cap="flat" cmpd="sng" w="95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4706565" y="3166882"/>
              <a:ext cx="755700" cy="755700"/>
            </a:xfrm>
            <a:prstGeom prst="ellipse">
              <a:avLst/>
            </a:prstGeom>
            <a:gradFill>
              <a:gsLst>
                <a:gs pos="0">
                  <a:srgbClr val="65C7F2"/>
                </a:gs>
                <a:gs pos="50000">
                  <a:srgbClr val="43C4F6"/>
                </a:gs>
                <a:gs pos="100000">
                  <a:srgbClr val="32B0E2"/>
                </a:gs>
              </a:gsLst>
              <a:lin ang="5400012" scaled="0"/>
            </a:gra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15"/>
          <p:cNvGrpSpPr/>
          <p:nvPr/>
        </p:nvGrpSpPr>
        <p:grpSpPr>
          <a:xfrm>
            <a:off x="6856470" y="967617"/>
            <a:ext cx="1050750" cy="1050750"/>
            <a:chOff x="4383850" y="2844207"/>
            <a:chExt cx="1401000" cy="1401000"/>
          </a:xfrm>
        </p:grpSpPr>
        <p:sp>
          <p:nvSpPr>
            <p:cNvPr id="109" name="Google Shape;109;p15"/>
            <p:cNvSpPr/>
            <p:nvPr/>
          </p:nvSpPr>
          <p:spPr>
            <a:xfrm rot="8100000">
              <a:off x="4589022" y="3049379"/>
              <a:ext cx="990657" cy="990657"/>
            </a:xfrm>
            <a:prstGeom prst="teardrop">
              <a:avLst>
                <a:gd fmla="val 200000" name="adj"/>
              </a:avLst>
            </a:prstGeom>
            <a:gradFill>
              <a:gsLst>
                <a:gs pos="0">
                  <a:srgbClr val="ABC07A"/>
                </a:gs>
                <a:gs pos="50000">
                  <a:srgbClr val="A3BC64"/>
                </a:gs>
                <a:gs pos="100000">
                  <a:srgbClr val="91AB53"/>
                </a:gs>
              </a:gsLst>
              <a:lin ang="5400012" scaled="0"/>
            </a:gradFill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4706565" y="3166882"/>
              <a:ext cx="755700" cy="755700"/>
            </a:xfrm>
            <a:prstGeom prst="ellipse">
              <a:avLst/>
            </a:prstGeom>
            <a:gradFill>
              <a:gsLst>
                <a:gs pos="0">
                  <a:srgbClr val="ABC07A"/>
                </a:gs>
                <a:gs pos="50000">
                  <a:srgbClr val="A3BC64"/>
                </a:gs>
                <a:gs pos="100000">
                  <a:srgbClr val="91AB53"/>
                </a:gs>
              </a:gsLst>
              <a:lin ang="5400012" scaled="0"/>
            </a:gra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15"/>
          <p:cNvGrpSpPr/>
          <p:nvPr/>
        </p:nvGrpSpPr>
        <p:grpSpPr>
          <a:xfrm>
            <a:off x="6824199" y="3376347"/>
            <a:ext cx="2194650" cy="1244592"/>
            <a:chOff x="8921977" y="4073386"/>
            <a:chExt cx="2926200" cy="1659456"/>
          </a:xfrm>
        </p:grpSpPr>
        <p:sp>
          <p:nvSpPr>
            <p:cNvPr id="112" name="Google Shape;112;p15"/>
            <p:cNvSpPr txBox="1"/>
            <p:nvPr/>
          </p:nvSpPr>
          <p:spPr>
            <a:xfrm>
              <a:off x="8921977" y="4073386"/>
              <a:ext cx="2926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InterOperability and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Federation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5"/>
            <p:cNvSpPr txBox="1"/>
            <p:nvPr/>
          </p:nvSpPr>
          <p:spPr>
            <a:xfrm>
              <a:off x="8921977" y="4532542"/>
              <a:ext cx="2926200" cy="12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0" spcFirstLastPara="1" rIns="0" wrap="square" tIns="34275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BFBFBF"/>
                  </a:solidFill>
                  <a:latin typeface="Calibri"/>
                  <a:ea typeface="Calibri"/>
                  <a:cs typeface="Calibri"/>
                  <a:sym typeface="Calibri"/>
                </a:rPr>
                <a:t>Federated Authentication</a:t>
              </a:r>
              <a:endParaRPr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BFBFBF"/>
                  </a:solidFill>
                  <a:latin typeface="Calibri"/>
                  <a:ea typeface="Calibri"/>
                  <a:cs typeface="Calibri"/>
                  <a:sym typeface="Calibri"/>
                </a:rPr>
                <a:t>and Distributed Processing</a:t>
              </a:r>
              <a:endParaRPr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BFBFBF"/>
                  </a:solidFill>
                  <a:latin typeface="Calibri"/>
                  <a:ea typeface="Calibri"/>
                  <a:cs typeface="Calibri"/>
                  <a:sym typeface="Calibri"/>
                </a:rPr>
                <a:t>Platforms interconnected</a:t>
              </a:r>
              <a:endParaRPr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BFBFBF"/>
                  </a:solidFill>
                  <a:latin typeface="Calibri"/>
                  <a:ea typeface="Calibri"/>
                  <a:cs typeface="Calibri"/>
                  <a:sym typeface="Calibri"/>
                </a:rPr>
                <a:t>Data Lakes</a:t>
              </a:r>
              <a:endParaRPr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15"/>
          <p:cNvGrpSpPr/>
          <p:nvPr/>
        </p:nvGrpSpPr>
        <p:grpSpPr>
          <a:xfrm>
            <a:off x="2033978" y="1647945"/>
            <a:ext cx="3030373" cy="1244592"/>
            <a:chOff x="332936" y="2627766"/>
            <a:chExt cx="2926200" cy="1659456"/>
          </a:xfrm>
        </p:grpSpPr>
        <p:sp>
          <p:nvSpPr>
            <p:cNvPr id="115" name="Google Shape;115;p15"/>
            <p:cNvSpPr txBox="1"/>
            <p:nvPr/>
          </p:nvSpPr>
          <p:spPr>
            <a:xfrm>
              <a:off x="332936" y="2627766"/>
              <a:ext cx="2926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Enabling Applications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116" name="Google Shape;116;p15"/>
            <p:cNvSpPr txBox="1"/>
            <p:nvPr/>
          </p:nvSpPr>
          <p:spPr>
            <a:xfrm>
              <a:off x="332936" y="3086922"/>
              <a:ext cx="2926200" cy="12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0" spcFirstLastPara="1" rIns="0" wrap="square" tIns="34275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>
                  <a:solidFill>
                    <a:srgbClr val="BFBFBF"/>
                  </a:solidFill>
                  <a:latin typeface="Calibri"/>
                  <a:ea typeface="Calibri"/>
                  <a:cs typeface="Calibri"/>
                  <a:sym typeface="Calibri"/>
                </a:rPr>
                <a:t>Astropy and Astroquery</a:t>
              </a:r>
              <a:endParaRPr sz="15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>
                  <a:solidFill>
                    <a:srgbClr val="BFBFBF"/>
                  </a:solidFill>
                  <a:latin typeface="Calibri"/>
                  <a:ea typeface="Calibri"/>
                  <a:cs typeface="Calibri"/>
                  <a:sym typeface="Calibri"/>
                </a:rPr>
                <a:t>Notebooks</a:t>
              </a:r>
              <a:endParaRPr sz="15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>
                  <a:solidFill>
                    <a:srgbClr val="BFBFBF"/>
                  </a:solidFill>
                  <a:latin typeface="Calibri"/>
                  <a:ea typeface="Calibri"/>
                  <a:cs typeface="Calibri"/>
                  <a:sym typeface="Calibri"/>
                </a:rPr>
                <a:t>Users environments</a:t>
              </a:r>
              <a:endParaRPr sz="15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15"/>
          <p:cNvGrpSpPr/>
          <p:nvPr/>
        </p:nvGrpSpPr>
        <p:grpSpPr>
          <a:xfrm>
            <a:off x="569718" y="3204615"/>
            <a:ext cx="2894890" cy="1244592"/>
            <a:chOff x="332936" y="4652338"/>
            <a:chExt cx="2926200" cy="1659456"/>
          </a:xfrm>
        </p:grpSpPr>
        <p:sp>
          <p:nvSpPr>
            <p:cNvPr id="118" name="Google Shape;118;p15"/>
            <p:cNvSpPr txBox="1"/>
            <p:nvPr/>
          </p:nvSpPr>
          <p:spPr>
            <a:xfrm>
              <a:off x="332936" y="4652338"/>
              <a:ext cx="2926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Discovery And Access Services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119" name="Google Shape;119;p15"/>
            <p:cNvSpPr txBox="1"/>
            <p:nvPr/>
          </p:nvSpPr>
          <p:spPr>
            <a:xfrm>
              <a:off x="332936" y="5111494"/>
              <a:ext cx="2926200" cy="12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0" spcFirstLastPara="1" rIns="0" wrap="square" tIns="34275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>
                  <a:solidFill>
                    <a:srgbClr val="BFBFBF"/>
                  </a:solidFill>
                  <a:latin typeface="Calibri"/>
                  <a:ea typeface="Calibri"/>
                  <a:cs typeface="Calibri"/>
                  <a:sym typeface="Calibri"/>
                </a:rPr>
                <a:t>Cone Search</a:t>
              </a:r>
              <a:endParaRPr sz="17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>
                  <a:solidFill>
                    <a:srgbClr val="BFBFBF"/>
                  </a:solidFill>
                  <a:latin typeface="Calibri"/>
                  <a:ea typeface="Calibri"/>
                  <a:cs typeface="Calibri"/>
                  <a:sym typeface="Calibri"/>
                </a:rPr>
                <a:t>SSAP, SIAP</a:t>
              </a:r>
              <a:endParaRPr sz="17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>
                  <a:solidFill>
                    <a:srgbClr val="BFBFBF"/>
                  </a:solidFill>
                  <a:latin typeface="Calibri"/>
                  <a:ea typeface="Calibri"/>
                  <a:cs typeface="Calibri"/>
                  <a:sym typeface="Calibri"/>
                </a:rPr>
                <a:t>TAP</a:t>
              </a:r>
              <a:endParaRPr sz="17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15"/>
          <p:cNvSpPr/>
          <p:nvPr/>
        </p:nvSpPr>
        <p:spPr>
          <a:xfrm rot="8569131">
            <a:off x="225986" y="3190734"/>
            <a:ext cx="265084" cy="265084"/>
          </a:xfrm>
          <a:prstGeom prst="teardrop">
            <a:avLst>
              <a:gd fmla="val 200000" name="adj"/>
            </a:avLst>
          </a:prstGeom>
          <a:gradFill>
            <a:gsLst>
              <a:gs pos="0">
                <a:srgbClr val="FA9E4C"/>
              </a:gs>
              <a:gs pos="50000">
                <a:srgbClr val="FF9313"/>
              </a:gs>
              <a:gs pos="100000">
                <a:srgbClr val="E38205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/>
          <p:nvPr/>
        </p:nvSpPr>
        <p:spPr>
          <a:xfrm rot="8644467">
            <a:off x="1676362" y="1685130"/>
            <a:ext cx="273037" cy="273037"/>
          </a:xfrm>
          <a:prstGeom prst="teardrop">
            <a:avLst>
              <a:gd fmla="val 200000" name="adj"/>
            </a:avLst>
          </a:prstGeom>
          <a:gradFill>
            <a:gsLst>
              <a:gs pos="0">
                <a:srgbClr val="65C7F2"/>
              </a:gs>
              <a:gs pos="50000">
                <a:srgbClr val="43C4F6"/>
              </a:gs>
              <a:gs pos="100000">
                <a:srgbClr val="32B0E2"/>
              </a:gs>
            </a:gsLst>
            <a:lin ang="5400012" scaled="0"/>
          </a:gra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/>
          <p:cNvSpPr/>
          <p:nvPr/>
        </p:nvSpPr>
        <p:spPr>
          <a:xfrm rot="8100000">
            <a:off x="6525344" y="3209985"/>
            <a:ext cx="226557" cy="226557"/>
          </a:xfrm>
          <a:prstGeom prst="teardrop">
            <a:avLst>
              <a:gd fmla="val 200000" name="adj"/>
            </a:avLst>
          </a:prstGeom>
          <a:gradFill>
            <a:gsLst>
              <a:gs pos="0">
                <a:srgbClr val="ABC07A"/>
              </a:gs>
              <a:gs pos="50000">
                <a:srgbClr val="A3BC64"/>
              </a:gs>
              <a:gs pos="100000">
                <a:srgbClr val="91AB53"/>
              </a:gs>
            </a:gsLst>
            <a:lin ang="5400012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4551" y="3378353"/>
            <a:ext cx="336325" cy="33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4323" y="1998025"/>
            <a:ext cx="336325" cy="336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13685" y="1324536"/>
            <a:ext cx="336325" cy="336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oogle Shape;126;p15"/>
          <p:cNvGrpSpPr/>
          <p:nvPr/>
        </p:nvGrpSpPr>
        <p:grpSpPr>
          <a:xfrm>
            <a:off x="6219258" y="13"/>
            <a:ext cx="579313" cy="583657"/>
            <a:chOff x="4383850" y="2844207"/>
            <a:chExt cx="1401000" cy="1401000"/>
          </a:xfrm>
        </p:grpSpPr>
        <p:sp>
          <p:nvSpPr>
            <p:cNvPr id="127" name="Google Shape;127;p15"/>
            <p:cNvSpPr/>
            <p:nvPr/>
          </p:nvSpPr>
          <p:spPr>
            <a:xfrm rot="8100000">
              <a:off x="4589022" y="3049379"/>
              <a:ext cx="990657" cy="990657"/>
            </a:xfrm>
            <a:prstGeom prst="teardrop">
              <a:avLst>
                <a:gd fmla="val 200000" name="adj"/>
              </a:avLst>
            </a:prstGeom>
            <a:solidFill>
              <a:srgbClr val="9900FF"/>
            </a:solidFill>
            <a:ln cap="flat" cmpd="sng" w="9525">
              <a:solidFill>
                <a:srgbClr val="99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4706565" y="3166882"/>
              <a:ext cx="755700" cy="755700"/>
            </a:xfrm>
            <a:prstGeom prst="ellipse">
              <a:avLst/>
            </a:prstGeom>
            <a:solidFill>
              <a:srgbClr val="9900FF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15"/>
          <p:cNvGrpSpPr/>
          <p:nvPr/>
        </p:nvGrpSpPr>
        <p:grpSpPr>
          <a:xfrm>
            <a:off x="3086472" y="6944"/>
            <a:ext cx="2723347" cy="1075331"/>
            <a:chOff x="7871348" y="3994245"/>
            <a:chExt cx="3433800" cy="1433774"/>
          </a:xfrm>
        </p:grpSpPr>
        <p:sp>
          <p:nvSpPr>
            <p:cNvPr id="130" name="Google Shape;130;p15"/>
            <p:cNvSpPr txBox="1"/>
            <p:nvPr/>
          </p:nvSpPr>
          <p:spPr>
            <a:xfrm>
              <a:off x="7871348" y="3994245"/>
              <a:ext cx="3433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Open</a:t>
              </a:r>
              <a:r>
                <a:rPr b="1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Science and AI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5"/>
            <p:cNvSpPr txBox="1"/>
            <p:nvPr/>
          </p:nvSpPr>
          <p:spPr>
            <a:xfrm>
              <a:off x="7871352" y="4438919"/>
              <a:ext cx="3347100" cy="9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0" spcFirstLastPara="1" rIns="0" wrap="square" tIns="34275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>
                  <a:solidFill>
                    <a:srgbClr val="BFBFBF"/>
                  </a:solidFill>
                  <a:latin typeface="Calibri"/>
                  <a:ea typeface="Calibri"/>
                  <a:cs typeface="Calibri"/>
                  <a:sym typeface="Calibri"/>
                </a:rPr>
                <a:t>H</a:t>
              </a:r>
              <a:r>
                <a:rPr lang="en-GB" sz="1500">
                  <a:solidFill>
                    <a:srgbClr val="D5D5D5"/>
                  </a:solidFill>
                  <a:latin typeface="Calibri"/>
                  <a:ea typeface="Calibri"/>
                  <a:cs typeface="Calibri"/>
                  <a:sym typeface="Calibri"/>
                </a:rPr>
                <a:t>armonisation</a:t>
              </a:r>
              <a:endParaRPr sz="1500">
                <a:solidFill>
                  <a:srgbClr val="D5D5D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>
                  <a:solidFill>
                    <a:srgbClr val="D5D5D5"/>
                  </a:solidFill>
                  <a:latin typeface="Calibri"/>
                  <a:ea typeface="Calibri"/>
                  <a:cs typeface="Calibri"/>
                  <a:sym typeface="Calibri"/>
                </a:rPr>
                <a:t>Transparent Data Access</a:t>
              </a:r>
              <a:endParaRPr sz="1500">
                <a:solidFill>
                  <a:srgbClr val="D5D5D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>
                  <a:solidFill>
                    <a:srgbClr val="D5D5D5"/>
                  </a:solidFill>
                  <a:latin typeface="Calibri"/>
                  <a:ea typeface="Calibri"/>
                  <a:cs typeface="Calibri"/>
                  <a:sym typeface="Calibri"/>
                </a:rPr>
                <a:t>Combined Computing Resources</a:t>
              </a:r>
              <a:endParaRPr sz="1500">
                <a:solidFill>
                  <a:srgbClr val="D5D5D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15"/>
          <p:cNvSpPr/>
          <p:nvPr/>
        </p:nvSpPr>
        <p:spPr>
          <a:xfrm rot="8100000">
            <a:off x="2720656" y="66960"/>
            <a:ext cx="226557" cy="226557"/>
          </a:xfrm>
          <a:prstGeom prst="teardrop">
            <a:avLst>
              <a:gd fmla="val 200000" name="adj"/>
            </a:avLst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97712" y="99087"/>
            <a:ext cx="422400" cy="38554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5"/>
          <p:cNvSpPr/>
          <p:nvPr/>
        </p:nvSpPr>
        <p:spPr>
          <a:xfrm>
            <a:off x="5757850" y="2248288"/>
            <a:ext cx="460800" cy="690000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62" y="0"/>
            <a:ext cx="9145134" cy="5143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pic>
        <p:nvPicPr>
          <p:cNvPr id="140" name="Google Shape;14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0550" y="3568975"/>
            <a:ext cx="592727" cy="59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5175" y="2222975"/>
            <a:ext cx="592727" cy="59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0025" y="1630250"/>
            <a:ext cx="592727" cy="59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0875" y="1521775"/>
            <a:ext cx="592727" cy="59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2188" y="3720200"/>
            <a:ext cx="592727" cy="59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3550" y="1212375"/>
            <a:ext cx="592727" cy="59272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6"/>
          <p:cNvSpPr/>
          <p:nvPr/>
        </p:nvSpPr>
        <p:spPr>
          <a:xfrm>
            <a:off x="3790069" y="1844325"/>
            <a:ext cx="1064650" cy="2261400"/>
          </a:xfrm>
          <a:custGeom>
            <a:rect b="b" l="l" r="r" t="t"/>
            <a:pathLst>
              <a:path extrusionOk="0" h="90456" w="42586">
                <a:moveTo>
                  <a:pt x="11614" y="0"/>
                </a:moveTo>
                <a:cubicBezTo>
                  <a:pt x="9730" y="574"/>
                  <a:pt x="1536" y="1229"/>
                  <a:pt x="307" y="3441"/>
                </a:cubicBezTo>
                <a:cubicBezTo>
                  <a:pt x="-922" y="5653"/>
                  <a:pt x="3011" y="2867"/>
                  <a:pt x="4240" y="13273"/>
                </a:cubicBezTo>
                <a:cubicBezTo>
                  <a:pt x="5469" y="23679"/>
                  <a:pt x="1291" y="53012"/>
                  <a:pt x="7682" y="65876"/>
                </a:cubicBezTo>
                <a:cubicBezTo>
                  <a:pt x="14073" y="78740"/>
                  <a:pt x="36769" y="86359"/>
                  <a:pt x="42586" y="90456"/>
                </a:cubicBezTo>
              </a:path>
            </a:pathLst>
          </a:custGeom>
          <a:noFill/>
          <a:ln cap="flat" cmpd="sng" w="28575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147" name="Google Shape;147;p16"/>
          <p:cNvSpPr/>
          <p:nvPr/>
        </p:nvSpPr>
        <p:spPr>
          <a:xfrm>
            <a:off x="4326250" y="1988213"/>
            <a:ext cx="1954150" cy="782750"/>
          </a:xfrm>
          <a:custGeom>
            <a:rect b="b" l="l" r="r" t="t"/>
            <a:pathLst>
              <a:path extrusionOk="0" h="31310" w="78166">
                <a:moveTo>
                  <a:pt x="0" y="144"/>
                </a:moveTo>
                <a:cubicBezTo>
                  <a:pt x="4425" y="718"/>
                  <a:pt x="19501" y="-1577"/>
                  <a:pt x="26547" y="3585"/>
                </a:cubicBezTo>
                <a:cubicBezTo>
                  <a:pt x="33593" y="8747"/>
                  <a:pt x="36297" y="29559"/>
                  <a:pt x="42278" y="31116"/>
                </a:cubicBezTo>
                <a:cubicBezTo>
                  <a:pt x="48259" y="32673"/>
                  <a:pt x="58174" y="13254"/>
                  <a:pt x="62435" y="12926"/>
                </a:cubicBezTo>
                <a:cubicBezTo>
                  <a:pt x="66696" y="12598"/>
                  <a:pt x="65220" y="26855"/>
                  <a:pt x="67842" y="29149"/>
                </a:cubicBezTo>
                <a:cubicBezTo>
                  <a:pt x="70464" y="31443"/>
                  <a:pt x="76445" y="27101"/>
                  <a:pt x="78166" y="26691"/>
                </a:cubicBezTo>
              </a:path>
            </a:pathLst>
          </a:custGeom>
          <a:noFill/>
          <a:ln cap="flat" cmpd="sng" w="28575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148" name="Google Shape;148;p16"/>
          <p:cNvSpPr/>
          <p:nvPr/>
        </p:nvSpPr>
        <p:spPr>
          <a:xfrm>
            <a:off x="5051375" y="2618600"/>
            <a:ext cx="1036725" cy="1499425"/>
          </a:xfrm>
          <a:custGeom>
            <a:rect b="b" l="l" r="r" t="t"/>
            <a:pathLst>
              <a:path extrusionOk="0" h="59977" w="41469">
                <a:moveTo>
                  <a:pt x="0" y="59977"/>
                </a:moveTo>
                <a:cubicBezTo>
                  <a:pt x="2458" y="58420"/>
                  <a:pt x="7866" y="53913"/>
                  <a:pt x="14748" y="50636"/>
                </a:cubicBezTo>
                <a:cubicBezTo>
                  <a:pt x="21631" y="47359"/>
                  <a:pt x="39902" y="48752"/>
                  <a:pt x="41295" y="40313"/>
                </a:cubicBezTo>
                <a:cubicBezTo>
                  <a:pt x="42688" y="31874"/>
                  <a:pt x="26138" y="6719"/>
                  <a:pt x="23106" y="0"/>
                </a:cubicBezTo>
              </a:path>
            </a:pathLst>
          </a:custGeom>
          <a:noFill/>
          <a:ln cap="flat" cmpd="sng" w="28575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149" name="Google Shape;149;p16"/>
          <p:cNvSpPr/>
          <p:nvPr/>
        </p:nvSpPr>
        <p:spPr>
          <a:xfrm>
            <a:off x="1487175" y="1429005"/>
            <a:ext cx="2617850" cy="378450"/>
          </a:xfrm>
          <a:custGeom>
            <a:rect b="b" l="l" r="r" t="t"/>
            <a:pathLst>
              <a:path extrusionOk="0" h="15138" w="104714">
                <a:moveTo>
                  <a:pt x="0" y="2848"/>
                </a:moveTo>
                <a:cubicBezTo>
                  <a:pt x="2704" y="3012"/>
                  <a:pt x="11471" y="2602"/>
                  <a:pt x="16223" y="3831"/>
                </a:cubicBezTo>
                <a:cubicBezTo>
                  <a:pt x="20975" y="5060"/>
                  <a:pt x="20320" y="10714"/>
                  <a:pt x="28514" y="10222"/>
                </a:cubicBezTo>
                <a:cubicBezTo>
                  <a:pt x="36708" y="9730"/>
                  <a:pt x="55225" y="2192"/>
                  <a:pt x="65385" y="881"/>
                </a:cubicBezTo>
                <a:cubicBezTo>
                  <a:pt x="75545" y="-430"/>
                  <a:pt x="82919" y="-20"/>
                  <a:pt x="89474" y="2356"/>
                </a:cubicBezTo>
                <a:cubicBezTo>
                  <a:pt x="96029" y="4732"/>
                  <a:pt x="102174" y="13008"/>
                  <a:pt x="104714" y="15138"/>
                </a:cubicBezTo>
              </a:path>
            </a:pathLst>
          </a:custGeom>
          <a:noFill/>
          <a:ln cap="flat" cmpd="sng" w="28575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150" name="Google Shape;150;p16"/>
          <p:cNvSpPr/>
          <p:nvPr/>
        </p:nvSpPr>
        <p:spPr>
          <a:xfrm>
            <a:off x="-125600" y="1600050"/>
            <a:ext cx="1365268" cy="205044"/>
          </a:xfrm>
          <a:custGeom>
            <a:rect b="b" l="l" r="r" t="t"/>
            <a:pathLst>
              <a:path extrusionOk="0" h="11796" w="51019">
                <a:moveTo>
                  <a:pt x="51019" y="0"/>
                </a:moveTo>
                <a:cubicBezTo>
                  <a:pt x="47187" y="838"/>
                  <a:pt x="32934" y="3114"/>
                  <a:pt x="28024" y="5030"/>
                </a:cubicBezTo>
                <a:cubicBezTo>
                  <a:pt x="23114" y="6946"/>
                  <a:pt x="26228" y="10898"/>
                  <a:pt x="21557" y="11497"/>
                </a:cubicBezTo>
                <a:cubicBezTo>
                  <a:pt x="16886" y="12096"/>
                  <a:pt x="3593" y="9102"/>
                  <a:pt x="0" y="8623"/>
                </a:cubicBezTo>
              </a:path>
            </a:pathLst>
          </a:custGeom>
          <a:noFill/>
          <a:ln cap="flat" cmpd="sng" w="28575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151" name="Google Shape;151;p16"/>
          <p:cNvSpPr/>
          <p:nvPr/>
        </p:nvSpPr>
        <p:spPr>
          <a:xfrm>
            <a:off x="1113950" y="1600035"/>
            <a:ext cx="2838400" cy="637750"/>
          </a:xfrm>
          <a:custGeom>
            <a:rect b="b" l="l" r="r" t="t"/>
            <a:pathLst>
              <a:path extrusionOk="0" h="25510" w="113536">
                <a:moveTo>
                  <a:pt x="0" y="2157"/>
                </a:moveTo>
                <a:cubicBezTo>
                  <a:pt x="2874" y="4193"/>
                  <a:pt x="14731" y="10541"/>
                  <a:pt x="17246" y="14373"/>
                </a:cubicBezTo>
                <a:cubicBezTo>
                  <a:pt x="19761" y="18205"/>
                  <a:pt x="9701" y="24433"/>
                  <a:pt x="15090" y="25151"/>
                </a:cubicBezTo>
                <a:cubicBezTo>
                  <a:pt x="20479" y="25870"/>
                  <a:pt x="42516" y="22756"/>
                  <a:pt x="49582" y="18684"/>
                </a:cubicBezTo>
                <a:cubicBezTo>
                  <a:pt x="56648" y="14612"/>
                  <a:pt x="56649" y="2156"/>
                  <a:pt x="57487" y="719"/>
                </a:cubicBezTo>
                <a:cubicBezTo>
                  <a:pt x="58325" y="-718"/>
                  <a:pt x="48744" y="9821"/>
                  <a:pt x="54612" y="10061"/>
                </a:cubicBezTo>
                <a:cubicBezTo>
                  <a:pt x="60480" y="10301"/>
                  <a:pt x="82876" y="1918"/>
                  <a:pt x="92697" y="2157"/>
                </a:cubicBezTo>
                <a:cubicBezTo>
                  <a:pt x="102518" y="2397"/>
                  <a:pt x="110063" y="9941"/>
                  <a:pt x="113536" y="11498"/>
                </a:cubicBezTo>
              </a:path>
            </a:pathLst>
          </a:custGeom>
          <a:noFill/>
          <a:ln cap="flat" cmpd="sng" w="28575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152" name="Google Shape;152;p16"/>
          <p:cNvSpPr/>
          <p:nvPr/>
        </p:nvSpPr>
        <p:spPr>
          <a:xfrm>
            <a:off x="-125600" y="2246775"/>
            <a:ext cx="1652725" cy="1419200"/>
          </a:xfrm>
          <a:custGeom>
            <a:rect b="b" l="l" r="r" t="t"/>
            <a:pathLst>
              <a:path extrusionOk="0" h="56768" w="66109">
                <a:moveTo>
                  <a:pt x="66109" y="0"/>
                </a:moveTo>
                <a:cubicBezTo>
                  <a:pt x="61319" y="1797"/>
                  <a:pt x="44073" y="5749"/>
                  <a:pt x="37366" y="10779"/>
                </a:cubicBezTo>
                <a:cubicBezTo>
                  <a:pt x="30659" y="15809"/>
                  <a:pt x="29702" y="24072"/>
                  <a:pt x="25869" y="30180"/>
                </a:cubicBezTo>
                <a:cubicBezTo>
                  <a:pt x="22037" y="36288"/>
                  <a:pt x="18683" y="42996"/>
                  <a:pt x="14371" y="47427"/>
                </a:cubicBezTo>
                <a:cubicBezTo>
                  <a:pt x="10060" y="51858"/>
                  <a:pt x="2395" y="55211"/>
                  <a:pt x="0" y="56768"/>
                </a:cubicBezTo>
              </a:path>
            </a:pathLst>
          </a:custGeom>
          <a:noFill/>
          <a:ln cap="flat" cmpd="sng" w="28575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153" name="Google Shape;153;p16"/>
          <p:cNvSpPr/>
          <p:nvPr/>
        </p:nvSpPr>
        <p:spPr>
          <a:xfrm>
            <a:off x="54025" y="1779700"/>
            <a:ext cx="1149750" cy="377250"/>
          </a:xfrm>
          <a:custGeom>
            <a:rect b="b" l="l" r="r" t="t"/>
            <a:pathLst>
              <a:path extrusionOk="0" h="15090" w="45990">
                <a:moveTo>
                  <a:pt x="45990" y="0"/>
                </a:moveTo>
                <a:cubicBezTo>
                  <a:pt x="38325" y="2515"/>
                  <a:pt x="7665" y="12575"/>
                  <a:pt x="0" y="15090"/>
                </a:cubicBezTo>
              </a:path>
            </a:pathLst>
          </a:custGeom>
          <a:noFill/>
          <a:ln cap="flat" cmpd="sng" w="28575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154" name="Google Shape;154;p16"/>
          <p:cNvSpPr/>
          <p:nvPr/>
        </p:nvSpPr>
        <p:spPr>
          <a:xfrm>
            <a:off x="-179500" y="1779700"/>
            <a:ext cx="1365300" cy="1077875"/>
          </a:xfrm>
          <a:custGeom>
            <a:rect b="b" l="l" r="r" t="t"/>
            <a:pathLst>
              <a:path extrusionOk="0" h="43115" w="54612">
                <a:moveTo>
                  <a:pt x="54612" y="0"/>
                </a:moveTo>
                <a:cubicBezTo>
                  <a:pt x="50540" y="3832"/>
                  <a:pt x="37965" y="17365"/>
                  <a:pt x="30180" y="22994"/>
                </a:cubicBezTo>
                <a:cubicBezTo>
                  <a:pt x="22395" y="28623"/>
                  <a:pt x="12934" y="30420"/>
                  <a:pt x="7904" y="33773"/>
                </a:cubicBezTo>
                <a:cubicBezTo>
                  <a:pt x="2874" y="37127"/>
                  <a:pt x="1317" y="41558"/>
                  <a:pt x="0" y="43115"/>
                </a:cubicBezTo>
              </a:path>
            </a:pathLst>
          </a:custGeom>
          <a:noFill/>
          <a:ln cap="flat" cmpd="sng" w="28575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155" name="Google Shape;155;p16"/>
          <p:cNvSpPr/>
          <p:nvPr/>
        </p:nvSpPr>
        <p:spPr>
          <a:xfrm>
            <a:off x="6055550" y="1941375"/>
            <a:ext cx="1149685" cy="1077867"/>
          </a:xfrm>
          <a:custGeom>
            <a:rect b="b" l="l" r="r" t="t"/>
            <a:pathLst>
              <a:path extrusionOk="0" h="45151" w="52756">
                <a:moveTo>
                  <a:pt x="12276" y="28743"/>
                </a:moveTo>
                <a:cubicBezTo>
                  <a:pt x="10240" y="30180"/>
                  <a:pt x="300" y="34731"/>
                  <a:pt x="60" y="37366"/>
                </a:cubicBezTo>
                <a:cubicBezTo>
                  <a:pt x="-179" y="40001"/>
                  <a:pt x="4372" y="43833"/>
                  <a:pt x="10839" y="44552"/>
                </a:cubicBezTo>
                <a:cubicBezTo>
                  <a:pt x="17306" y="45271"/>
                  <a:pt x="31918" y="45510"/>
                  <a:pt x="38864" y="41678"/>
                </a:cubicBezTo>
                <a:cubicBezTo>
                  <a:pt x="45810" y="37846"/>
                  <a:pt x="51559" y="27187"/>
                  <a:pt x="52517" y="21558"/>
                </a:cubicBezTo>
                <a:cubicBezTo>
                  <a:pt x="53475" y="15929"/>
                  <a:pt x="44613" y="11497"/>
                  <a:pt x="44613" y="7904"/>
                </a:cubicBezTo>
                <a:cubicBezTo>
                  <a:pt x="44613" y="4311"/>
                  <a:pt x="51200" y="1317"/>
                  <a:pt x="52517" y="0"/>
                </a:cubicBezTo>
              </a:path>
            </a:pathLst>
          </a:custGeom>
          <a:noFill/>
          <a:ln cap="flat" cmpd="sng" w="28575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156" name="Google Shape;156;p16"/>
          <p:cNvSpPr/>
          <p:nvPr/>
        </p:nvSpPr>
        <p:spPr>
          <a:xfrm>
            <a:off x="4289050" y="1260219"/>
            <a:ext cx="2748600" cy="806900"/>
          </a:xfrm>
          <a:custGeom>
            <a:rect b="b" l="l" r="r" t="t"/>
            <a:pathLst>
              <a:path extrusionOk="0" h="32276" w="109944">
                <a:moveTo>
                  <a:pt x="0" y="17186"/>
                </a:moveTo>
                <a:cubicBezTo>
                  <a:pt x="2156" y="15509"/>
                  <a:pt x="1917" y="9761"/>
                  <a:pt x="12935" y="7126"/>
                </a:cubicBezTo>
                <a:cubicBezTo>
                  <a:pt x="23953" y="4491"/>
                  <a:pt x="49942" y="-2815"/>
                  <a:pt x="66110" y="1377"/>
                </a:cubicBezTo>
                <a:cubicBezTo>
                  <a:pt x="82278" y="5569"/>
                  <a:pt x="102638" y="27126"/>
                  <a:pt x="109944" y="32276"/>
                </a:cubicBezTo>
              </a:path>
            </a:pathLst>
          </a:custGeom>
          <a:noFill/>
          <a:ln cap="flat" cmpd="sng" w="28575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157" name="Google Shape;157;p16"/>
          <p:cNvSpPr/>
          <p:nvPr/>
        </p:nvSpPr>
        <p:spPr>
          <a:xfrm>
            <a:off x="6528638" y="2947400"/>
            <a:ext cx="760525" cy="1023975"/>
          </a:xfrm>
          <a:custGeom>
            <a:rect b="b" l="l" r="r" t="t"/>
            <a:pathLst>
              <a:path extrusionOk="0" h="40959" w="30421">
                <a:moveTo>
                  <a:pt x="16049" y="0"/>
                </a:moveTo>
                <a:cubicBezTo>
                  <a:pt x="13414" y="3234"/>
                  <a:pt x="1198" y="13174"/>
                  <a:pt x="240" y="19402"/>
                </a:cubicBezTo>
                <a:cubicBezTo>
                  <a:pt x="-718" y="25630"/>
                  <a:pt x="5271" y="33773"/>
                  <a:pt x="10301" y="37366"/>
                </a:cubicBezTo>
                <a:cubicBezTo>
                  <a:pt x="15331" y="40959"/>
                  <a:pt x="27068" y="40360"/>
                  <a:pt x="30421" y="40959"/>
                </a:cubicBezTo>
              </a:path>
            </a:pathLst>
          </a:custGeom>
          <a:noFill/>
          <a:ln cap="flat" cmpd="sng" w="28575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158" name="Google Shape;158;p16"/>
          <p:cNvSpPr/>
          <p:nvPr/>
        </p:nvSpPr>
        <p:spPr>
          <a:xfrm>
            <a:off x="7145425" y="1348550"/>
            <a:ext cx="2030025" cy="1041950"/>
          </a:xfrm>
          <a:custGeom>
            <a:rect b="b" l="l" r="r" t="t"/>
            <a:pathLst>
              <a:path extrusionOk="0" h="41678" w="81201">
                <a:moveTo>
                  <a:pt x="0" y="41678"/>
                </a:moveTo>
                <a:cubicBezTo>
                  <a:pt x="5390" y="36289"/>
                  <a:pt x="18804" y="16287"/>
                  <a:pt x="32337" y="9341"/>
                </a:cubicBezTo>
                <a:cubicBezTo>
                  <a:pt x="45871" y="2395"/>
                  <a:pt x="73057" y="1557"/>
                  <a:pt x="81201" y="0"/>
                </a:cubicBezTo>
              </a:path>
            </a:pathLst>
          </a:custGeom>
          <a:noFill/>
          <a:ln cap="flat" cmpd="sng" w="28575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159" name="Google Shape;159;p16"/>
          <p:cNvSpPr/>
          <p:nvPr/>
        </p:nvSpPr>
        <p:spPr>
          <a:xfrm>
            <a:off x="7275675" y="1743775"/>
            <a:ext cx="1940175" cy="333275"/>
          </a:xfrm>
          <a:custGeom>
            <a:rect b="b" l="l" r="r" t="t"/>
            <a:pathLst>
              <a:path extrusionOk="0" h="13331" w="77607">
                <a:moveTo>
                  <a:pt x="0" y="9341"/>
                </a:moveTo>
                <a:cubicBezTo>
                  <a:pt x="5869" y="9940"/>
                  <a:pt x="22277" y="14491"/>
                  <a:pt x="35211" y="12934"/>
                </a:cubicBezTo>
                <a:cubicBezTo>
                  <a:pt x="48146" y="11377"/>
                  <a:pt x="70541" y="2156"/>
                  <a:pt x="77607" y="0"/>
                </a:cubicBezTo>
              </a:path>
            </a:pathLst>
          </a:custGeom>
          <a:noFill/>
          <a:ln cap="flat" cmpd="sng" w="28575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160" name="Google Shape;160;p16"/>
          <p:cNvSpPr/>
          <p:nvPr/>
        </p:nvSpPr>
        <p:spPr>
          <a:xfrm>
            <a:off x="7239750" y="2049150"/>
            <a:ext cx="1119800" cy="2304725"/>
          </a:xfrm>
          <a:custGeom>
            <a:rect b="b" l="l" r="r" t="t"/>
            <a:pathLst>
              <a:path extrusionOk="0" h="92189" w="44792">
                <a:moveTo>
                  <a:pt x="0" y="79763"/>
                </a:moveTo>
                <a:cubicBezTo>
                  <a:pt x="1198" y="80602"/>
                  <a:pt x="4551" y="82758"/>
                  <a:pt x="7186" y="84794"/>
                </a:cubicBezTo>
                <a:cubicBezTo>
                  <a:pt x="9821" y="86830"/>
                  <a:pt x="11857" y="92818"/>
                  <a:pt x="15809" y="91979"/>
                </a:cubicBezTo>
                <a:cubicBezTo>
                  <a:pt x="19761" y="91141"/>
                  <a:pt x="26109" y="89943"/>
                  <a:pt x="30899" y="79763"/>
                </a:cubicBezTo>
                <a:cubicBezTo>
                  <a:pt x="35690" y="69583"/>
                  <a:pt x="43594" y="44194"/>
                  <a:pt x="44552" y="30900"/>
                </a:cubicBezTo>
                <a:cubicBezTo>
                  <a:pt x="45510" y="17606"/>
                  <a:pt x="37965" y="5150"/>
                  <a:pt x="36648" y="0"/>
                </a:cubicBezTo>
              </a:path>
            </a:pathLst>
          </a:custGeom>
          <a:noFill/>
          <a:ln cap="flat" cmpd="sng" w="28575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161" name="Google Shape;161;p16"/>
          <p:cNvSpPr/>
          <p:nvPr/>
        </p:nvSpPr>
        <p:spPr>
          <a:xfrm>
            <a:off x="8102050" y="2390500"/>
            <a:ext cx="1113800" cy="1383275"/>
          </a:xfrm>
          <a:custGeom>
            <a:rect b="b" l="l" r="r" t="t"/>
            <a:pathLst>
              <a:path extrusionOk="0" h="55331" w="44552">
                <a:moveTo>
                  <a:pt x="0" y="55331"/>
                </a:moveTo>
                <a:cubicBezTo>
                  <a:pt x="3353" y="53535"/>
                  <a:pt x="14850" y="50181"/>
                  <a:pt x="20120" y="44552"/>
                </a:cubicBezTo>
                <a:cubicBezTo>
                  <a:pt x="25390" y="38923"/>
                  <a:pt x="28863" y="28503"/>
                  <a:pt x="31618" y="21557"/>
                </a:cubicBezTo>
                <a:cubicBezTo>
                  <a:pt x="34373" y="14611"/>
                  <a:pt x="34492" y="6467"/>
                  <a:pt x="36648" y="2874"/>
                </a:cubicBezTo>
                <a:cubicBezTo>
                  <a:pt x="38804" y="-719"/>
                  <a:pt x="43235" y="479"/>
                  <a:pt x="44552" y="0"/>
                </a:cubicBezTo>
              </a:path>
            </a:pathLst>
          </a:custGeom>
          <a:noFill/>
          <a:ln cap="flat" cmpd="sng" w="28575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162" name="Google Shape;162;p16"/>
          <p:cNvSpPr/>
          <p:nvPr/>
        </p:nvSpPr>
        <p:spPr>
          <a:xfrm>
            <a:off x="8151450" y="3683950"/>
            <a:ext cx="1024000" cy="508250"/>
          </a:xfrm>
          <a:custGeom>
            <a:rect b="b" l="l" r="r" t="t"/>
            <a:pathLst>
              <a:path extrusionOk="0" h="20330" w="40960">
                <a:moveTo>
                  <a:pt x="0" y="2874"/>
                </a:moveTo>
                <a:cubicBezTo>
                  <a:pt x="2515" y="3712"/>
                  <a:pt x="11258" y="5030"/>
                  <a:pt x="15090" y="7904"/>
                </a:cubicBezTo>
                <a:cubicBezTo>
                  <a:pt x="18923" y="10778"/>
                  <a:pt x="19642" y="19282"/>
                  <a:pt x="22995" y="20120"/>
                </a:cubicBezTo>
                <a:cubicBezTo>
                  <a:pt x="26349" y="20958"/>
                  <a:pt x="32217" y="16287"/>
                  <a:pt x="35211" y="12934"/>
                </a:cubicBezTo>
                <a:cubicBezTo>
                  <a:pt x="38205" y="9581"/>
                  <a:pt x="40002" y="2156"/>
                  <a:pt x="40960" y="0"/>
                </a:cubicBezTo>
              </a:path>
            </a:pathLst>
          </a:custGeom>
          <a:noFill/>
          <a:ln cap="flat" cmpd="sng" w="28575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163" name="Google Shape;163;p16"/>
          <p:cNvSpPr/>
          <p:nvPr/>
        </p:nvSpPr>
        <p:spPr>
          <a:xfrm>
            <a:off x="3992821" y="1887475"/>
            <a:ext cx="296225" cy="187125"/>
          </a:xfrm>
          <a:custGeom>
            <a:rect b="b" l="l" r="r" t="t"/>
            <a:pathLst>
              <a:path extrusionOk="0" h="7485" w="11849">
                <a:moveTo>
                  <a:pt x="352" y="0"/>
                </a:moveTo>
                <a:cubicBezTo>
                  <a:pt x="472" y="1198"/>
                  <a:pt x="-846" y="6587"/>
                  <a:pt x="1070" y="7186"/>
                </a:cubicBezTo>
                <a:cubicBezTo>
                  <a:pt x="2986" y="7785"/>
                  <a:pt x="10053" y="4192"/>
                  <a:pt x="11849" y="3593"/>
                </a:cubicBezTo>
              </a:path>
            </a:pathLst>
          </a:custGeom>
          <a:noFill/>
          <a:ln cap="flat" cmpd="sng" w="28575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sp>
      <p:pic>
        <p:nvPicPr>
          <p:cNvPr id="164" name="Google Shape;16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2038" y="2871788"/>
            <a:ext cx="9525" cy="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6"/>
          <p:cNvSpPr/>
          <p:nvPr/>
        </p:nvSpPr>
        <p:spPr>
          <a:xfrm>
            <a:off x="7144655" y="4005413"/>
            <a:ext cx="184500" cy="187200"/>
          </a:xfrm>
          <a:prstGeom prst="ellipse">
            <a:avLst/>
          </a:prstGeom>
          <a:gradFill>
            <a:gsLst>
              <a:gs pos="0">
                <a:srgbClr val="F48208"/>
              </a:gs>
              <a:gs pos="100000">
                <a:srgbClr val="703E08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6"/>
          <p:cNvSpPr/>
          <p:nvPr/>
        </p:nvSpPr>
        <p:spPr>
          <a:xfrm>
            <a:off x="4826292" y="4161688"/>
            <a:ext cx="184500" cy="187200"/>
          </a:xfrm>
          <a:prstGeom prst="ellipse">
            <a:avLst/>
          </a:prstGeom>
          <a:gradFill>
            <a:gsLst>
              <a:gs pos="0">
                <a:srgbClr val="F48208"/>
              </a:gs>
              <a:gs pos="100000">
                <a:srgbClr val="703E08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/>
          <p:nvPr/>
        </p:nvSpPr>
        <p:spPr>
          <a:xfrm>
            <a:off x="3191050" y="939504"/>
            <a:ext cx="2756700" cy="2761500"/>
          </a:xfrm>
          <a:prstGeom prst="donut">
            <a:avLst>
              <a:gd fmla="val 1907" name="adj"/>
            </a:avLst>
          </a:prstGeom>
          <a:solidFill>
            <a:srgbClr val="5768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7"/>
          <p:cNvSpPr txBox="1"/>
          <p:nvPr>
            <p:ph type="title"/>
          </p:nvPr>
        </p:nvSpPr>
        <p:spPr>
          <a:xfrm>
            <a:off x="285600" y="119670"/>
            <a:ext cx="8572800" cy="711900"/>
          </a:xfrm>
          <a:prstGeom prst="rect">
            <a:avLst/>
          </a:prstGeom>
        </p:spPr>
        <p:txBody>
          <a:bodyPr anchorCtr="0" anchor="t" bIns="19050" lIns="19050" spcFirstLastPara="1" rIns="1905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SKA Regional Centre Capabilities Blueprint</a:t>
            </a:r>
            <a:endParaRPr/>
          </a:p>
        </p:txBody>
      </p:sp>
      <p:grpSp>
        <p:nvGrpSpPr>
          <p:cNvPr id="173" name="Google Shape;173;p17"/>
          <p:cNvGrpSpPr/>
          <p:nvPr/>
        </p:nvGrpSpPr>
        <p:grpSpPr>
          <a:xfrm>
            <a:off x="5905202" y="3376991"/>
            <a:ext cx="2474545" cy="829202"/>
            <a:chOff x="993672" y="3698889"/>
            <a:chExt cx="1998825" cy="984684"/>
          </a:xfrm>
        </p:grpSpPr>
        <p:sp>
          <p:nvSpPr>
            <p:cNvPr id="174" name="Google Shape;174;p17"/>
            <p:cNvSpPr txBox="1"/>
            <p:nvPr/>
          </p:nvSpPr>
          <p:spPr>
            <a:xfrm>
              <a:off x="993672" y="3698889"/>
              <a:ext cx="1989300" cy="3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solidFill>
                    <a:srgbClr val="3F3F3F"/>
                  </a:solidFill>
                </a:rPr>
                <a:t>Interoperability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7"/>
            <p:cNvSpPr txBox="1"/>
            <p:nvPr/>
          </p:nvSpPr>
          <p:spPr>
            <a:xfrm>
              <a:off x="1003197" y="3915873"/>
              <a:ext cx="1989300" cy="76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3F3F3F"/>
                  </a:solidFill>
                </a:rPr>
                <a:t>Heterogeneous SKA data from different SRCs and other observatories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76;p17"/>
          <p:cNvGrpSpPr/>
          <p:nvPr/>
        </p:nvGrpSpPr>
        <p:grpSpPr>
          <a:xfrm>
            <a:off x="6541045" y="1956729"/>
            <a:ext cx="2474545" cy="829202"/>
            <a:chOff x="993672" y="3698889"/>
            <a:chExt cx="1998825" cy="984684"/>
          </a:xfrm>
        </p:grpSpPr>
        <p:sp>
          <p:nvSpPr>
            <p:cNvPr id="177" name="Google Shape;177;p17"/>
            <p:cNvSpPr txBox="1"/>
            <p:nvPr/>
          </p:nvSpPr>
          <p:spPr>
            <a:xfrm>
              <a:off x="993672" y="3698889"/>
              <a:ext cx="1989300" cy="3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solidFill>
                    <a:srgbClr val="3F3F3F"/>
                  </a:solidFill>
                </a:rPr>
                <a:t>Visualization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7"/>
            <p:cNvSpPr txBox="1"/>
            <p:nvPr/>
          </p:nvSpPr>
          <p:spPr>
            <a:xfrm>
              <a:off x="1003197" y="3915873"/>
              <a:ext cx="1989300" cy="76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3F3F3F"/>
                  </a:solidFill>
                </a:rPr>
                <a:t>Advanced visualizers for SKA data and data from other observatories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" name="Google Shape;179;p17"/>
          <p:cNvGrpSpPr/>
          <p:nvPr/>
        </p:nvGrpSpPr>
        <p:grpSpPr>
          <a:xfrm>
            <a:off x="770701" y="555417"/>
            <a:ext cx="2463352" cy="1013875"/>
            <a:chOff x="993672" y="3698889"/>
            <a:chExt cx="1998825" cy="1203984"/>
          </a:xfrm>
        </p:grpSpPr>
        <p:sp>
          <p:nvSpPr>
            <p:cNvPr id="180" name="Google Shape;180;p17"/>
            <p:cNvSpPr txBox="1"/>
            <p:nvPr/>
          </p:nvSpPr>
          <p:spPr>
            <a:xfrm>
              <a:off x="993672" y="3698889"/>
              <a:ext cx="1989300" cy="3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solidFill>
                    <a:srgbClr val="3F3F3F"/>
                  </a:solidFill>
                </a:rPr>
                <a:t>Science Enabling Applications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7"/>
            <p:cNvSpPr txBox="1"/>
            <p:nvPr/>
          </p:nvSpPr>
          <p:spPr>
            <a:xfrm>
              <a:off x="1003197" y="3915873"/>
              <a:ext cx="1989300" cy="98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3F3F3F"/>
                  </a:solidFill>
                </a:rPr>
                <a:t>Analysis Tools, Notebooks, </a:t>
              </a:r>
              <a:endParaRPr sz="1200">
                <a:solidFill>
                  <a:srgbClr val="3F3F3F"/>
                </a:solidFill>
              </a:endParaRPr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3F3F3F"/>
                  </a:solidFill>
                </a:rPr>
                <a:t>Workflows execution</a:t>
              </a:r>
              <a:endParaRPr sz="1200">
                <a:solidFill>
                  <a:srgbClr val="3F3F3F"/>
                </a:solidFill>
              </a:endParaRPr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3F3F3F"/>
                  </a:solidFill>
                </a:rPr>
                <a:t>Machine Learning, etc</a:t>
              </a:r>
              <a:endParaRPr sz="1200">
                <a:solidFill>
                  <a:srgbClr val="3F3F3F"/>
                </a:solidFill>
              </a:endParaRPr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182;p17"/>
          <p:cNvGrpSpPr/>
          <p:nvPr/>
        </p:nvGrpSpPr>
        <p:grpSpPr>
          <a:xfrm>
            <a:off x="5905202" y="555417"/>
            <a:ext cx="2474545" cy="829202"/>
            <a:chOff x="993672" y="3698889"/>
            <a:chExt cx="1998825" cy="984684"/>
          </a:xfrm>
        </p:grpSpPr>
        <p:sp>
          <p:nvSpPr>
            <p:cNvPr id="183" name="Google Shape;183;p17"/>
            <p:cNvSpPr txBox="1"/>
            <p:nvPr/>
          </p:nvSpPr>
          <p:spPr>
            <a:xfrm>
              <a:off x="993672" y="3698889"/>
              <a:ext cx="1989300" cy="3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b="1" lang="en-GB" sz="1200">
                  <a:solidFill>
                    <a:srgbClr val="3F3F3F"/>
                  </a:solidFill>
                </a:rPr>
                <a:t>Distributed Data Processing</a:t>
              </a:r>
              <a:endParaRPr b="1" sz="1200">
                <a:solidFill>
                  <a:srgbClr val="3F3F3F"/>
                </a:solidFill>
              </a:endParaRPr>
            </a:p>
          </p:txBody>
        </p:sp>
        <p:sp>
          <p:nvSpPr>
            <p:cNvPr id="184" name="Google Shape;184;p17"/>
            <p:cNvSpPr txBox="1"/>
            <p:nvPr/>
          </p:nvSpPr>
          <p:spPr>
            <a:xfrm>
              <a:off x="1003197" y="3915873"/>
              <a:ext cx="1989300" cy="76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3F3F3F"/>
                  </a:solidFill>
                </a:rPr>
                <a:t>Computing capabilities provided by the SRCNet to allow data </a:t>
              </a:r>
              <a:r>
                <a:rPr lang="en-GB" sz="1200">
                  <a:solidFill>
                    <a:srgbClr val="3F3F3F"/>
                  </a:solidFill>
                </a:rPr>
                <a:t>processing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" name="Google Shape;185;p17"/>
          <p:cNvGrpSpPr/>
          <p:nvPr/>
        </p:nvGrpSpPr>
        <p:grpSpPr>
          <a:xfrm>
            <a:off x="128407" y="1956729"/>
            <a:ext cx="2463352" cy="829202"/>
            <a:chOff x="993672" y="3698889"/>
            <a:chExt cx="1998825" cy="984684"/>
          </a:xfrm>
        </p:grpSpPr>
        <p:sp>
          <p:nvSpPr>
            <p:cNvPr id="186" name="Google Shape;186;p17"/>
            <p:cNvSpPr txBox="1"/>
            <p:nvPr/>
          </p:nvSpPr>
          <p:spPr>
            <a:xfrm>
              <a:off x="993672" y="3698889"/>
              <a:ext cx="19893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solidFill>
                    <a:srgbClr val="3F3F3F"/>
                  </a:solidFill>
                </a:rPr>
                <a:t>Data Discovery</a:t>
              </a:r>
              <a:endParaRPr b="1" sz="1200">
                <a:solidFill>
                  <a:srgbClr val="3F3F3F"/>
                </a:solidFill>
              </a:endParaRPr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3F3F3F"/>
                </a:solidFill>
              </a:endParaRPr>
            </a:p>
          </p:txBody>
        </p:sp>
        <p:sp>
          <p:nvSpPr>
            <p:cNvPr id="187" name="Google Shape;187;p17"/>
            <p:cNvSpPr txBox="1"/>
            <p:nvPr/>
          </p:nvSpPr>
          <p:spPr>
            <a:xfrm>
              <a:off x="1003197" y="3915873"/>
              <a:ext cx="1989300" cy="76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3F3F3F"/>
                  </a:solidFill>
                </a:rPr>
                <a:t>Discovery of SKA data from the SRCNet, local or remote, transparently to the user</a:t>
              </a:r>
              <a:r>
                <a:rPr lang="en-GB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" name="Google Shape;188;p17"/>
          <p:cNvSpPr/>
          <p:nvPr/>
        </p:nvSpPr>
        <p:spPr>
          <a:xfrm flipH="1">
            <a:off x="3661411" y="3358052"/>
            <a:ext cx="337843" cy="278700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7"/>
          <p:cNvSpPr/>
          <p:nvPr/>
        </p:nvSpPr>
        <p:spPr>
          <a:xfrm>
            <a:off x="3945259" y="1695036"/>
            <a:ext cx="1248300" cy="1250400"/>
          </a:xfrm>
          <a:prstGeom prst="ellipse">
            <a:avLst/>
          </a:prstGeom>
          <a:solidFill>
            <a:srgbClr val="FFFFFF"/>
          </a:solidFill>
          <a:ln cap="flat" cmpd="sng" w="50800">
            <a:solidFill>
              <a:srgbClr val="57687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6258" y="1864521"/>
            <a:ext cx="899727" cy="901303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7"/>
          <p:cNvSpPr/>
          <p:nvPr/>
        </p:nvSpPr>
        <p:spPr>
          <a:xfrm>
            <a:off x="5485504" y="1909594"/>
            <a:ext cx="820152" cy="821641"/>
          </a:xfrm>
          <a:prstGeom prst="ellipse">
            <a:avLst/>
          </a:prstGeom>
          <a:solidFill>
            <a:srgbClr val="90C22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" name="Google Shape;192;p17"/>
          <p:cNvGrpSpPr/>
          <p:nvPr/>
        </p:nvGrpSpPr>
        <p:grpSpPr>
          <a:xfrm>
            <a:off x="4897830" y="751878"/>
            <a:ext cx="820152" cy="821641"/>
            <a:chOff x="4900626" y="889151"/>
            <a:chExt cx="827100" cy="827100"/>
          </a:xfrm>
        </p:grpSpPr>
        <p:sp>
          <p:nvSpPr>
            <p:cNvPr id="193" name="Google Shape;193;p17"/>
            <p:cNvSpPr/>
            <p:nvPr/>
          </p:nvSpPr>
          <p:spPr>
            <a:xfrm>
              <a:off x="4900626" y="889151"/>
              <a:ext cx="827100" cy="827100"/>
            </a:xfrm>
            <a:prstGeom prst="ellipse">
              <a:avLst/>
            </a:prstGeom>
            <a:solidFill>
              <a:srgbClr val="5768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4" name="Google Shape;194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03420" y="1071992"/>
              <a:ext cx="421390" cy="4213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5" name="Google Shape;195;p17"/>
          <p:cNvGrpSpPr/>
          <p:nvPr/>
        </p:nvGrpSpPr>
        <p:grpSpPr>
          <a:xfrm>
            <a:off x="2846554" y="1909587"/>
            <a:ext cx="820152" cy="821641"/>
            <a:chOff x="2831974" y="2054551"/>
            <a:chExt cx="827100" cy="827100"/>
          </a:xfrm>
        </p:grpSpPr>
        <p:sp>
          <p:nvSpPr>
            <p:cNvPr id="196" name="Google Shape;196;p17"/>
            <p:cNvSpPr/>
            <p:nvPr/>
          </p:nvSpPr>
          <p:spPr>
            <a:xfrm>
              <a:off x="2831974" y="2054551"/>
              <a:ext cx="827100" cy="827100"/>
            </a:xfrm>
            <a:prstGeom prst="ellipse">
              <a:avLst/>
            </a:prstGeom>
            <a:solidFill>
              <a:srgbClr val="07A39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7" name="Google Shape;197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034769" y="2266887"/>
              <a:ext cx="421390" cy="4213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8" name="Google Shape;198;p17"/>
          <p:cNvGrpSpPr/>
          <p:nvPr/>
        </p:nvGrpSpPr>
        <p:grpSpPr>
          <a:xfrm>
            <a:off x="4897830" y="3057164"/>
            <a:ext cx="820152" cy="821641"/>
            <a:chOff x="4900626" y="3209753"/>
            <a:chExt cx="827100" cy="827100"/>
          </a:xfrm>
        </p:grpSpPr>
        <p:sp>
          <p:nvSpPr>
            <p:cNvPr id="199" name="Google Shape;199;p17"/>
            <p:cNvSpPr/>
            <p:nvPr/>
          </p:nvSpPr>
          <p:spPr>
            <a:xfrm>
              <a:off x="4900626" y="3209753"/>
              <a:ext cx="827100" cy="827100"/>
            </a:xfrm>
            <a:prstGeom prst="ellipse">
              <a:avLst/>
            </a:prstGeom>
            <a:solidFill>
              <a:srgbClr val="FBA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0" name="Google Shape;200;p1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080681" y="3378111"/>
              <a:ext cx="466849" cy="46684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1" name="Google Shape;201;p17"/>
          <p:cNvGrpSpPr/>
          <p:nvPr/>
        </p:nvGrpSpPr>
        <p:grpSpPr>
          <a:xfrm>
            <a:off x="3421690" y="751878"/>
            <a:ext cx="820152" cy="821641"/>
            <a:chOff x="3411982" y="889151"/>
            <a:chExt cx="827100" cy="827100"/>
          </a:xfrm>
        </p:grpSpPr>
        <p:sp>
          <p:nvSpPr>
            <p:cNvPr id="202" name="Google Shape;202;p17"/>
            <p:cNvSpPr/>
            <p:nvPr/>
          </p:nvSpPr>
          <p:spPr>
            <a:xfrm>
              <a:off x="3411982" y="889151"/>
              <a:ext cx="827100" cy="827100"/>
            </a:xfrm>
            <a:prstGeom prst="ellipse">
              <a:avLst/>
            </a:prstGeom>
            <a:solidFill>
              <a:srgbClr val="0680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3" name="Google Shape;203;p1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592100" y="1031550"/>
              <a:ext cx="466851" cy="4668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4" name="Google Shape;204;p17"/>
          <p:cNvGrpSpPr/>
          <p:nvPr/>
        </p:nvGrpSpPr>
        <p:grpSpPr>
          <a:xfrm>
            <a:off x="3421690" y="3057164"/>
            <a:ext cx="820152" cy="821641"/>
            <a:chOff x="3411982" y="3209753"/>
            <a:chExt cx="827100" cy="827100"/>
          </a:xfrm>
        </p:grpSpPr>
        <p:sp>
          <p:nvSpPr>
            <p:cNvPr id="205" name="Google Shape;205;p17"/>
            <p:cNvSpPr/>
            <p:nvPr/>
          </p:nvSpPr>
          <p:spPr>
            <a:xfrm>
              <a:off x="3411982" y="3209753"/>
              <a:ext cx="827100" cy="827100"/>
            </a:xfrm>
            <a:prstGeom prst="ellipse">
              <a:avLst/>
            </a:prstGeom>
            <a:solidFill>
              <a:srgbClr val="E626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 flipH="1">
              <a:off x="3631543" y="3437700"/>
              <a:ext cx="418282" cy="424685"/>
            </a:xfrm>
            <a:custGeom>
              <a:rect b="b" l="l" r="r" t="t"/>
              <a:pathLst>
                <a:path extrusionOk="0" h="2654282" w="3217557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" name="Google Shape;207;p17"/>
          <p:cNvGrpSpPr/>
          <p:nvPr/>
        </p:nvGrpSpPr>
        <p:grpSpPr>
          <a:xfrm>
            <a:off x="3600316" y="4030155"/>
            <a:ext cx="2462761" cy="668533"/>
            <a:chOff x="715071" y="4152779"/>
            <a:chExt cx="1989306" cy="793888"/>
          </a:xfrm>
        </p:grpSpPr>
        <p:sp>
          <p:nvSpPr>
            <p:cNvPr id="208" name="Google Shape;208;p17"/>
            <p:cNvSpPr txBox="1"/>
            <p:nvPr/>
          </p:nvSpPr>
          <p:spPr>
            <a:xfrm>
              <a:off x="715078" y="4152779"/>
              <a:ext cx="1989300" cy="3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b="1" lang="en-GB" sz="1200">
                  <a:solidFill>
                    <a:srgbClr val="3F3F3F"/>
                  </a:solidFill>
                </a:rPr>
                <a:t>Data Management</a:t>
              </a:r>
              <a:endParaRPr b="1" sz="1200">
                <a:solidFill>
                  <a:srgbClr val="3F3F3F"/>
                </a:solidFill>
              </a:endParaRPr>
            </a:p>
          </p:txBody>
        </p:sp>
        <p:sp>
          <p:nvSpPr>
            <p:cNvPr id="209" name="Google Shape;209;p17"/>
            <p:cNvSpPr txBox="1"/>
            <p:nvPr/>
          </p:nvSpPr>
          <p:spPr>
            <a:xfrm>
              <a:off x="715071" y="4398267"/>
              <a:ext cx="1989300" cy="54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3F3F3F"/>
                  </a:solidFill>
                </a:rPr>
                <a:t>Dissemination of Data to SRCs and Distributed Data Storage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10" name="Google Shape;210;p17"/>
          <p:cNvCxnSpPr>
            <a:stCxn id="189" idx="4"/>
          </p:cNvCxnSpPr>
          <p:nvPr/>
        </p:nvCxnSpPr>
        <p:spPr>
          <a:xfrm flipH="1">
            <a:off x="4559209" y="2945436"/>
            <a:ext cx="10200" cy="116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211" name="Google Shape;211;p17"/>
          <p:cNvGrpSpPr/>
          <p:nvPr/>
        </p:nvGrpSpPr>
        <p:grpSpPr>
          <a:xfrm>
            <a:off x="738504" y="3531741"/>
            <a:ext cx="2484140" cy="830393"/>
            <a:chOff x="993672" y="3698889"/>
            <a:chExt cx="1998825" cy="979584"/>
          </a:xfrm>
        </p:grpSpPr>
        <p:sp>
          <p:nvSpPr>
            <p:cNvPr id="212" name="Google Shape;212;p17"/>
            <p:cNvSpPr txBox="1"/>
            <p:nvPr/>
          </p:nvSpPr>
          <p:spPr>
            <a:xfrm>
              <a:off x="993672" y="3698889"/>
              <a:ext cx="1989300" cy="32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solidFill>
                    <a:srgbClr val="3F3F3F"/>
                  </a:solidFill>
                </a:rPr>
                <a:t>Support to Science Community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7"/>
            <p:cNvSpPr txBox="1"/>
            <p:nvPr/>
          </p:nvSpPr>
          <p:spPr>
            <a:xfrm>
              <a:off x="1003197" y="3915873"/>
              <a:ext cx="1989300" cy="76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3F3F3F"/>
                  </a:solidFill>
                </a:rPr>
                <a:t>Support community on SKA data use, SRC services use, Training, Project Impact Dissemination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4" name="Google Shape;214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58238" y="2105975"/>
            <a:ext cx="417850" cy="418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8"/>
          <p:cNvGrpSpPr/>
          <p:nvPr/>
        </p:nvGrpSpPr>
        <p:grpSpPr>
          <a:xfrm>
            <a:off x="2388442" y="606401"/>
            <a:ext cx="4367119" cy="4077140"/>
            <a:chOff x="1100525" y="380525"/>
            <a:chExt cx="4718149" cy="4568225"/>
          </a:xfrm>
        </p:grpSpPr>
        <p:pic>
          <p:nvPicPr>
            <p:cNvPr id="220" name="Google Shape;220;p18"/>
            <p:cNvPicPr preferRelativeResize="0"/>
            <p:nvPr/>
          </p:nvPicPr>
          <p:blipFill rotWithShape="1">
            <a:blip r:embed="rId3">
              <a:alphaModFix/>
            </a:blip>
            <a:srcRect b="2617" l="0" r="0" t="77"/>
            <a:stretch/>
          </p:blipFill>
          <p:spPr>
            <a:xfrm>
              <a:off x="1100525" y="380525"/>
              <a:ext cx="4718149" cy="4568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p18"/>
            <p:cNvSpPr/>
            <p:nvPr/>
          </p:nvSpPr>
          <p:spPr>
            <a:xfrm>
              <a:off x="2717370" y="2571756"/>
              <a:ext cx="1610898" cy="308201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chemeClr val="lt2"/>
                  </a:solidFill>
                  <a:latin typeface="Arial"/>
                </a:rPr>
                <a:t>SRCNet</a:t>
              </a:r>
            </a:p>
          </p:txBody>
        </p:sp>
      </p:grpSp>
      <p:sp>
        <p:nvSpPr>
          <p:cNvPr id="222" name="Google Shape;222;p18"/>
          <p:cNvSpPr txBox="1"/>
          <p:nvPr>
            <p:ph type="title"/>
          </p:nvPr>
        </p:nvSpPr>
        <p:spPr>
          <a:xfrm>
            <a:off x="285600" y="114120"/>
            <a:ext cx="8572800" cy="711900"/>
          </a:xfrm>
          <a:prstGeom prst="rect">
            <a:avLst/>
          </a:prstGeom>
        </p:spPr>
        <p:txBody>
          <a:bodyPr anchorCtr="0" anchor="t" bIns="19050" lIns="19050" spcFirstLastPara="1" rIns="1905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GB"/>
              <a:t>SRC Network global capabilities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3" name="Google Shape;223;p18"/>
          <p:cNvGrpSpPr/>
          <p:nvPr/>
        </p:nvGrpSpPr>
        <p:grpSpPr>
          <a:xfrm>
            <a:off x="3172393" y="3449540"/>
            <a:ext cx="1156057" cy="1160081"/>
            <a:chOff x="2831974" y="1041551"/>
            <a:chExt cx="3488405" cy="3579391"/>
          </a:xfrm>
        </p:grpSpPr>
        <p:sp>
          <p:nvSpPr>
            <p:cNvPr id="224" name="Google Shape;224;p18"/>
            <p:cNvSpPr/>
            <p:nvPr/>
          </p:nvSpPr>
          <p:spPr>
            <a:xfrm>
              <a:off x="3179336" y="1230470"/>
              <a:ext cx="2780100" cy="2780100"/>
            </a:xfrm>
            <a:prstGeom prst="donut">
              <a:avLst>
                <a:gd fmla="val 1907" name="adj"/>
              </a:avLst>
            </a:prstGeom>
            <a:solidFill>
              <a:srgbClr val="5768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8"/>
            <p:cNvSpPr/>
            <p:nvPr/>
          </p:nvSpPr>
          <p:spPr>
            <a:xfrm flipH="1">
              <a:off x="3656531" y="3665194"/>
              <a:ext cx="337843" cy="278700"/>
            </a:xfrm>
            <a:custGeom>
              <a:rect b="b" l="l" r="r" t="t"/>
              <a:pathLst>
                <a:path extrusionOk="0" h="2654282" w="3217557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8"/>
            <p:cNvSpPr/>
            <p:nvPr/>
          </p:nvSpPr>
          <p:spPr>
            <a:xfrm>
              <a:off x="3939922" y="1991055"/>
              <a:ext cx="1258800" cy="1258800"/>
            </a:xfrm>
            <a:prstGeom prst="ellipse">
              <a:avLst/>
            </a:prstGeom>
            <a:solidFill>
              <a:srgbClr val="FFFFFF"/>
            </a:solidFill>
            <a:ln cap="flat" cmpd="sng" w="50800">
              <a:solidFill>
                <a:srgbClr val="57687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8"/>
            <p:cNvSpPr/>
            <p:nvPr/>
          </p:nvSpPr>
          <p:spPr>
            <a:xfrm>
              <a:off x="3411982" y="1041551"/>
              <a:ext cx="827100" cy="827100"/>
            </a:xfrm>
            <a:prstGeom prst="ellipse">
              <a:avLst/>
            </a:prstGeom>
            <a:solidFill>
              <a:srgbClr val="0680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4900626" y="1041551"/>
              <a:ext cx="827100" cy="827100"/>
            </a:xfrm>
            <a:prstGeom prst="ellipse">
              <a:avLst/>
            </a:prstGeom>
            <a:solidFill>
              <a:srgbClr val="5768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5493278" y="2206951"/>
              <a:ext cx="827100" cy="827100"/>
            </a:xfrm>
            <a:prstGeom prst="ellipse">
              <a:avLst/>
            </a:prstGeom>
            <a:solidFill>
              <a:srgbClr val="90C2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4900600" y="3362142"/>
              <a:ext cx="1258800" cy="1258800"/>
            </a:xfrm>
            <a:prstGeom prst="ellipse">
              <a:avLst/>
            </a:prstGeom>
            <a:solidFill>
              <a:srgbClr val="FBA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3411982" y="3362153"/>
              <a:ext cx="827100" cy="827100"/>
            </a:xfrm>
            <a:prstGeom prst="ellipse">
              <a:avLst/>
            </a:prstGeom>
            <a:solidFill>
              <a:srgbClr val="E626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2" name="Google Shape;232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122451" y="2161673"/>
              <a:ext cx="907334" cy="9073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Google Shape;233;p18"/>
            <p:cNvSpPr/>
            <p:nvPr/>
          </p:nvSpPr>
          <p:spPr>
            <a:xfrm>
              <a:off x="2831974" y="2206951"/>
              <a:ext cx="827100" cy="827100"/>
            </a:xfrm>
            <a:prstGeom prst="ellipse">
              <a:avLst/>
            </a:prstGeom>
            <a:solidFill>
              <a:srgbClr val="07A39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4" name="Google Shape;234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667476" y="2404638"/>
              <a:ext cx="421390" cy="4214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103420" y="1224392"/>
              <a:ext cx="421390" cy="421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1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034769" y="2419287"/>
              <a:ext cx="421390" cy="421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1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116488" y="3595103"/>
              <a:ext cx="827067" cy="827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1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592100" y="1183950"/>
              <a:ext cx="466851" cy="4668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9" name="Google Shape;239;p18"/>
            <p:cNvSpPr/>
            <p:nvPr/>
          </p:nvSpPr>
          <p:spPr>
            <a:xfrm flipH="1">
              <a:off x="3631543" y="3590100"/>
              <a:ext cx="418282" cy="424685"/>
            </a:xfrm>
            <a:custGeom>
              <a:rect b="b" l="l" r="r" t="t"/>
              <a:pathLst>
                <a:path extrusionOk="0" h="2654282" w="3217557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" name="Google Shape;240;p18"/>
          <p:cNvGrpSpPr/>
          <p:nvPr/>
        </p:nvGrpSpPr>
        <p:grpSpPr>
          <a:xfrm>
            <a:off x="2447034" y="1857664"/>
            <a:ext cx="1365986" cy="1020170"/>
            <a:chOff x="2198515" y="1041551"/>
            <a:chExt cx="4121863" cy="3147702"/>
          </a:xfrm>
        </p:grpSpPr>
        <p:sp>
          <p:nvSpPr>
            <p:cNvPr id="241" name="Google Shape;241;p18"/>
            <p:cNvSpPr/>
            <p:nvPr/>
          </p:nvSpPr>
          <p:spPr>
            <a:xfrm>
              <a:off x="3179336" y="1230470"/>
              <a:ext cx="2780100" cy="2780100"/>
            </a:xfrm>
            <a:prstGeom prst="donut">
              <a:avLst>
                <a:gd fmla="val 1907" name="adj"/>
              </a:avLst>
            </a:prstGeom>
            <a:solidFill>
              <a:srgbClr val="5768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8"/>
            <p:cNvSpPr/>
            <p:nvPr/>
          </p:nvSpPr>
          <p:spPr>
            <a:xfrm flipH="1">
              <a:off x="3656531" y="3665194"/>
              <a:ext cx="337843" cy="278700"/>
            </a:xfrm>
            <a:custGeom>
              <a:rect b="b" l="l" r="r" t="t"/>
              <a:pathLst>
                <a:path extrusionOk="0" h="2654282" w="3217557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3939922" y="1991055"/>
              <a:ext cx="1258800" cy="1258800"/>
            </a:xfrm>
            <a:prstGeom prst="ellipse">
              <a:avLst/>
            </a:prstGeom>
            <a:solidFill>
              <a:srgbClr val="FFFFFF"/>
            </a:solidFill>
            <a:ln cap="flat" cmpd="sng" w="50800">
              <a:solidFill>
                <a:srgbClr val="57687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3411982" y="1041551"/>
              <a:ext cx="827100" cy="827100"/>
            </a:xfrm>
            <a:prstGeom prst="ellipse">
              <a:avLst/>
            </a:prstGeom>
            <a:solidFill>
              <a:srgbClr val="0680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8"/>
            <p:cNvSpPr/>
            <p:nvPr/>
          </p:nvSpPr>
          <p:spPr>
            <a:xfrm>
              <a:off x="4900626" y="1041551"/>
              <a:ext cx="827100" cy="827100"/>
            </a:xfrm>
            <a:prstGeom prst="ellipse">
              <a:avLst/>
            </a:prstGeom>
            <a:solidFill>
              <a:srgbClr val="5768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5493278" y="2206951"/>
              <a:ext cx="827100" cy="827100"/>
            </a:xfrm>
            <a:prstGeom prst="ellipse">
              <a:avLst/>
            </a:prstGeom>
            <a:solidFill>
              <a:srgbClr val="90C2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4900626" y="3362153"/>
              <a:ext cx="827100" cy="827100"/>
            </a:xfrm>
            <a:prstGeom prst="ellipse">
              <a:avLst/>
            </a:prstGeom>
            <a:solidFill>
              <a:srgbClr val="FBA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3411982" y="3362153"/>
              <a:ext cx="827100" cy="827100"/>
            </a:xfrm>
            <a:prstGeom prst="ellipse">
              <a:avLst/>
            </a:prstGeom>
            <a:solidFill>
              <a:srgbClr val="E626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9" name="Google Shape;249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122451" y="2161673"/>
              <a:ext cx="907334" cy="9073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p18"/>
            <p:cNvSpPr/>
            <p:nvPr/>
          </p:nvSpPr>
          <p:spPr>
            <a:xfrm>
              <a:off x="2198515" y="1775239"/>
              <a:ext cx="1460400" cy="1474500"/>
            </a:xfrm>
            <a:prstGeom prst="ellipse">
              <a:avLst/>
            </a:prstGeom>
            <a:solidFill>
              <a:srgbClr val="07A39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1" name="Google Shape;251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667476" y="2404638"/>
              <a:ext cx="421390" cy="4214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103420" y="1224392"/>
              <a:ext cx="421390" cy="421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1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515191" y="2098993"/>
              <a:ext cx="827067" cy="826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1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080681" y="3530511"/>
              <a:ext cx="466849" cy="4668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1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592100" y="1183950"/>
              <a:ext cx="466851" cy="4668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Google Shape;256;p18"/>
            <p:cNvSpPr/>
            <p:nvPr/>
          </p:nvSpPr>
          <p:spPr>
            <a:xfrm flipH="1">
              <a:off x="3631543" y="3590100"/>
              <a:ext cx="418282" cy="424685"/>
            </a:xfrm>
            <a:custGeom>
              <a:rect b="b" l="l" r="r" t="t"/>
              <a:pathLst>
                <a:path extrusionOk="0" h="2654282" w="3217557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p18"/>
          <p:cNvGrpSpPr/>
          <p:nvPr/>
        </p:nvGrpSpPr>
        <p:grpSpPr>
          <a:xfrm>
            <a:off x="4046913" y="817273"/>
            <a:ext cx="1299118" cy="1160081"/>
            <a:chOff x="2831974" y="1041551"/>
            <a:chExt cx="3920089" cy="3579391"/>
          </a:xfrm>
        </p:grpSpPr>
        <p:sp>
          <p:nvSpPr>
            <p:cNvPr id="258" name="Google Shape;258;p18"/>
            <p:cNvSpPr/>
            <p:nvPr/>
          </p:nvSpPr>
          <p:spPr>
            <a:xfrm>
              <a:off x="3179336" y="1230470"/>
              <a:ext cx="2780100" cy="2780100"/>
            </a:xfrm>
            <a:prstGeom prst="donut">
              <a:avLst>
                <a:gd fmla="val 1907" name="adj"/>
              </a:avLst>
            </a:prstGeom>
            <a:solidFill>
              <a:srgbClr val="5768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8"/>
            <p:cNvSpPr/>
            <p:nvPr/>
          </p:nvSpPr>
          <p:spPr>
            <a:xfrm flipH="1">
              <a:off x="3656531" y="3665194"/>
              <a:ext cx="337843" cy="278700"/>
            </a:xfrm>
            <a:custGeom>
              <a:rect b="b" l="l" r="r" t="t"/>
              <a:pathLst>
                <a:path extrusionOk="0" h="2654282" w="3217557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8"/>
            <p:cNvSpPr/>
            <p:nvPr/>
          </p:nvSpPr>
          <p:spPr>
            <a:xfrm>
              <a:off x="3939922" y="1991055"/>
              <a:ext cx="1258800" cy="1258800"/>
            </a:xfrm>
            <a:prstGeom prst="ellipse">
              <a:avLst/>
            </a:prstGeom>
            <a:solidFill>
              <a:srgbClr val="FFFFFF"/>
            </a:solidFill>
            <a:ln cap="flat" cmpd="sng" w="50800">
              <a:solidFill>
                <a:srgbClr val="57687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3411982" y="1041551"/>
              <a:ext cx="827100" cy="827100"/>
            </a:xfrm>
            <a:prstGeom prst="ellipse">
              <a:avLst/>
            </a:prstGeom>
            <a:solidFill>
              <a:srgbClr val="0680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4900626" y="1041551"/>
              <a:ext cx="827100" cy="827100"/>
            </a:xfrm>
            <a:prstGeom prst="ellipse">
              <a:avLst/>
            </a:prstGeom>
            <a:solidFill>
              <a:srgbClr val="5768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5493263" y="2019178"/>
              <a:ext cx="1258800" cy="1258800"/>
            </a:xfrm>
            <a:prstGeom prst="ellipse">
              <a:avLst/>
            </a:prstGeom>
            <a:solidFill>
              <a:srgbClr val="90C2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8"/>
            <p:cNvSpPr/>
            <p:nvPr/>
          </p:nvSpPr>
          <p:spPr>
            <a:xfrm>
              <a:off x="4900626" y="3362153"/>
              <a:ext cx="827100" cy="827100"/>
            </a:xfrm>
            <a:prstGeom prst="ellipse">
              <a:avLst/>
            </a:prstGeom>
            <a:solidFill>
              <a:srgbClr val="FBA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8"/>
            <p:cNvSpPr/>
            <p:nvPr/>
          </p:nvSpPr>
          <p:spPr>
            <a:xfrm>
              <a:off x="2980257" y="3362142"/>
              <a:ext cx="1258800" cy="1258800"/>
            </a:xfrm>
            <a:prstGeom prst="ellipse">
              <a:avLst/>
            </a:prstGeom>
            <a:solidFill>
              <a:srgbClr val="E626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6" name="Google Shape;266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122451" y="2161673"/>
              <a:ext cx="907334" cy="9073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7" name="Google Shape;267;p18"/>
            <p:cNvSpPr/>
            <p:nvPr/>
          </p:nvSpPr>
          <p:spPr>
            <a:xfrm>
              <a:off x="2831974" y="2206951"/>
              <a:ext cx="827100" cy="827100"/>
            </a:xfrm>
            <a:prstGeom prst="ellipse">
              <a:avLst/>
            </a:prstGeom>
            <a:solidFill>
              <a:srgbClr val="07A39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8" name="Google Shape;268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667533" y="2201801"/>
              <a:ext cx="827066" cy="8271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103420" y="1224392"/>
              <a:ext cx="421390" cy="421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1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034769" y="2419287"/>
              <a:ext cx="421390" cy="421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1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080681" y="3530511"/>
              <a:ext cx="466849" cy="4668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1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592100" y="1183950"/>
              <a:ext cx="466851" cy="4668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3" name="Google Shape;273;p18"/>
            <p:cNvSpPr/>
            <p:nvPr/>
          </p:nvSpPr>
          <p:spPr>
            <a:xfrm flipH="1">
              <a:off x="3175777" y="3665223"/>
              <a:ext cx="764170" cy="756470"/>
            </a:xfrm>
            <a:custGeom>
              <a:rect b="b" l="l" r="r" t="t"/>
              <a:pathLst>
                <a:path extrusionOk="0" h="2654282" w="3217557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18"/>
          <p:cNvGrpSpPr/>
          <p:nvPr/>
        </p:nvGrpSpPr>
        <p:grpSpPr>
          <a:xfrm>
            <a:off x="4854118" y="3263673"/>
            <a:ext cx="1299118" cy="1203667"/>
            <a:chOff x="2831974" y="475376"/>
            <a:chExt cx="3920090" cy="3713876"/>
          </a:xfrm>
        </p:grpSpPr>
        <p:sp>
          <p:nvSpPr>
            <p:cNvPr id="275" name="Google Shape;275;p18"/>
            <p:cNvSpPr/>
            <p:nvPr/>
          </p:nvSpPr>
          <p:spPr>
            <a:xfrm>
              <a:off x="3179336" y="1230470"/>
              <a:ext cx="2780100" cy="2780100"/>
            </a:xfrm>
            <a:prstGeom prst="donut">
              <a:avLst>
                <a:gd fmla="val 1907" name="adj"/>
              </a:avLst>
            </a:prstGeom>
            <a:solidFill>
              <a:srgbClr val="5768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8"/>
            <p:cNvSpPr/>
            <p:nvPr/>
          </p:nvSpPr>
          <p:spPr>
            <a:xfrm flipH="1">
              <a:off x="3656531" y="3665194"/>
              <a:ext cx="337843" cy="278700"/>
            </a:xfrm>
            <a:custGeom>
              <a:rect b="b" l="l" r="r" t="t"/>
              <a:pathLst>
                <a:path extrusionOk="0" h="2654282" w="3217557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3939922" y="1991055"/>
              <a:ext cx="1258800" cy="1258800"/>
            </a:xfrm>
            <a:prstGeom prst="ellipse">
              <a:avLst/>
            </a:prstGeom>
            <a:solidFill>
              <a:srgbClr val="FFFFFF"/>
            </a:solidFill>
            <a:ln cap="flat" cmpd="sng" w="50800">
              <a:solidFill>
                <a:srgbClr val="57687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3196041" y="475376"/>
              <a:ext cx="1258800" cy="1403400"/>
            </a:xfrm>
            <a:prstGeom prst="ellipse">
              <a:avLst/>
            </a:prstGeom>
            <a:solidFill>
              <a:srgbClr val="0680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4900626" y="1041551"/>
              <a:ext cx="827100" cy="827100"/>
            </a:xfrm>
            <a:prstGeom prst="ellipse">
              <a:avLst/>
            </a:prstGeom>
            <a:solidFill>
              <a:srgbClr val="5768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5493264" y="1991007"/>
              <a:ext cx="1258800" cy="1258800"/>
            </a:xfrm>
            <a:prstGeom prst="ellipse">
              <a:avLst/>
            </a:prstGeom>
            <a:solidFill>
              <a:srgbClr val="90C2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4900626" y="3362153"/>
              <a:ext cx="827100" cy="827100"/>
            </a:xfrm>
            <a:prstGeom prst="ellipse">
              <a:avLst/>
            </a:prstGeom>
            <a:solidFill>
              <a:srgbClr val="FBA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3411982" y="3362153"/>
              <a:ext cx="827100" cy="827100"/>
            </a:xfrm>
            <a:prstGeom prst="ellipse">
              <a:avLst/>
            </a:prstGeom>
            <a:solidFill>
              <a:srgbClr val="E626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3" name="Google Shape;283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122451" y="2161673"/>
              <a:ext cx="907334" cy="9073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4" name="Google Shape;284;p18"/>
            <p:cNvSpPr/>
            <p:nvPr/>
          </p:nvSpPr>
          <p:spPr>
            <a:xfrm>
              <a:off x="2831974" y="2206951"/>
              <a:ext cx="827100" cy="827100"/>
            </a:xfrm>
            <a:prstGeom prst="ellipse">
              <a:avLst/>
            </a:prstGeom>
            <a:solidFill>
              <a:srgbClr val="07A39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5" name="Google Shape;285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682472" y="2201828"/>
              <a:ext cx="827066" cy="8271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103420" y="1224392"/>
              <a:ext cx="421390" cy="421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1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034769" y="2419287"/>
              <a:ext cx="421390" cy="421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1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080681" y="3530511"/>
              <a:ext cx="466849" cy="4668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1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427139" y="748656"/>
              <a:ext cx="827067" cy="8270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" name="Google Shape;290;p18"/>
            <p:cNvSpPr/>
            <p:nvPr/>
          </p:nvSpPr>
          <p:spPr>
            <a:xfrm flipH="1">
              <a:off x="3631543" y="3590100"/>
              <a:ext cx="418282" cy="424685"/>
            </a:xfrm>
            <a:custGeom>
              <a:rect b="b" l="l" r="r" t="t"/>
              <a:pathLst>
                <a:path extrusionOk="0" h="2654282" w="3217557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p18"/>
          <p:cNvGrpSpPr/>
          <p:nvPr/>
        </p:nvGrpSpPr>
        <p:grpSpPr>
          <a:xfrm>
            <a:off x="5427804" y="1604566"/>
            <a:ext cx="1156095" cy="1224078"/>
            <a:chOff x="2831974" y="412398"/>
            <a:chExt cx="3488519" cy="3776854"/>
          </a:xfrm>
        </p:grpSpPr>
        <p:sp>
          <p:nvSpPr>
            <p:cNvPr id="292" name="Google Shape;292;p18"/>
            <p:cNvSpPr/>
            <p:nvPr/>
          </p:nvSpPr>
          <p:spPr>
            <a:xfrm>
              <a:off x="3179336" y="1230470"/>
              <a:ext cx="2780100" cy="2780100"/>
            </a:xfrm>
            <a:prstGeom prst="donut">
              <a:avLst>
                <a:gd fmla="val 1907" name="adj"/>
              </a:avLst>
            </a:prstGeom>
            <a:solidFill>
              <a:srgbClr val="5768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8"/>
            <p:cNvSpPr/>
            <p:nvPr/>
          </p:nvSpPr>
          <p:spPr>
            <a:xfrm flipH="1">
              <a:off x="3656531" y="3665194"/>
              <a:ext cx="337843" cy="278700"/>
            </a:xfrm>
            <a:custGeom>
              <a:rect b="b" l="l" r="r" t="t"/>
              <a:pathLst>
                <a:path extrusionOk="0" h="2654282" w="3217557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3939922" y="1991055"/>
              <a:ext cx="1258800" cy="1258800"/>
            </a:xfrm>
            <a:prstGeom prst="ellipse">
              <a:avLst/>
            </a:prstGeom>
            <a:solidFill>
              <a:srgbClr val="FFFFFF"/>
            </a:solidFill>
            <a:ln cap="flat" cmpd="sng" w="50800">
              <a:solidFill>
                <a:srgbClr val="57687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3411982" y="1041551"/>
              <a:ext cx="827100" cy="827100"/>
            </a:xfrm>
            <a:prstGeom prst="ellipse">
              <a:avLst/>
            </a:prstGeom>
            <a:solidFill>
              <a:srgbClr val="0680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4900593" y="412398"/>
              <a:ext cx="1419900" cy="1456200"/>
            </a:xfrm>
            <a:prstGeom prst="ellipse">
              <a:avLst/>
            </a:prstGeom>
            <a:solidFill>
              <a:srgbClr val="5768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5493278" y="2206951"/>
              <a:ext cx="827100" cy="827100"/>
            </a:xfrm>
            <a:prstGeom prst="ellipse">
              <a:avLst/>
            </a:prstGeom>
            <a:solidFill>
              <a:srgbClr val="90C2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8"/>
            <p:cNvSpPr/>
            <p:nvPr/>
          </p:nvSpPr>
          <p:spPr>
            <a:xfrm>
              <a:off x="4900626" y="3362153"/>
              <a:ext cx="827100" cy="827100"/>
            </a:xfrm>
            <a:prstGeom prst="ellipse">
              <a:avLst/>
            </a:prstGeom>
            <a:solidFill>
              <a:srgbClr val="FBA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3411982" y="3362153"/>
              <a:ext cx="827100" cy="827100"/>
            </a:xfrm>
            <a:prstGeom prst="ellipse">
              <a:avLst/>
            </a:prstGeom>
            <a:solidFill>
              <a:srgbClr val="E626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0" name="Google Shape;300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122451" y="2161673"/>
              <a:ext cx="907334" cy="9073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1" name="Google Shape;301;p18"/>
            <p:cNvSpPr/>
            <p:nvPr/>
          </p:nvSpPr>
          <p:spPr>
            <a:xfrm>
              <a:off x="2831974" y="2206951"/>
              <a:ext cx="827100" cy="827100"/>
            </a:xfrm>
            <a:prstGeom prst="ellipse">
              <a:avLst/>
            </a:prstGeom>
            <a:solidFill>
              <a:srgbClr val="07A39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2" name="Google Shape;302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667476" y="2404638"/>
              <a:ext cx="421390" cy="4214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156874" y="685537"/>
              <a:ext cx="907345" cy="9073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1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034769" y="2419287"/>
              <a:ext cx="421390" cy="421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1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080681" y="3530511"/>
              <a:ext cx="466849" cy="4668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6" name="Google Shape;306;p1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592100" y="1183950"/>
              <a:ext cx="466851" cy="4668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7" name="Google Shape;307;p18"/>
            <p:cNvSpPr/>
            <p:nvPr/>
          </p:nvSpPr>
          <p:spPr>
            <a:xfrm flipH="1">
              <a:off x="3631543" y="3590100"/>
              <a:ext cx="418282" cy="424685"/>
            </a:xfrm>
            <a:custGeom>
              <a:rect b="b" l="l" r="r" t="t"/>
              <a:pathLst>
                <a:path extrusionOk="0" h="2654282" w="3217557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" name="Google Shape;308;p18"/>
          <p:cNvGrpSpPr/>
          <p:nvPr/>
        </p:nvGrpSpPr>
        <p:grpSpPr>
          <a:xfrm>
            <a:off x="2826478" y="1178815"/>
            <a:ext cx="3154618" cy="3123673"/>
            <a:chOff x="1552400" y="1042600"/>
            <a:chExt cx="3324500" cy="3365664"/>
          </a:xfrm>
        </p:grpSpPr>
        <p:cxnSp>
          <p:nvCxnSpPr>
            <p:cNvPr id="309" name="Google Shape;309;p18"/>
            <p:cNvCxnSpPr/>
            <p:nvPr/>
          </p:nvCxnSpPr>
          <p:spPr>
            <a:xfrm flipH="1" rot="10800000">
              <a:off x="2861350" y="1957750"/>
              <a:ext cx="567600" cy="1355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10" name="Google Shape;310;p18"/>
            <p:cNvCxnSpPr/>
            <p:nvPr/>
          </p:nvCxnSpPr>
          <p:spPr>
            <a:xfrm rot="10800000">
              <a:off x="2687475" y="2583250"/>
              <a:ext cx="1065900" cy="579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11" name="Google Shape;311;p18"/>
            <p:cNvCxnSpPr/>
            <p:nvPr/>
          </p:nvCxnSpPr>
          <p:spPr>
            <a:xfrm rot="10800000">
              <a:off x="3849075" y="1904700"/>
              <a:ext cx="140700" cy="1334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12" name="Google Shape;312;p18"/>
            <p:cNvCxnSpPr/>
            <p:nvPr/>
          </p:nvCxnSpPr>
          <p:spPr>
            <a:xfrm flipH="1" rot="10800000">
              <a:off x="4692693" y="2879939"/>
              <a:ext cx="184200" cy="574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13" name="Google Shape;313;p18"/>
            <p:cNvCxnSpPr/>
            <p:nvPr/>
          </p:nvCxnSpPr>
          <p:spPr>
            <a:xfrm flipH="1" rot="10800000">
              <a:off x="2004100" y="1042600"/>
              <a:ext cx="706800" cy="602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14" name="Google Shape;314;p18"/>
            <p:cNvCxnSpPr/>
            <p:nvPr/>
          </p:nvCxnSpPr>
          <p:spPr>
            <a:xfrm rot="10800000">
              <a:off x="1552400" y="3034975"/>
              <a:ext cx="382200" cy="556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15" name="Google Shape;315;p18"/>
            <p:cNvCxnSpPr/>
            <p:nvPr/>
          </p:nvCxnSpPr>
          <p:spPr>
            <a:xfrm rot="10800000">
              <a:off x="4390600" y="1332325"/>
              <a:ext cx="486300" cy="340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16" name="Google Shape;316;p18"/>
            <p:cNvCxnSpPr/>
            <p:nvPr/>
          </p:nvCxnSpPr>
          <p:spPr>
            <a:xfrm flipH="1" rot="10800000">
              <a:off x="3210668" y="4390564"/>
              <a:ext cx="450000" cy="17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/>
          <p:nvPr/>
        </p:nvSpPr>
        <p:spPr>
          <a:xfrm>
            <a:off x="1630050" y="1176625"/>
            <a:ext cx="5607000" cy="27858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EBEB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9"/>
          <p:cNvSpPr txBox="1"/>
          <p:nvPr>
            <p:ph type="title"/>
          </p:nvPr>
        </p:nvSpPr>
        <p:spPr>
          <a:xfrm>
            <a:off x="628650" y="122611"/>
            <a:ext cx="7886700" cy="554400"/>
          </a:xfrm>
          <a:prstGeom prst="rect">
            <a:avLst/>
          </a:prstGeom>
        </p:spPr>
        <p:txBody>
          <a:bodyPr anchorCtr="0" anchor="t" bIns="34275" lIns="68575" spcFirstLastPara="1" rIns="0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Science platforms</a:t>
            </a:r>
            <a:endParaRPr/>
          </a:p>
        </p:txBody>
      </p:sp>
      <p:sp>
        <p:nvSpPr>
          <p:cNvPr id="323" name="Google Shape;323;p19"/>
          <p:cNvSpPr/>
          <p:nvPr/>
        </p:nvSpPr>
        <p:spPr>
          <a:xfrm>
            <a:off x="1812525" y="1311550"/>
            <a:ext cx="5240100" cy="3918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Authentication</a:t>
            </a:r>
            <a:endParaRPr/>
          </a:p>
        </p:txBody>
      </p:sp>
      <p:sp>
        <p:nvSpPr>
          <p:cNvPr id="324" name="Google Shape;324;p19"/>
          <p:cNvSpPr/>
          <p:nvPr/>
        </p:nvSpPr>
        <p:spPr>
          <a:xfrm>
            <a:off x="1812525" y="1855750"/>
            <a:ext cx="1702200" cy="3918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Interactive Analysis</a:t>
            </a:r>
            <a:endParaRPr/>
          </a:p>
        </p:txBody>
      </p:sp>
      <p:sp>
        <p:nvSpPr>
          <p:cNvPr id="325" name="Google Shape;325;p19"/>
          <p:cNvSpPr/>
          <p:nvPr/>
        </p:nvSpPr>
        <p:spPr>
          <a:xfrm>
            <a:off x="3581475" y="1855750"/>
            <a:ext cx="1702200" cy="3918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Big Terminal</a:t>
            </a:r>
            <a:endParaRPr/>
          </a:p>
        </p:txBody>
      </p:sp>
      <p:sp>
        <p:nvSpPr>
          <p:cNvPr id="326" name="Google Shape;326;p19"/>
          <p:cNvSpPr/>
          <p:nvPr/>
        </p:nvSpPr>
        <p:spPr>
          <a:xfrm>
            <a:off x="5350425" y="1855750"/>
            <a:ext cx="1702200" cy="3918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Batch</a:t>
            </a:r>
            <a:endParaRPr/>
          </a:p>
        </p:txBody>
      </p:sp>
      <p:sp>
        <p:nvSpPr>
          <p:cNvPr id="327" name="Google Shape;327;p19"/>
          <p:cNvSpPr/>
          <p:nvPr/>
        </p:nvSpPr>
        <p:spPr>
          <a:xfrm>
            <a:off x="1812525" y="2414100"/>
            <a:ext cx="5240100" cy="3918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Authorisation</a:t>
            </a:r>
            <a:endParaRPr/>
          </a:p>
        </p:txBody>
      </p:sp>
      <p:sp>
        <p:nvSpPr>
          <p:cNvPr id="328" name="Google Shape;328;p19"/>
          <p:cNvSpPr/>
          <p:nvPr/>
        </p:nvSpPr>
        <p:spPr>
          <a:xfrm>
            <a:off x="1840425" y="3426300"/>
            <a:ext cx="1224600" cy="3918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Metadata</a:t>
            </a:r>
            <a:endParaRPr/>
          </a:p>
        </p:txBody>
      </p:sp>
      <p:sp>
        <p:nvSpPr>
          <p:cNvPr id="329" name="Google Shape;329;p19"/>
          <p:cNvSpPr/>
          <p:nvPr/>
        </p:nvSpPr>
        <p:spPr>
          <a:xfrm>
            <a:off x="5350425" y="3426300"/>
            <a:ext cx="1702200" cy="3918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Computing</a:t>
            </a:r>
            <a:endParaRPr/>
          </a:p>
        </p:txBody>
      </p:sp>
      <p:sp>
        <p:nvSpPr>
          <p:cNvPr id="330" name="Google Shape;330;p19"/>
          <p:cNvSpPr/>
          <p:nvPr/>
        </p:nvSpPr>
        <p:spPr>
          <a:xfrm>
            <a:off x="3131780" y="3426300"/>
            <a:ext cx="2151900" cy="3918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</a:t>
            </a:r>
            <a:endParaRPr/>
          </a:p>
        </p:txBody>
      </p:sp>
      <p:pic>
        <p:nvPicPr>
          <p:cNvPr id="331" name="Google Shape;3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7350" y="1146676"/>
            <a:ext cx="721550" cy="721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2" name="Google Shape;332;p19"/>
          <p:cNvCxnSpPr>
            <a:stCxn id="331" idx="1"/>
            <a:endCxn id="323" idx="3"/>
          </p:cNvCxnSpPr>
          <p:nvPr/>
        </p:nvCxnSpPr>
        <p:spPr>
          <a:xfrm rot="10800000">
            <a:off x="7052550" y="1507451"/>
            <a:ext cx="87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3" name="Google Shape;333;p19"/>
          <p:cNvSpPr/>
          <p:nvPr/>
        </p:nvSpPr>
        <p:spPr>
          <a:xfrm>
            <a:off x="3765275" y="2920200"/>
            <a:ext cx="3287400" cy="3918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Orchestrators</a:t>
            </a:r>
            <a:endParaRPr/>
          </a:p>
        </p:txBody>
      </p:sp>
      <p:pic>
        <p:nvPicPr>
          <p:cNvPr id="334" name="Google Shape;33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0726" y="3293903"/>
            <a:ext cx="874801" cy="6566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5" name="Google Shape;335;p19"/>
          <p:cNvCxnSpPr/>
          <p:nvPr/>
        </p:nvCxnSpPr>
        <p:spPr>
          <a:xfrm rot="10800000">
            <a:off x="7052550" y="1507451"/>
            <a:ext cx="87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6" name="Google Shape;336;p19"/>
          <p:cNvCxnSpPr>
            <a:stCxn id="334" idx="1"/>
            <a:endCxn id="333" idx="3"/>
          </p:cNvCxnSpPr>
          <p:nvPr/>
        </p:nvCxnSpPr>
        <p:spPr>
          <a:xfrm rot="10800000">
            <a:off x="7052726" y="3116103"/>
            <a:ext cx="798000" cy="50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37" name="Google Shape;33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650" y="1794275"/>
            <a:ext cx="444093" cy="5147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8" name="Google Shape;338;p19"/>
          <p:cNvCxnSpPr>
            <a:stCxn id="337" idx="3"/>
            <a:endCxn id="324" idx="1"/>
          </p:cNvCxnSpPr>
          <p:nvPr/>
        </p:nvCxnSpPr>
        <p:spPr>
          <a:xfrm>
            <a:off x="939743" y="2051662"/>
            <a:ext cx="872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39" name="Google Shape;33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7752" y="4216249"/>
            <a:ext cx="1147527" cy="5544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0" name="Google Shape;340;p19"/>
          <p:cNvCxnSpPr>
            <a:stCxn id="339" idx="0"/>
            <a:endCxn id="329" idx="2"/>
          </p:cNvCxnSpPr>
          <p:nvPr/>
        </p:nvCxnSpPr>
        <p:spPr>
          <a:xfrm rot="10800000">
            <a:off x="6201516" y="3818149"/>
            <a:ext cx="0" cy="39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41" name="Google Shape;34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1975" y="2561700"/>
            <a:ext cx="554400" cy="55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2" name="Google Shape;342;p19"/>
          <p:cNvCxnSpPr>
            <a:stCxn id="341" idx="3"/>
            <a:endCxn id="325" idx="2"/>
          </p:cNvCxnSpPr>
          <p:nvPr/>
        </p:nvCxnSpPr>
        <p:spPr>
          <a:xfrm flipH="1" rot="10800000">
            <a:off x="1016375" y="2247600"/>
            <a:ext cx="3416100" cy="59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43" name="Google Shape;343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46950" y="4140050"/>
            <a:ext cx="721550" cy="721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4" name="Google Shape;344;p19"/>
          <p:cNvCxnSpPr>
            <a:stCxn id="343" idx="0"/>
            <a:endCxn id="330" idx="2"/>
          </p:cNvCxnSpPr>
          <p:nvPr/>
        </p:nvCxnSpPr>
        <p:spPr>
          <a:xfrm rot="10800000">
            <a:off x="4207725" y="3818150"/>
            <a:ext cx="0" cy="32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45" name="Google Shape;345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15325" y="4257650"/>
            <a:ext cx="874800" cy="4863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6" name="Google Shape;346;p19"/>
          <p:cNvCxnSpPr>
            <a:stCxn id="345" idx="0"/>
            <a:endCxn id="328" idx="2"/>
          </p:cNvCxnSpPr>
          <p:nvPr/>
        </p:nvCxnSpPr>
        <p:spPr>
          <a:xfrm rot="10800000">
            <a:off x="2452725" y="3818150"/>
            <a:ext cx="0" cy="43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47" name="Google Shape;347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50825" y="2182075"/>
            <a:ext cx="798000" cy="79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8" name="Google Shape;348;p19"/>
          <p:cNvCxnSpPr>
            <a:stCxn id="347" idx="1"/>
            <a:endCxn id="327" idx="3"/>
          </p:cNvCxnSpPr>
          <p:nvPr/>
        </p:nvCxnSpPr>
        <p:spPr>
          <a:xfrm flipH="1">
            <a:off x="7052525" y="2581075"/>
            <a:ext cx="798300" cy="2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9" name="Google Shape;349;p19"/>
          <p:cNvSpPr/>
          <p:nvPr/>
        </p:nvSpPr>
        <p:spPr>
          <a:xfrm>
            <a:off x="1812525" y="2936700"/>
            <a:ext cx="1854900" cy="3918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SW Repository</a:t>
            </a:r>
            <a:endParaRPr/>
          </a:p>
        </p:txBody>
      </p:sp>
      <p:pic>
        <p:nvPicPr>
          <p:cNvPr id="350" name="Google Shape;350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61975" y="3368750"/>
            <a:ext cx="554400" cy="55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1" name="Google Shape;351;p19"/>
          <p:cNvCxnSpPr>
            <a:stCxn id="350" idx="3"/>
            <a:endCxn id="349" idx="1"/>
          </p:cNvCxnSpPr>
          <p:nvPr/>
        </p:nvCxnSpPr>
        <p:spPr>
          <a:xfrm flipH="1" rot="10800000">
            <a:off x="1016375" y="3132650"/>
            <a:ext cx="796200" cy="51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0"/>
          <p:cNvSpPr txBox="1"/>
          <p:nvPr>
            <p:ph type="title"/>
          </p:nvPr>
        </p:nvSpPr>
        <p:spPr>
          <a:xfrm>
            <a:off x="628650" y="122611"/>
            <a:ext cx="7886700" cy="554400"/>
          </a:xfrm>
          <a:prstGeom prst="rect">
            <a:avLst/>
          </a:prstGeom>
        </p:spPr>
        <p:txBody>
          <a:bodyPr anchorCtr="0" anchor="t" bIns="34275" lIns="68575" spcFirstLastPara="1" rIns="0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GB"/>
              <a:t>Science Platforms Interoperability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0"/>
          <p:cNvSpPr/>
          <p:nvPr/>
        </p:nvSpPr>
        <p:spPr>
          <a:xfrm>
            <a:off x="628650" y="1336050"/>
            <a:ext cx="3784200" cy="3918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Authentication</a:t>
            </a:r>
            <a:endParaRPr/>
          </a:p>
        </p:txBody>
      </p:sp>
      <p:sp>
        <p:nvSpPr>
          <p:cNvPr id="358" name="Google Shape;358;p20"/>
          <p:cNvSpPr/>
          <p:nvPr/>
        </p:nvSpPr>
        <p:spPr>
          <a:xfrm>
            <a:off x="628650" y="1880250"/>
            <a:ext cx="1229100" cy="3918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Interactive Analysis</a:t>
            </a:r>
            <a:endParaRPr/>
          </a:p>
        </p:txBody>
      </p:sp>
      <p:sp>
        <p:nvSpPr>
          <p:cNvPr id="359" name="Google Shape;359;p20"/>
          <p:cNvSpPr/>
          <p:nvPr/>
        </p:nvSpPr>
        <p:spPr>
          <a:xfrm>
            <a:off x="1906101" y="1880250"/>
            <a:ext cx="1229100" cy="3918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Big Terminal</a:t>
            </a:r>
            <a:endParaRPr/>
          </a:p>
        </p:txBody>
      </p:sp>
      <p:sp>
        <p:nvSpPr>
          <p:cNvPr id="360" name="Google Shape;360;p20"/>
          <p:cNvSpPr/>
          <p:nvPr/>
        </p:nvSpPr>
        <p:spPr>
          <a:xfrm>
            <a:off x="3183552" y="1880250"/>
            <a:ext cx="1229100" cy="3918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Batch</a:t>
            </a:r>
            <a:endParaRPr/>
          </a:p>
        </p:txBody>
      </p:sp>
      <p:sp>
        <p:nvSpPr>
          <p:cNvPr id="361" name="Google Shape;361;p20"/>
          <p:cNvSpPr/>
          <p:nvPr/>
        </p:nvSpPr>
        <p:spPr>
          <a:xfrm>
            <a:off x="628650" y="2438600"/>
            <a:ext cx="3784200" cy="3918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Authorisation</a:t>
            </a:r>
            <a:endParaRPr/>
          </a:p>
        </p:txBody>
      </p:sp>
      <p:sp>
        <p:nvSpPr>
          <p:cNvPr id="362" name="Google Shape;362;p20"/>
          <p:cNvSpPr/>
          <p:nvPr/>
        </p:nvSpPr>
        <p:spPr>
          <a:xfrm>
            <a:off x="648750" y="3452025"/>
            <a:ext cx="884400" cy="3918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Metadata</a:t>
            </a:r>
            <a:endParaRPr sz="1200"/>
          </a:p>
        </p:txBody>
      </p:sp>
      <p:sp>
        <p:nvSpPr>
          <p:cNvPr id="363" name="Google Shape;363;p20"/>
          <p:cNvSpPr/>
          <p:nvPr/>
        </p:nvSpPr>
        <p:spPr>
          <a:xfrm>
            <a:off x="3183552" y="3469000"/>
            <a:ext cx="1229100" cy="3918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Computing</a:t>
            </a:r>
            <a:endParaRPr/>
          </a:p>
        </p:txBody>
      </p:sp>
      <p:sp>
        <p:nvSpPr>
          <p:cNvPr id="364" name="Google Shape;364;p20"/>
          <p:cNvSpPr/>
          <p:nvPr/>
        </p:nvSpPr>
        <p:spPr>
          <a:xfrm>
            <a:off x="1581353" y="3452025"/>
            <a:ext cx="1554000" cy="3918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</a:t>
            </a:r>
            <a:endParaRPr/>
          </a:p>
        </p:txBody>
      </p:sp>
      <p:sp>
        <p:nvSpPr>
          <p:cNvPr id="365" name="Google Shape;365;p20"/>
          <p:cNvSpPr/>
          <p:nvPr/>
        </p:nvSpPr>
        <p:spPr>
          <a:xfrm>
            <a:off x="5030550" y="1336050"/>
            <a:ext cx="3784200" cy="3918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Authentication</a:t>
            </a:r>
            <a:endParaRPr/>
          </a:p>
        </p:txBody>
      </p:sp>
      <p:sp>
        <p:nvSpPr>
          <p:cNvPr id="366" name="Google Shape;366;p20"/>
          <p:cNvSpPr/>
          <p:nvPr/>
        </p:nvSpPr>
        <p:spPr>
          <a:xfrm>
            <a:off x="5030550" y="1880250"/>
            <a:ext cx="1229100" cy="3918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Interactive Analysis</a:t>
            </a:r>
            <a:endParaRPr/>
          </a:p>
        </p:txBody>
      </p:sp>
      <p:sp>
        <p:nvSpPr>
          <p:cNvPr id="367" name="Google Shape;367;p20"/>
          <p:cNvSpPr/>
          <p:nvPr/>
        </p:nvSpPr>
        <p:spPr>
          <a:xfrm>
            <a:off x="6308001" y="1880250"/>
            <a:ext cx="1229100" cy="3918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Big Terminal</a:t>
            </a:r>
            <a:endParaRPr/>
          </a:p>
        </p:txBody>
      </p:sp>
      <p:sp>
        <p:nvSpPr>
          <p:cNvPr id="368" name="Google Shape;368;p20"/>
          <p:cNvSpPr/>
          <p:nvPr/>
        </p:nvSpPr>
        <p:spPr>
          <a:xfrm>
            <a:off x="7585452" y="1880250"/>
            <a:ext cx="1229100" cy="3918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Batch</a:t>
            </a:r>
            <a:endParaRPr/>
          </a:p>
        </p:txBody>
      </p:sp>
      <p:sp>
        <p:nvSpPr>
          <p:cNvPr id="369" name="Google Shape;369;p20"/>
          <p:cNvSpPr/>
          <p:nvPr/>
        </p:nvSpPr>
        <p:spPr>
          <a:xfrm>
            <a:off x="5030550" y="2438600"/>
            <a:ext cx="3784200" cy="3918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Authorisation</a:t>
            </a:r>
            <a:endParaRPr/>
          </a:p>
        </p:txBody>
      </p:sp>
      <p:sp>
        <p:nvSpPr>
          <p:cNvPr id="370" name="Google Shape;370;p20"/>
          <p:cNvSpPr/>
          <p:nvPr/>
        </p:nvSpPr>
        <p:spPr>
          <a:xfrm>
            <a:off x="5050650" y="3452025"/>
            <a:ext cx="884400" cy="3918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Metadata</a:t>
            </a:r>
            <a:endParaRPr sz="1200"/>
          </a:p>
        </p:txBody>
      </p:sp>
      <p:sp>
        <p:nvSpPr>
          <p:cNvPr id="371" name="Google Shape;371;p20"/>
          <p:cNvSpPr/>
          <p:nvPr/>
        </p:nvSpPr>
        <p:spPr>
          <a:xfrm>
            <a:off x="7585452" y="3452025"/>
            <a:ext cx="1229100" cy="3918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Computing</a:t>
            </a:r>
            <a:endParaRPr/>
          </a:p>
        </p:txBody>
      </p:sp>
      <p:sp>
        <p:nvSpPr>
          <p:cNvPr id="372" name="Google Shape;372;p20"/>
          <p:cNvSpPr/>
          <p:nvPr/>
        </p:nvSpPr>
        <p:spPr>
          <a:xfrm>
            <a:off x="5983253" y="3452025"/>
            <a:ext cx="1554000" cy="3918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</a:t>
            </a:r>
            <a:endParaRPr/>
          </a:p>
        </p:txBody>
      </p:sp>
      <p:sp>
        <p:nvSpPr>
          <p:cNvPr id="373" name="Google Shape;373;p20"/>
          <p:cNvSpPr/>
          <p:nvPr/>
        </p:nvSpPr>
        <p:spPr>
          <a:xfrm>
            <a:off x="575625" y="1262575"/>
            <a:ext cx="8239200" cy="4653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Federated Authentication</a:t>
            </a:r>
            <a:endParaRPr/>
          </a:p>
        </p:txBody>
      </p:sp>
      <p:grpSp>
        <p:nvGrpSpPr>
          <p:cNvPr id="374" name="Google Shape;374;p20"/>
          <p:cNvGrpSpPr/>
          <p:nvPr/>
        </p:nvGrpSpPr>
        <p:grpSpPr>
          <a:xfrm>
            <a:off x="3171875" y="1715675"/>
            <a:ext cx="5638175" cy="231550"/>
            <a:chOff x="3171875" y="1715675"/>
            <a:chExt cx="5638175" cy="231550"/>
          </a:xfrm>
        </p:grpSpPr>
        <p:sp>
          <p:nvSpPr>
            <p:cNvPr id="375" name="Google Shape;375;p20"/>
            <p:cNvSpPr/>
            <p:nvPr/>
          </p:nvSpPr>
          <p:spPr>
            <a:xfrm>
              <a:off x="3171875" y="1715675"/>
              <a:ext cx="1224600" cy="2205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API</a:t>
              </a: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7585450" y="1726725"/>
              <a:ext cx="1224600" cy="2205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API</a:t>
              </a:r>
              <a:endParaRPr/>
            </a:p>
          </p:txBody>
        </p:sp>
      </p:grpSp>
      <p:grpSp>
        <p:nvGrpSpPr>
          <p:cNvPr id="377" name="Google Shape;377;p20"/>
          <p:cNvGrpSpPr/>
          <p:nvPr/>
        </p:nvGrpSpPr>
        <p:grpSpPr>
          <a:xfrm>
            <a:off x="575625" y="3843745"/>
            <a:ext cx="8239200" cy="743763"/>
            <a:chOff x="575625" y="3390100"/>
            <a:chExt cx="8239200" cy="1197300"/>
          </a:xfrm>
        </p:grpSpPr>
        <p:sp>
          <p:nvSpPr>
            <p:cNvPr id="378" name="Google Shape;378;p20"/>
            <p:cNvSpPr/>
            <p:nvPr/>
          </p:nvSpPr>
          <p:spPr>
            <a:xfrm>
              <a:off x="575625" y="4033000"/>
              <a:ext cx="8239200" cy="554400"/>
            </a:xfrm>
            <a:prstGeom prst="roundRect">
              <a:avLst>
                <a:gd fmla="val 16667" name="adj"/>
              </a:avLst>
            </a:prstGeom>
            <a:solidFill>
              <a:srgbClr val="F4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Federated Data Lake</a:t>
              </a:r>
              <a:endParaRPr/>
            </a:p>
          </p:txBody>
        </p:sp>
        <p:cxnSp>
          <p:nvCxnSpPr>
            <p:cNvPr id="379" name="Google Shape;379;p20"/>
            <p:cNvCxnSpPr>
              <a:stCxn id="378" idx="0"/>
              <a:endCxn id="364" idx="2"/>
            </p:cNvCxnSpPr>
            <p:nvPr/>
          </p:nvCxnSpPr>
          <p:spPr>
            <a:xfrm flipH="1" rot="5400000">
              <a:off x="3205275" y="2543050"/>
              <a:ext cx="642900" cy="2337000"/>
            </a:xfrm>
            <a:prstGeom prst="bentConnector3">
              <a:avLst>
                <a:gd fmla="val 4999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0" name="Google Shape;380;p20"/>
            <p:cNvCxnSpPr>
              <a:stCxn id="378" idx="0"/>
              <a:endCxn id="372" idx="2"/>
            </p:cNvCxnSpPr>
            <p:nvPr/>
          </p:nvCxnSpPr>
          <p:spPr>
            <a:xfrm rot="-5400000">
              <a:off x="5406225" y="2679100"/>
              <a:ext cx="642900" cy="2064900"/>
            </a:xfrm>
            <a:prstGeom prst="bentConnector3">
              <a:avLst>
                <a:gd fmla="val 4999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81" name="Google Shape;381;p20"/>
          <p:cNvSpPr/>
          <p:nvPr/>
        </p:nvSpPr>
        <p:spPr>
          <a:xfrm>
            <a:off x="6318050" y="3755950"/>
            <a:ext cx="884400" cy="220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Service</a:t>
            </a: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1916150" y="3755950"/>
            <a:ext cx="884400" cy="220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Service</a:t>
            </a: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48750" y="2949825"/>
            <a:ext cx="1747500" cy="3828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Orchestrators</a:t>
            </a: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6938625" y="2949813"/>
            <a:ext cx="1876200" cy="3828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Orchestrators</a:t>
            </a:r>
            <a:endParaRPr/>
          </a:p>
        </p:txBody>
      </p:sp>
      <p:sp>
        <p:nvSpPr>
          <p:cNvPr id="385" name="Google Shape;385;p20"/>
          <p:cNvSpPr/>
          <p:nvPr/>
        </p:nvSpPr>
        <p:spPr>
          <a:xfrm>
            <a:off x="2536650" y="2958288"/>
            <a:ext cx="1876200" cy="3828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SW Repository</a:t>
            </a:r>
            <a:endParaRPr/>
          </a:p>
        </p:txBody>
      </p:sp>
      <p:sp>
        <p:nvSpPr>
          <p:cNvPr id="386" name="Google Shape;386;p20"/>
          <p:cNvSpPr/>
          <p:nvPr/>
        </p:nvSpPr>
        <p:spPr>
          <a:xfrm>
            <a:off x="5052875" y="2949800"/>
            <a:ext cx="1747500" cy="3828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SW Repository</a:t>
            </a:r>
            <a:endParaRPr/>
          </a:p>
        </p:txBody>
      </p:sp>
      <p:cxnSp>
        <p:nvCxnSpPr>
          <p:cNvPr id="387" name="Google Shape;387;p20"/>
          <p:cNvCxnSpPr>
            <a:stCxn id="383" idx="3"/>
            <a:endCxn id="384" idx="1"/>
          </p:cNvCxnSpPr>
          <p:nvPr/>
        </p:nvCxnSpPr>
        <p:spPr>
          <a:xfrm>
            <a:off x="2396250" y="3141225"/>
            <a:ext cx="4542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88" name="Google Shape;388;p20"/>
          <p:cNvSpPr/>
          <p:nvPr/>
        </p:nvSpPr>
        <p:spPr>
          <a:xfrm>
            <a:off x="2535625" y="2958300"/>
            <a:ext cx="4263600" cy="3828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Interoperable/federated SW Repositories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1"/>
          <p:cNvSpPr txBox="1"/>
          <p:nvPr>
            <p:ph type="title"/>
          </p:nvPr>
        </p:nvSpPr>
        <p:spPr>
          <a:xfrm>
            <a:off x="543083" y="871625"/>
            <a:ext cx="6267900" cy="1665600"/>
          </a:xfrm>
          <a:prstGeom prst="rect">
            <a:avLst/>
          </a:prstGeom>
        </p:spPr>
        <p:txBody>
          <a:bodyPr anchorCtr="0" anchor="b" bIns="19050" lIns="19050" spcFirstLastPara="1" rIns="1905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Federated Execution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8903" y="4001063"/>
            <a:ext cx="895389" cy="878234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22"/>
          <p:cNvSpPr/>
          <p:nvPr/>
        </p:nvSpPr>
        <p:spPr>
          <a:xfrm>
            <a:off x="713334" y="1897659"/>
            <a:ext cx="1039500" cy="2033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2"/>
          <p:cNvSpPr txBox="1"/>
          <p:nvPr>
            <p:ph type="title"/>
          </p:nvPr>
        </p:nvSpPr>
        <p:spPr>
          <a:xfrm>
            <a:off x="107156" y="49423"/>
            <a:ext cx="3214800" cy="267000"/>
          </a:xfrm>
          <a:prstGeom prst="rect">
            <a:avLst/>
          </a:prstGeom>
        </p:spPr>
        <p:txBody>
          <a:bodyPr anchorCtr="0" anchor="t" bIns="19050" lIns="19050" spcFirstLastPara="1" rIns="1905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Visualisation API</a:t>
            </a:r>
            <a:endParaRPr/>
          </a:p>
        </p:txBody>
      </p:sp>
      <p:sp>
        <p:nvSpPr>
          <p:cNvPr id="401" name="Google Shape;401;p22"/>
          <p:cNvSpPr txBox="1"/>
          <p:nvPr>
            <p:ph idx="12" type="sldNum"/>
          </p:nvPr>
        </p:nvSpPr>
        <p:spPr>
          <a:xfrm>
            <a:off x="8715375" y="4952999"/>
            <a:ext cx="333300" cy="115500"/>
          </a:xfrm>
          <a:prstGeom prst="rect">
            <a:avLst/>
          </a:prstGeom>
        </p:spPr>
        <p:txBody>
          <a:bodyPr anchorCtr="0" anchor="b" bIns="19050" lIns="19050" spcFirstLastPara="1" rIns="19050" wrap="square" tIns="190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Verdana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2" name="Google Shape;402;p22"/>
          <p:cNvSpPr/>
          <p:nvPr/>
        </p:nvSpPr>
        <p:spPr>
          <a:xfrm>
            <a:off x="774038" y="1958363"/>
            <a:ext cx="895500" cy="424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Vis Tool 1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Server</a:t>
            </a:r>
            <a:endParaRPr sz="1000"/>
          </a:p>
        </p:txBody>
      </p:sp>
      <p:sp>
        <p:nvSpPr>
          <p:cNvPr id="403" name="Google Shape;403;p22"/>
          <p:cNvSpPr/>
          <p:nvPr/>
        </p:nvSpPr>
        <p:spPr>
          <a:xfrm>
            <a:off x="774038" y="2466788"/>
            <a:ext cx="895500" cy="13962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Data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Management</a:t>
            </a:r>
            <a:endParaRPr sz="1000"/>
          </a:p>
        </p:txBody>
      </p:sp>
      <p:sp>
        <p:nvSpPr>
          <p:cNvPr id="404" name="Google Shape;404;p22"/>
          <p:cNvSpPr/>
          <p:nvPr/>
        </p:nvSpPr>
        <p:spPr>
          <a:xfrm>
            <a:off x="849909" y="2550253"/>
            <a:ext cx="766500" cy="326100"/>
          </a:xfrm>
          <a:prstGeom prst="roundRect">
            <a:avLst>
              <a:gd fmla="val 16667" name="adj"/>
            </a:avLst>
          </a:prstGeom>
          <a:solidFill>
            <a:srgbClr val="00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Resolver</a:t>
            </a:r>
            <a:endParaRPr sz="900"/>
          </a:p>
        </p:txBody>
      </p:sp>
      <p:sp>
        <p:nvSpPr>
          <p:cNvPr id="405" name="Google Shape;405;p22"/>
          <p:cNvSpPr/>
          <p:nvPr/>
        </p:nvSpPr>
        <p:spPr>
          <a:xfrm>
            <a:off x="3362700" y="501394"/>
            <a:ext cx="941100" cy="963600"/>
          </a:xfrm>
          <a:prstGeom prst="ellipse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Vis Tool 1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Client</a:t>
            </a:r>
            <a:endParaRPr sz="1000"/>
          </a:p>
        </p:txBody>
      </p:sp>
      <p:sp>
        <p:nvSpPr>
          <p:cNvPr id="406" name="Google Shape;406;p22"/>
          <p:cNvSpPr/>
          <p:nvPr/>
        </p:nvSpPr>
        <p:spPr>
          <a:xfrm>
            <a:off x="4109372" y="1897659"/>
            <a:ext cx="4245300" cy="2033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2"/>
          <p:cNvSpPr/>
          <p:nvPr/>
        </p:nvSpPr>
        <p:spPr>
          <a:xfrm>
            <a:off x="4303651" y="1958363"/>
            <a:ext cx="895500" cy="424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Vis Tool 1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Server</a:t>
            </a:r>
            <a:endParaRPr sz="1000"/>
          </a:p>
        </p:txBody>
      </p:sp>
      <p:sp>
        <p:nvSpPr>
          <p:cNvPr id="408" name="Google Shape;408;p22"/>
          <p:cNvSpPr/>
          <p:nvPr/>
        </p:nvSpPr>
        <p:spPr>
          <a:xfrm>
            <a:off x="4303650" y="2948575"/>
            <a:ext cx="2867400" cy="9144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Data</a:t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Management</a:t>
            </a:r>
            <a:endParaRPr sz="1100"/>
          </a:p>
        </p:txBody>
      </p:sp>
      <p:sp>
        <p:nvSpPr>
          <p:cNvPr id="409" name="Google Shape;409;p22"/>
          <p:cNvSpPr/>
          <p:nvPr/>
        </p:nvSpPr>
        <p:spPr>
          <a:xfrm>
            <a:off x="5325320" y="1958363"/>
            <a:ext cx="895500" cy="424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Vis Tool 2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Server</a:t>
            </a:r>
            <a:endParaRPr sz="1000"/>
          </a:p>
        </p:txBody>
      </p:sp>
      <p:sp>
        <p:nvSpPr>
          <p:cNvPr id="410" name="Google Shape;410;p22"/>
          <p:cNvSpPr/>
          <p:nvPr/>
        </p:nvSpPr>
        <p:spPr>
          <a:xfrm>
            <a:off x="7299526" y="1958363"/>
            <a:ext cx="895500" cy="424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Command Line API</a:t>
            </a:r>
            <a:endParaRPr sz="1000"/>
          </a:p>
        </p:txBody>
      </p:sp>
      <p:sp>
        <p:nvSpPr>
          <p:cNvPr id="411" name="Google Shape;411;p22"/>
          <p:cNvSpPr/>
          <p:nvPr/>
        </p:nvSpPr>
        <p:spPr>
          <a:xfrm>
            <a:off x="4303650" y="2337800"/>
            <a:ext cx="3891300" cy="538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SKA Data Parser Library</a:t>
            </a:r>
            <a:endParaRPr sz="900"/>
          </a:p>
        </p:txBody>
      </p:sp>
      <p:sp>
        <p:nvSpPr>
          <p:cNvPr id="412" name="Google Shape;412;p22"/>
          <p:cNvSpPr/>
          <p:nvPr/>
        </p:nvSpPr>
        <p:spPr>
          <a:xfrm>
            <a:off x="6312423" y="1958363"/>
            <a:ext cx="895500" cy="424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IVOA SODA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Service</a:t>
            </a:r>
            <a:endParaRPr sz="1000"/>
          </a:p>
        </p:txBody>
      </p:sp>
      <p:cxnSp>
        <p:nvCxnSpPr>
          <p:cNvPr id="413" name="Google Shape;413;p22"/>
          <p:cNvCxnSpPr>
            <a:endCxn id="406" idx="0"/>
          </p:cNvCxnSpPr>
          <p:nvPr/>
        </p:nvCxnSpPr>
        <p:spPr>
          <a:xfrm>
            <a:off x="4303622" y="983259"/>
            <a:ext cx="1928400" cy="9144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14" name="Google Shape;414;p22"/>
          <p:cNvCxnSpPr>
            <a:stCxn id="405" idx="2"/>
            <a:endCxn id="399" idx="0"/>
          </p:cNvCxnSpPr>
          <p:nvPr/>
        </p:nvCxnSpPr>
        <p:spPr>
          <a:xfrm flipH="1">
            <a:off x="1233000" y="983194"/>
            <a:ext cx="2129700" cy="9144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15" name="Google Shape;415;p22"/>
          <p:cNvSpPr txBox="1"/>
          <p:nvPr/>
        </p:nvSpPr>
        <p:spPr>
          <a:xfrm>
            <a:off x="713334" y="3946538"/>
            <a:ext cx="4326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latin typeface="Verdana"/>
                <a:ea typeface="Verdana"/>
                <a:cs typeface="Verdana"/>
                <a:sym typeface="Verdana"/>
              </a:rPr>
              <a:t>SRC1</a:t>
            </a:r>
            <a:endParaRPr b="1"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6" name="Google Shape;416;p22"/>
          <p:cNvSpPr txBox="1"/>
          <p:nvPr/>
        </p:nvSpPr>
        <p:spPr>
          <a:xfrm>
            <a:off x="4109372" y="3946538"/>
            <a:ext cx="4326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latin typeface="Verdana"/>
                <a:ea typeface="Verdana"/>
                <a:cs typeface="Verdana"/>
                <a:sym typeface="Verdana"/>
              </a:rPr>
              <a:t>SRCn</a:t>
            </a:r>
            <a:endParaRPr b="1"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7" name="Google Shape;417;p22"/>
          <p:cNvSpPr txBox="1"/>
          <p:nvPr/>
        </p:nvSpPr>
        <p:spPr>
          <a:xfrm>
            <a:off x="2294588" y="1211166"/>
            <a:ext cx="4326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latin typeface="Verdana"/>
                <a:ea typeface="Verdana"/>
                <a:cs typeface="Verdana"/>
                <a:sym typeface="Verdana"/>
              </a:rPr>
              <a:t>SRCn</a:t>
            </a:r>
            <a:endParaRPr b="1"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8" name="Google Shape;418;p22"/>
          <p:cNvSpPr txBox="1"/>
          <p:nvPr/>
        </p:nvSpPr>
        <p:spPr>
          <a:xfrm>
            <a:off x="1669425" y="888000"/>
            <a:ext cx="5616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latin typeface="Verdana"/>
                <a:ea typeface="Verdana"/>
                <a:cs typeface="Verdana"/>
                <a:sym typeface="Verdana"/>
              </a:rPr>
              <a:t>Locate</a:t>
            </a:r>
            <a:endParaRPr b="1"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9" name="Google Shape;419;p22"/>
          <p:cNvSpPr txBox="1"/>
          <p:nvPr/>
        </p:nvSpPr>
        <p:spPr>
          <a:xfrm>
            <a:off x="5435325" y="888000"/>
            <a:ext cx="7665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latin typeface="Verdana"/>
                <a:ea typeface="Verdana"/>
                <a:cs typeface="Verdana"/>
                <a:sym typeface="Verdana"/>
              </a:rPr>
              <a:t>Data</a:t>
            </a:r>
            <a:endParaRPr b="1"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latin typeface="Verdana"/>
                <a:ea typeface="Verdana"/>
                <a:cs typeface="Verdana"/>
                <a:sym typeface="Verdana"/>
              </a:rPr>
              <a:t>Operations</a:t>
            </a:r>
            <a:endParaRPr b="1" sz="800"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420" name="Google Shape;420;p22"/>
          <p:cNvCxnSpPr>
            <a:endCxn id="398" idx="0"/>
          </p:cNvCxnSpPr>
          <p:nvPr/>
        </p:nvCxnSpPr>
        <p:spPr>
          <a:xfrm>
            <a:off x="7785798" y="2436263"/>
            <a:ext cx="10800" cy="1564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421" name="Google Shape;421;p22"/>
          <p:cNvCxnSpPr>
            <a:stCxn id="408" idx="2"/>
            <a:endCxn id="422" idx="1"/>
          </p:cNvCxnSpPr>
          <p:nvPr/>
        </p:nvCxnSpPr>
        <p:spPr>
          <a:xfrm flipH="1" rot="-5400000">
            <a:off x="5969400" y="3630925"/>
            <a:ext cx="718500" cy="11826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3" name="Google Shape;423;p22"/>
          <p:cNvSpPr/>
          <p:nvPr/>
        </p:nvSpPr>
        <p:spPr>
          <a:xfrm>
            <a:off x="4303650" y="2306976"/>
            <a:ext cx="3891300" cy="192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lin ang="5400012" scaled="0"/>
          </a:gradFill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Data Operations API</a:t>
            </a:r>
            <a:endParaRPr sz="700"/>
          </a:p>
        </p:txBody>
      </p:sp>
      <p:pic>
        <p:nvPicPr>
          <p:cNvPr id="422" name="Google Shape;4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9802" y="4312272"/>
            <a:ext cx="516426" cy="5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KAO">
  <a:themeElements>
    <a:clrScheme name="SKAO">
      <a:dk1>
        <a:srgbClr val="FFFFFF"/>
      </a:dk1>
      <a:lt1>
        <a:srgbClr val="000000"/>
      </a:lt1>
      <a:dk2>
        <a:srgbClr val="44546A"/>
      </a:dk2>
      <a:lt2>
        <a:srgbClr val="E7E6E6"/>
      </a:lt2>
      <a:accent1>
        <a:srgbClr val="E40769"/>
      </a:accent1>
      <a:accent2>
        <a:srgbClr val="070A68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