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sldIdLst>
    <p:sldId id="256" r:id="rId2"/>
    <p:sldId id="257" r:id="rId3"/>
    <p:sldId id="271" r:id="rId4"/>
    <p:sldId id="261" r:id="rId5"/>
    <p:sldId id="279" r:id="rId6"/>
    <p:sldId id="280" r:id="rId7"/>
    <p:sldId id="281" r:id="rId8"/>
    <p:sldId id="282" r:id="rId9"/>
    <p:sldId id="283" r:id="rId10"/>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4D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01"/>
    <p:restoredTop sz="88732"/>
  </p:normalViewPr>
  <p:slideViewPr>
    <p:cSldViewPr snapToGrid="0">
      <p:cViewPr varScale="1">
        <p:scale>
          <a:sx n="120" d="100"/>
          <a:sy n="120" d="100"/>
        </p:scale>
        <p:origin x="112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DEC8BB-31C7-5843-B7D5-429322E1B51E}" type="datetimeFigureOut">
              <a:rPr lang="en-US" smtClean="0"/>
              <a:t>11/14/24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F96C36-9EC9-7647-B94C-910363483BB6}" type="slidenum">
              <a:rPr lang="en-US" smtClean="0"/>
              <a:t>‹#›</a:t>
            </a:fld>
            <a:endParaRPr lang="en-US"/>
          </a:p>
        </p:txBody>
      </p:sp>
    </p:spTree>
    <p:extLst>
      <p:ext uri="{BB962C8B-B14F-4D97-AF65-F5344CB8AC3E}">
        <p14:creationId xmlns:p14="http://schemas.microsoft.com/office/powerpoint/2010/main" val="1526495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F96C36-9EC9-7647-B94C-910363483BB6}" type="slidenum">
              <a:rPr lang="en-US" smtClean="0"/>
              <a:t>1</a:t>
            </a:fld>
            <a:endParaRPr lang="en-US"/>
          </a:p>
        </p:txBody>
      </p:sp>
    </p:spTree>
    <p:extLst>
      <p:ext uri="{BB962C8B-B14F-4D97-AF65-F5344CB8AC3E}">
        <p14:creationId xmlns:p14="http://schemas.microsoft.com/office/powerpoint/2010/main" val="4055382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CSP is formed by members of the community actively involved in astrophysics projects. We have at this time 17 members, listed there, </a:t>
            </a:r>
          </a:p>
          <a:p>
            <a:endParaRPr lang="en-US" dirty="0"/>
          </a:p>
        </p:txBody>
      </p:sp>
    </p:spTree>
    <p:extLst>
      <p:ext uri="{BB962C8B-B14F-4D97-AF65-F5344CB8AC3E}">
        <p14:creationId xmlns:p14="http://schemas.microsoft.com/office/powerpoint/2010/main" val="4287661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 of the </a:t>
            </a:r>
            <a:r>
              <a:rPr lang="en-US" dirty="0" err="1"/>
              <a:t>csp</a:t>
            </a:r>
            <a:r>
              <a:rPr lang="en-US" dirty="0"/>
              <a:t> is to be the </a:t>
            </a:r>
            <a:r>
              <a:rPr lang="en-US" dirty="0" err="1"/>
              <a:t>liason</a:t>
            </a:r>
            <a:r>
              <a:rPr lang="en-US" dirty="0"/>
              <a:t> between the astronomy community and the VO to first of all sustain the scientific impact of the VO as an interoperable ecosystem  to support science which can be achieved only with the continue engagement with the community </a:t>
            </a:r>
          </a:p>
        </p:txBody>
      </p:sp>
    </p:spTree>
    <p:extLst>
      <p:ext uri="{BB962C8B-B14F-4D97-AF65-F5344CB8AC3E}">
        <p14:creationId xmlns:p14="http://schemas.microsoft.com/office/powerpoint/2010/main" val="2994892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being in touch with the community, The CSP contributes to identify scientific priorities and bring the requirements to the TCG, which then coordinate the development of new standards and protocols and works on what the community needs. </a:t>
            </a:r>
          </a:p>
          <a:p>
            <a:r>
              <a:rPr lang="en-US" dirty="0"/>
              <a:t>The CSP should then report back to the community and solicit the community to implement the </a:t>
            </a:r>
            <a:r>
              <a:rPr lang="en-US" dirty="0" err="1"/>
              <a:t>stabdarsd</a:t>
            </a:r>
            <a:r>
              <a:rPr lang="en-US" dirty="0"/>
              <a:t> and get their feedback.</a:t>
            </a:r>
          </a:p>
        </p:txBody>
      </p:sp>
    </p:spTree>
    <p:extLst>
      <p:ext uri="{BB962C8B-B14F-4D97-AF65-F5344CB8AC3E}">
        <p14:creationId xmlns:p14="http://schemas.microsoft.com/office/powerpoint/2010/main" val="3593762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talk about science </a:t>
            </a:r>
            <a:r>
              <a:rPr lang="en-US" dirty="0" err="1"/>
              <a:t>prioiorities</a:t>
            </a:r>
            <a:r>
              <a:rPr lang="en-US" dirty="0"/>
              <a:t> needs, we should look at the international astronomical community, look at the reports, one example being Astro 2020, and identify the priorities and the projects.</a:t>
            </a:r>
          </a:p>
        </p:txBody>
      </p:sp>
    </p:spTree>
    <p:extLst>
      <p:ext uri="{BB962C8B-B14F-4D97-AF65-F5344CB8AC3E}">
        <p14:creationId xmlns:p14="http://schemas.microsoft.com/office/powerpoint/2010/main" val="957585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b="1" i="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b="0" i="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CSP status -  Interop Malta 2024 </a:t>
            </a: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AEED83C5-CB15-C448-BD69-C18D2DD860A1}" type="slidenum">
              <a:rPr lang="en-US" smtClean="0"/>
              <a:t>‹#›</a:t>
            </a:fld>
            <a:endParaRPr lang="en-US"/>
          </a:p>
        </p:txBody>
      </p:sp>
    </p:spTree>
    <p:extLst>
      <p:ext uri="{BB962C8B-B14F-4D97-AF65-F5344CB8AC3E}">
        <p14:creationId xmlns:p14="http://schemas.microsoft.com/office/powerpoint/2010/main" val="1814465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CSP status -  Interop Malta 2024 </a:t>
            </a: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AEED83C5-CB15-C448-BD69-C18D2DD860A1}" type="slidenum">
              <a:rPr lang="en-US" smtClean="0"/>
              <a:t>‹#›</a:t>
            </a:fld>
            <a:endParaRPr lang="en-US"/>
          </a:p>
        </p:txBody>
      </p:sp>
    </p:spTree>
    <p:extLst>
      <p:ext uri="{BB962C8B-B14F-4D97-AF65-F5344CB8AC3E}">
        <p14:creationId xmlns:p14="http://schemas.microsoft.com/office/powerpoint/2010/main" val="1600107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CSP status -  Interop Malta 2024 </a:t>
            </a: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AEED83C5-CB15-C448-BD69-C18D2DD860A1}" type="slidenum">
              <a:rPr lang="en-US" smtClean="0"/>
              <a:t>‹#›</a:t>
            </a:fld>
            <a:endParaRPr lang="en-US"/>
          </a:p>
        </p:txBody>
      </p:sp>
    </p:spTree>
    <p:extLst>
      <p:ext uri="{BB962C8B-B14F-4D97-AF65-F5344CB8AC3E}">
        <p14:creationId xmlns:p14="http://schemas.microsoft.com/office/powerpoint/2010/main" val="1189433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userDrawn="1">
  <p:cSld name="Items">
    <p:spTree>
      <p:nvGrpSpPr>
        <p:cNvPr id="1" name=""/>
        <p:cNvGrpSpPr/>
        <p:nvPr/>
      </p:nvGrpSpPr>
      <p:grpSpPr bwMode="auto">
        <a:xfrm>
          <a:off x="0" y="0"/>
          <a:ext cx="0" cy="0"/>
          <a:chOff x="0" y="0"/>
          <a:chExt cx="0" cy="0"/>
        </a:xfrm>
      </p:grpSpPr>
      <p:sp>
        <p:nvSpPr>
          <p:cNvPr id="27" name="CSP Status"/>
          <p:cNvSpPr txBox="1">
            <a:spLocks noGrp="1"/>
          </p:cNvSpPr>
          <p:nvPr>
            <p:ph type="body" sz="quarter" idx="21"/>
          </p:nvPr>
        </p:nvSpPr>
        <p:spPr bwMode="auto">
          <a:xfrm>
            <a:off x="3354725" y="6408784"/>
            <a:ext cx="2916753" cy="239422"/>
          </a:xfrm>
          <a:prstGeom prst="rect">
            <a:avLst/>
          </a:prstGeom>
        </p:spPr>
        <p:txBody>
          <a:bodyPr lIns="45719" tIns="45719" rIns="45719" bIns="45719" anchor="ctr">
            <a:spAutoFit/>
          </a:bodyPr>
          <a:lstStyle>
            <a:lvl1pPr marL="0" indent="0" algn="ctr">
              <a:spcBef>
                <a:spcPts val="0"/>
              </a:spcBef>
              <a:buClrTx/>
              <a:buSzTx/>
              <a:buNone/>
              <a:defRPr sz="1055">
                <a:solidFill>
                  <a:srgbClr val="888888"/>
                </a:solidFill>
                <a:latin typeface="+mn-lt"/>
                <a:ea typeface="+mn-ea"/>
                <a:cs typeface="+mn-cs"/>
              </a:defRPr>
            </a:lvl1pPr>
          </a:lstStyle>
          <a:p>
            <a:pPr>
              <a:defRPr/>
            </a:pPr>
            <a:r>
              <a:rPr dirty="0"/>
              <a:t>CSP Status</a:t>
            </a:r>
          </a:p>
        </p:txBody>
      </p:sp>
      <p:sp>
        <p:nvSpPr>
          <p:cNvPr id="28" name="02/11/2021"/>
          <p:cNvSpPr txBox="1">
            <a:spLocks noGrp="1"/>
          </p:cNvSpPr>
          <p:nvPr>
            <p:ph type="body" sz="quarter" idx="22"/>
          </p:nvPr>
        </p:nvSpPr>
        <p:spPr bwMode="auto">
          <a:xfrm>
            <a:off x="486528" y="6408784"/>
            <a:ext cx="1500188" cy="239422"/>
          </a:xfrm>
          <a:prstGeom prst="rect">
            <a:avLst/>
          </a:prstGeom>
        </p:spPr>
        <p:txBody>
          <a:bodyPr lIns="45719" tIns="45719" rIns="45719" bIns="45719" anchor="ctr">
            <a:spAutoFit/>
          </a:bodyPr>
          <a:lstStyle>
            <a:lvl1pPr marL="0" indent="0">
              <a:spcBef>
                <a:spcPts val="0"/>
              </a:spcBef>
              <a:buClrTx/>
              <a:buSzTx/>
              <a:buNone/>
              <a:defRPr sz="1055">
                <a:solidFill>
                  <a:srgbClr val="888888"/>
                </a:solidFill>
                <a:latin typeface="+mn-lt"/>
                <a:ea typeface="+mn-ea"/>
                <a:cs typeface="+mn-cs"/>
              </a:defRPr>
            </a:lvl1pPr>
          </a:lstStyle>
          <a:p>
            <a:pPr>
              <a:defRPr/>
            </a:pPr>
            <a:r>
              <a:t>02/11/2021</a:t>
            </a:r>
          </a:p>
        </p:txBody>
      </p:sp>
      <p:sp>
        <p:nvSpPr>
          <p:cNvPr id="29" name="Title Text"/>
          <p:cNvSpPr txBox="1">
            <a:spLocks noGrp="1"/>
          </p:cNvSpPr>
          <p:nvPr>
            <p:ph type="title"/>
          </p:nvPr>
        </p:nvSpPr>
        <p:spPr bwMode="auto">
          <a:prstGeom prst="rect">
            <a:avLst/>
          </a:prstGeom>
        </p:spPr>
        <p:txBody>
          <a:bodyPr/>
          <a:lstStyle/>
          <a:p>
            <a:pPr>
              <a:defRPr/>
            </a:pPr>
            <a:r>
              <a:t>Title Text</a:t>
            </a:r>
          </a:p>
        </p:txBody>
      </p:sp>
      <p:sp>
        <p:nvSpPr>
          <p:cNvPr id="30" name="Body Level One…"/>
          <p:cNvSpPr txBox="1">
            <a:spLocks noGrp="1"/>
          </p:cNvSpPr>
          <p:nvPr>
            <p:ph type="body" idx="1"/>
          </p:nvPr>
        </p:nvSpPr>
        <p:spPr bwMode="auto">
          <a:prstGeom prst="rect">
            <a:avLst/>
          </a:prstGeom>
        </p:spPr>
        <p:txBody>
          <a:bodyPr/>
          <a:lstStyle/>
          <a:p>
            <a:pPr>
              <a:defRPr/>
            </a:pPr>
            <a:r>
              <a:t>Body Level One</a:t>
            </a:r>
          </a:p>
          <a:p>
            <a:pPr lvl="1">
              <a:defRPr/>
            </a:pPr>
            <a:r>
              <a:t>Body Level Two</a:t>
            </a:r>
          </a:p>
          <a:p>
            <a:pPr lvl="2">
              <a:defRPr/>
            </a:pPr>
            <a:r>
              <a:t>Body Level Three</a:t>
            </a:r>
          </a:p>
          <a:p>
            <a:pPr lvl="3">
              <a:defRPr/>
            </a:pPr>
            <a:r>
              <a:t>Body Level Four</a:t>
            </a:r>
          </a:p>
          <a:p>
            <a:pPr lvl="4">
              <a:defRPr/>
            </a:pPr>
            <a:r>
              <a:t>Body Level Five</a:t>
            </a:r>
          </a:p>
        </p:txBody>
      </p:sp>
      <p:sp>
        <p:nvSpPr>
          <p:cNvPr id="31" name="Slide Number"/>
          <p:cNvSpPr txBox="1">
            <a:spLocks noGrp="1"/>
          </p:cNvSpPr>
          <p:nvPr>
            <p:ph type="sldNum" sz="quarter" idx="2"/>
          </p:nvPr>
        </p:nvSpPr>
        <p:spPr bwMode="auto">
          <a:prstGeom prst="rect">
            <a:avLst/>
          </a:prstGeom>
        </p:spPr>
        <p:txBody>
          <a:bodyPr/>
          <a:lstStyle/>
          <a:p>
            <a:pPr>
              <a:defRPr/>
            </a:pPr>
            <a:fld id="{86CB4B4D-7CA3-9044-876B-883B54F8677D}" type="slidenum">
              <a:rPr/>
              <a:t>‹#›</a:t>
            </a:fld>
            <a:endParaRPr/>
          </a:p>
        </p:txBody>
      </p:sp>
    </p:spTree>
    <p:extLst>
      <p:ext uri="{BB962C8B-B14F-4D97-AF65-F5344CB8AC3E}">
        <p14:creationId xmlns:p14="http://schemas.microsoft.com/office/powerpoint/2010/main" val="2311020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CSP status -  Interop Malta 2024 </a:t>
            </a: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AEED83C5-CB15-C448-BD69-C18D2DD860A1}" type="slidenum">
              <a:rPr lang="en-US" smtClean="0"/>
              <a:t>‹#›</a:t>
            </a:fld>
            <a:endParaRPr lang="en-US"/>
          </a:p>
        </p:txBody>
      </p:sp>
    </p:spTree>
    <p:extLst>
      <p:ext uri="{BB962C8B-B14F-4D97-AF65-F5344CB8AC3E}">
        <p14:creationId xmlns:p14="http://schemas.microsoft.com/office/powerpoint/2010/main" val="102070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CSP status -  Interop Malta 2024 </a:t>
            </a: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AEED83C5-CB15-C448-BD69-C18D2DD860A1}" type="slidenum">
              <a:rPr lang="en-US" smtClean="0"/>
              <a:t>‹#›</a:t>
            </a:fld>
            <a:endParaRPr lang="en-US"/>
          </a:p>
        </p:txBody>
      </p:sp>
    </p:spTree>
    <p:extLst>
      <p:ext uri="{BB962C8B-B14F-4D97-AF65-F5344CB8AC3E}">
        <p14:creationId xmlns:p14="http://schemas.microsoft.com/office/powerpoint/2010/main" val="939209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CSP status -  Interop Malta 2024 </a:t>
            </a:r>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AEED83C5-CB15-C448-BD69-C18D2DD860A1}" type="slidenum">
              <a:rPr lang="en-US" smtClean="0"/>
              <a:t>‹#›</a:t>
            </a:fld>
            <a:endParaRPr lang="en-US"/>
          </a:p>
        </p:txBody>
      </p:sp>
    </p:spTree>
    <p:extLst>
      <p:ext uri="{BB962C8B-B14F-4D97-AF65-F5344CB8AC3E}">
        <p14:creationId xmlns:p14="http://schemas.microsoft.com/office/powerpoint/2010/main" val="857817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en-US"/>
              <a:t>CSP status -  Interop Malta 2024 </a:t>
            </a:r>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AEED83C5-CB15-C448-BD69-C18D2DD860A1}" type="slidenum">
              <a:rPr lang="en-US" smtClean="0"/>
              <a:t>‹#›</a:t>
            </a:fld>
            <a:endParaRPr lang="en-US"/>
          </a:p>
        </p:txBody>
      </p:sp>
    </p:spTree>
    <p:extLst>
      <p:ext uri="{BB962C8B-B14F-4D97-AF65-F5344CB8AC3E}">
        <p14:creationId xmlns:p14="http://schemas.microsoft.com/office/powerpoint/2010/main" val="3755397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r>
              <a:rPr lang="en-US"/>
              <a:t>CSP status -  Interop Malta 2024 </a:t>
            </a:r>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AEED83C5-CB15-C448-BD69-C18D2DD860A1}" type="slidenum">
              <a:rPr lang="en-US" smtClean="0"/>
              <a:t>‹#›</a:t>
            </a:fld>
            <a:endParaRPr lang="en-US"/>
          </a:p>
        </p:txBody>
      </p:sp>
    </p:spTree>
    <p:extLst>
      <p:ext uri="{BB962C8B-B14F-4D97-AF65-F5344CB8AC3E}">
        <p14:creationId xmlns:p14="http://schemas.microsoft.com/office/powerpoint/2010/main" val="4247248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r>
              <a:rPr lang="en-US"/>
              <a:t>CSP status -  Interop Malta 2024 </a:t>
            </a:r>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AEED83C5-CB15-C448-BD69-C18D2DD860A1}" type="slidenum">
              <a:rPr lang="en-US" smtClean="0"/>
              <a:t>‹#›</a:t>
            </a:fld>
            <a:endParaRPr lang="en-US"/>
          </a:p>
        </p:txBody>
      </p:sp>
    </p:spTree>
    <p:extLst>
      <p:ext uri="{BB962C8B-B14F-4D97-AF65-F5344CB8AC3E}">
        <p14:creationId xmlns:p14="http://schemas.microsoft.com/office/powerpoint/2010/main" val="924178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CSP status -  Interop Malta 2024 </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AEED83C5-CB15-C448-BD69-C18D2DD860A1}" type="slidenum">
              <a:rPr lang="en-US" smtClean="0"/>
              <a:t>‹#›</a:t>
            </a:fld>
            <a:endParaRPr lang="en-US"/>
          </a:p>
        </p:txBody>
      </p:sp>
    </p:spTree>
    <p:extLst>
      <p:ext uri="{BB962C8B-B14F-4D97-AF65-F5344CB8AC3E}">
        <p14:creationId xmlns:p14="http://schemas.microsoft.com/office/powerpoint/2010/main" val="1846486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CSP status -  Interop Malta 2024 </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AEED83C5-CB15-C448-BD69-C18D2DD860A1}" type="slidenum">
              <a:rPr lang="en-US" smtClean="0"/>
              <a:t>‹#›</a:t>
            </a:fld>
            <a:endParaRPr lang="en-US"/>
          </a:p>
        </p:txBody>
      </p:sp>
    </p:spTree>
    <p:extLst>
      <p:ext uri="{BB962C8B-B14F-4D97-AF65-F5344CB8AC3E}">
        <p14:creationId xmlns:p14="http://schemas.microsoft.com/office/powerpoint/2010/main" val="3886221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74000">
              <a:schemeClr val="bg1">
                <a:lumMod val="85000"/>
              </a:schemeClr>
            </a:gs>
            <a:gs pos="83000">
              <a:schemeClr val="bg1">
                <a:lumMod val="75000"/>
              </a:schemeClr>
            </a:gs>
            <a:gs pos="100000">
              <a:schemeClr val="bg1">
                <a:lumMod val="65000"/>
              </a:schemeClr>
            </a:gs>
          </a:gsLst>
          <a:lin ang="7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2857500" y="6356351"/>
            <a:ext cx="34290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b="0" i="0">
                <a:solidFill>
                  <a:srgbClr val="000000"/>
                </a:solidFill>
                <a:effectLst/>
                <a:latin typeface="Times New Roman" panose="02020603050405020304" pitchFamily="18" charset="0"/>
              </a:rPr>
              <a:t>CSP status -  Interop Malta 2024 </a:t>
            </a:r>
            <a:endParaRPr lang="en-US" dirty="0"/>
          </a:p>
        </p:txBody>
      </p:sp>
      <p:pic>
        <p:nvPicPr>
          <p:cNvPr id="8" name="IVOA_wb_1200.jpg" descr="IVOA_wb_1200.jpg">
            <a:extLst>
              <a:ext uri="{FF2B5EF4-FFF2-40B4-BE49-F238E27FC236}">
                <a16:creationId xmlns:a16="http://schemas.microsoft.com/office/drawing/2014/main" id="{1079D003-9BBC-10BA-3D3D-D0DE36065353}"/>
              </a:ext>
            </a:extLst>
          </p:cNvPr>
          <p:cNvPicPr>
            <a:picLocks noChangeAspect="1"/>
          </p:cNvPicPr>
          <p:nvPr userDrawn="1"/>
        </p:nvPicPr>
        <p:blipFill>
          <a:blip r:embed="rId14"/>
          <a:stretch>
            <a:fillRect/>
          </a:stretch>
        </p:blipFill>
        <p:spPr>
          <a:xfrm>
            <a:off x="7460166" y="185738"/>
            <a:ext cx="1505607" cy="965200"/>
          </a:xfrm>
          <a:prstGeom prst="rect">
            <a:avLst/>
          </a:prstGeom>
          <a:ln w="12700">
            <a:miter lim="400000"/>
          </a:ln>
        </p:spPr>
      </p:pic>
    </p:spTree>
    <p:extLst>
      <p:ext uri="{BB962C8B-B14F-4D97-AF65-F5344CB8AC3E}">
        <p14:creationId xmlns:p14="http://schemas.microsoft.com/office/powerpoint/2010/main" val="34291297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l" defTabSz="914400" rtl="0" eaLnBrk="1" latinLnBrk="0" hangingPunct="1">
        <a:lnSpc>
          <a:spcPct val="90000"/>
        </a:lnSpc>
        <a:spcBef>
          <a:spcPct val="0"/>
        </a:spcBef>
        <a:buNone/>
        <a:defRPr sz="4400" b="1" i="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s://wiki.ivoa.net/twiki/bin/view/IVOA/ObjObsSAP" TargetMode="External"/><Relationship Id="rId2" Type="http://schemas.openxmlformats.org/officeDocument/2006/relationships/hyperlink" Target="https://wiki.ivoa.net/twiki/bin/view/IVOA/ObsLocTAP" TargetMode="Externa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hyperlink" Target="https://wiki.ivoa.net/twiki/bin/edit/IVOA/KM3NeT?topicparent=IVOA.InterOpNov2024CSPPlenary;nowysiwyg=0"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7D534-8E54-CBFC-1A2C-82F3E1A006FD}"/>
              </a:ext>
            </a:extLst>
          </p:cNvPr>
          <p:cNvSpPr>
            <a:spLocks noGrp="1"/>
          </p:cNvSpPr>
          <p:nvPr>
            <p:ph type="ctrTitle"/>
          </p:nvPr>
        </p:nvSpPr>
        <p:spPr/>
        <p:txBody>
          <a:bodyPr>
            <a:noAutofit/>
          </a:bodyPr>
          <a:lstStyle/>
          <a:p>
            <a:r>
              <a:rPr lang="en-US" sz="5400" dirty="0">
                <a:solidFill>
                  <a:srgbClr val="2F4D67"/>
                </a:solidFill>
              </a:rPr>
              <a:t>Standing Committee for Science Priorities (CSP) status</a:t>
            </a:r>
            <a:endParaRPr lang="en-US" sz="4000" dirty="0">
              <a:solidFill>
                <a:srgbClr val="2F4D67"/>
              </a:solidFill>
            </a:endParaRPr>
          </a:p>
        </p:txBody>
      </p:sp>
      <p:sp>
        <p:nvSpPr>
          <p:cNvPr id="3" name="Subtitle 2">
            <a:extLst>
              <a:ext uri="{FF2B5EF4-FFF2-40B4-BE49-F238E27FC236}">
                <a16:creationId xmlns:a16="http://schemas.microsoft.com/office/drawing/2014/main" id="{22052E03-45FD-E68A-1D90-296C1E9FFFF8}"/>
              </a:ext>
            </a:extLst>
          </p:cNvPr>
          <p:cNvSpPr>
            <a:spLocks noGrp="1"/>
          </p:cNvSpPr>
          <p:nvPr>
            <p:ph type="subTitle" idx="1"/>
          </p:nvPr>
        </p:nvSpPr>
        <p:spPr/>
        <p:txBody>
          <a:bodyPr>
            <a:normAutofit fontScale="92500" lnSpcReduction="10000"/>
          </a:bodyPr>
          <a:lstStyle/>
          <a:p>
            <a:r>
              <a:rPr lang="en-US" b="1" dirty="0"/>
              <a:t>Francesca Civano</a:t>
            </a:r>
          </a:p>
          <a:p>
            <a:r>
              <a:rPr lang="en-US" dirty="0"/>
              <a:t>NASA - GSFC</a:t>
            </a:r>
          </a:p>
          <a:p>
            <a:r>
              <a:rPr lang="en-US" dirty="0"/>
              <a:t>(Chief Scientist - Physics of the Cosmos Program)</a:t>
            </a:r>
          </a:p>
          <a:p>
            <a:r>
              <a:rPr lang="en-US" dirty="0"/>
              <a:t>Chair of the IVOA Committee for the Science Priorities</a:t>
            </a:r>
          </a:p>
        </p:txBody>
      </p:sp>
      <p:pic>
        <p:nvPicPr>
          <p:cNvPr id="4" name="Picture 3">
            <a:extLst>
              <a:ext uri="{FF2B5EF4-FFF2-40B4-BE49-F238E27FC236}">
                <a16:creationId xmlns:a16="http://schemas.microsoft.com/office/drawing/2014/main" id="{ACA8D72B-8F51-B356-64A0-0F78D87F3A91}"/>
              </a:ext>
            </a:extLst>
          </p:cNvPr>
          <p:cNvPicPr>
            <a:picLocks noChangeAspect="1"/>
          </p:cNvPicPr>
          <p:nvPr/>
        </p:nvPicPr>
        <p:blipFill>
          <a:blip r:embed="rId3"/>
          <a:stretch>
            <a:fillRect/>
          </a:stretch>
        </p:blipFill>
        <p:spPr bwMode="auto">
          <a:xfrm>
            <a:off x="3718533" y="5160330"/>
            <a:ext cx="1488973" cy="1245677"/>
          </a:xfrm>
          <a:prstGeom prst="rect">
            <a:avLst/>
          </a:prstGeom>
        </p:spPr>
      </p:pic>
      <p:sp>
        <p:nvSpPr>
          <p:cNvPr id="8" name="Footer Placeholder 7">
            <a:extLst>
              <a:ext uri="{FF2B5EF4-FFF2-40B4-BE49-F238E27FC236}">
                <a16:creationId xmlns:a16="http://schemas.microsoft.com/office/drawing/2014/main" id="{68BAF3D3-32C8-7510-F98D-4D6833D8FFC0}"/>
              </a:ext>
            </a:extLst>
          </p:cNvPr>
          <p:cNvSpPr>
            <a:spLocks noGrp="1"/>
          </p:cNvSpPr>
          <p:nvPr>
            <p:ph type="ftr" sz="quarter" idx="11"/>
          </p:nvPr>
        </p:nvSpPr>
        <p:spPr/>
        <p:txBody>
          <a:bodyPr/>
          <a:lstStyle/>
          <a:p>
            <a:r>
              <a:rPr lang="en-US"/>
              <a:t>CSP status -  Interop Malta 2024 </a:t>
            </a:r>
          </a:p>
        </p:txBody>
      </p:sp>
      <p:pic>
        <p:nvPicPr>
          <p:cNvPr id="9" name="Picture 8" descr="A logo with text and planets in the background&#10;&#10;Description automatically generated">
            <a:extLst>
              <a:ext uri="{FF2B5EF4-FFF2-40B4-BE49-F238E27FC236}">
                <a16:creationId xmlns:a16="http://schemas.microsoft.com/office/drawing/2014/main" id="{0A23AF4A-EB84-5C1C-F71F-B4A8111E0B30}"/>
              </a:ext>
            </a:extLst>
          </p:cNvPr>
          <p:cNvPicPr>
            <a:picLocks noChangeAspect="1"/>
          </p:cNvPicPr>
          <p:nvPr/>
        </p:nvPicPr>
        <p:blipFill>
          <a:blip r:embed="rId4"/>
          <a:stretch>
            <a:fillRect/>
          </a:stretch>
        </p:blipFill>
        <p:spPr>
          <a:xfrm>
            <a:off x="2764465" y="5139784"/>
            <a:ext cx="944643" cy="1266224"/>
          </a:xfrm>
          <a:prstGeom prst="rect">
            <a:avLst/>
          </a:prstGeom>
        </p:spPr>
      </p:pic>
      <p:pic>
        <p:nvPicPr>
          <p:cNvPr id="10" name="Picture 9" descr="A logo with stars in a circle&#10;&#10;Description automatically generated">
            <a:extLst>
              <a:ext uri="{FF2B5EF4-FFF2-40B4-BE49-F238E27FC236}">
                <a16:creationId xmlns:a16="http://schemas.microsoft.com/office/drawing/2014/main" id="{6963A7D8-31E6-F52B-0C07-06BDC6CB8C09}"/>
              </a:ext>
            </a:extLst>
          </p:cNvPr>
          <p:cNvPicPr>
            <a:picLocks noChangeAspect="1"/>
          </p:cNvPicPr>
          <p:nvPr/>
        </p:nvPicPr>
        <p:blipFill rotWithShape="1">
          <a:blip r:embed="rId5"/>
          <a:srcRect l="18256" t="18917" r="19564" b="18656"/>
          <a:stretch/>
        </p:blipFill>
        <p:spPr>
          <a:xfrm>
            <a:off x="5094164" y="5160330"/>
            <a:ext cx="1305678" cy="1310864"/>
          </a:xfrm>
          <a:prstGeom prst="rect">
            <a:avLst/>
          </a:prstGeom>
        </p:spPr>
      </p:pic>
    </p:spTree>
    <p:extLst>
      <p:ext uri="{BB962C8B-B14F-4D97-AF65-F5344CB8AC3E}">
        <p14:creationId xmlns:p14="http://schemas.microsoft.com/office/powerpoint/2010/main" val="2170999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pic>
        <p:nvPicPr>
          <p:cNvPr id="109" name="Content Placeholder 5" descr="Content Placeholder 5"/>
          <p:cNvPicPr>
            <a:picLocks/>
          </p:cNvPicPr>
          <p:nvPr/>
        </p:nvPicPr>
        <p:blipFill>
          <a:blip r:embed="rId3">
            <a:alphaModFix amt="23545"/>
          </a:blip>
          <a:stretch/>
        </p:blipFill>
        <p:spPr bwMode="auto">
          <a:xfrm>
            <a:off x="-16178" y="1107653"/>
            <a:ext cx="9245884" cy="5794190"/>
          </a:xfrm>
          <a:prstGeom prst="rect">
            <a:avLst/>
          </a:prstGeom>
          <a:ln w="12700">
            <a:miter lim="400000"/>
          </a:ln>
        </p:spPr>
      </p:pic>
      <p:sp>
        <p:nvSpPr>
          <p:cNvPr id="107" name="The CSP of the IVOA"/>
          <p:cNvSpPr txBox="1">
            <a:spLocks noGrp="1"/>
          </p:cNvSpPr>
          <p:nvPr>
            <p:ph type="title"/>
          </p:nvPr>
        </p:nvSpPr>
        <p:spPr bwMode="auto">
          <a:xfrm>
            <a:off x="685800" y="35719"/>
            <a:ext cx="7772401" cy="991195"/>
          </a:xfrm>
          <a:prstGeom prst="rect">
            <a:avLst/>
          </a:prstGeom>
        </p:spPr>
        <p:txBody>
          <a:bodyPr/>
          <a:lstStyle/>
          <a:p>
            <a:pPr algn="ctr">
              <a:defRPr/>
            </a:pPr>
            <a:r>
              <a:rPr dirty="0">
                <a:solidFill>
                  <a:srgbClr val="2F4D67"/>
                </a:solidFill>
              </a:rPr>
              <a:t>The CSP of the IVOA</a:t>
            </a:r>
          </a:p>
        </p:txBody>
      </p:sp>
      <p:sp>
        <p:nvSpPr>
          <p:cNvPr id="110" name="Rounded Rectangle"/>
          <p:cNvSpPr/>
          <p:nvPr/>
        </p:nvSpPr>
        <p:spPr bwMode="auto">
          <a:xfrm>
            <a:off x="316447" y="1742158"/>
            <a:ext cx="8501014" cy="964407"/>
          </a:xfrm>
          <a:prstGeom prst="roundRect">
            <a:avLst>
              <a:gd name="adj" fmla="val 50000"/>
            </a:avLst>
          </a:prstGeom>
          <a:ln w="38100">
            <a:solidFill>
              <a:srgbClr val="36859A"/>
            </a:solidFill>
            <a:miter lim="400000"/>
          </a:ln>
          <a:effectLst>
            <a:outerShdw blurRad="50800" dist="25400" dir="5400000" rotWithShape="0">
              <a:srgbClr val="000000">
                <a:alpha val="50000"/>
              </a:srgbClr>
            </a:outerShdw>
          </a:effectLst>
        </p:spPr>
        <p:txBody>
          <a:bodyPr lIns="50229" tIns="50229" rIns="50229" bIns="50229" anchor="ctr"/>
          <a:lstStyle/>
          <a:p>
            <a:pPr algn="ctr" defTabSz="577618">
              <a:defRPr sz="3200">
                <a:latin typeface="Helvetica Light"/>
                <a:ea typeface="Helvetica Light"/>
                <a:cs typeface="Helvetica Light"/>
              </a:defRPr>
            </a:pPr>
            <a:endParaRPr sz="2250"/>
          </a:p>
        </p:txBody>
      </p:sp>
      <p:sp>
        <p:nvSpPr>
          <p:cNvPr id="112" name="Members of the science community and active astronomy projects."/>
          <p:cNvSpPr txBox="1"/>
          <p:nvPr/>
        </p:nvSpPr>
        <p:spPr bwMode="auto">
          <a:xfrm>
            <a:off x="313144" y="2028035"/>
            <a:ext cx="8527802" cy="392655"/>
          </a:xfrm>
          <a:prstGeom prst="rect">
            <a:avLst/>
          </a:prstGeom>
          <a:ln w="12700">
            <a:miter lim="400000"/>
          </a:ln>
        </p:spPr>
        <p:txBody>
          <a:bodyPr lIns="26789" tIns="26789" rIns="26789" bIns="26789" anchor="ctr">
            <a:spAutoFit/>
          </a:bodyPr>
          <a:lstStyle/>
          <a:p>
            <a:pPr marL="565839" lvl="1" indent="-244382">
              <a:spcBef>
                <a:spcPts val="492"/>
              </a:spcBef>
              <a:buClr>
                <a:srgbClr val="31859B"/>
              </a:buClr>
              <a:buSzPct val="150000"/>
              <a:buChar char="•"/>
              <a:defRPr sz="2600">
                <a:solidFill>
                  <a:srgbClr val="000000"/>
                </a:solidFill>
                <a:latin typeface="+mj-lt"/>
                <a:ea typeface="+mj-ea"/>
                <a:cs typeface="+mj-cs"/>
              </a:defRPr>
            </a:pPr>
            <a:r>
              <a:rPr sz="2200" dirty="0">
                <a:latin typeface="Calibri" panose="020F0502020204030204" pitchFamily="34" charset="0"/>
                <a:cs typeface="Calibri" panose="020F0502020204030204" pitchFamily="34" charset="0"/>
              </a:rPr>
              <a:t>Members of the science community and active astronomy projects.</a:t>
            </a:r>
          </a:p>
        </p:txBody>
      </p:sp>
      <p:sp>
        <p:nvSpPr>
          <p:cNvPr id="113" name="http://ivoa.net/twiki/bin/view/IVOA/IvoaSciencePriorities"/>
          <p:cNvSpPr txBox="1"/>
          <p:nvPr/>
        </p:nvSpPr>
        <p:spPr bwMode="auto">
          <a:xfrm>
            <a:off x="1292424" y="5954485"/>
            <a:ext cx="6314615" cy="382734"/>
          </a:xfrm>
          <a:prstGeom prst="rect">
            <a:avLst/>
          </a:prstGeom>
          <a:ln w="12700">
            <a:miter lim="400000"/>
          </a:ln>
        </p:spPr>
        <p:txBody>
          <a:bodyPr wrap="none" lIns="50229" tIns="50229" rIns="50229" bIns="50229" anchor="ctr">
            <a:spAutoFit/>
          </a:bodyPr>
          <a:lstStyle/>
          <a:p>
            <a:pPr lvl="1" defTabSz="904099">
              <a:spcBef>
                <a:spcPts val="703"/>
              </a:spcBef>
              <a:buClr>
                <a:srgbClr val="31859B"/>
              </a:buClr>
              <a:defRPr sz="2600" b="1">
                <a:solidFill>
                  <a:srgbClr val="36859A"/>
                </a:solidFill>
                <a:latin typeface="+mj-lt"/>
                <a:ea typeface="+mj-ea"/>
                <a:cs typeface="+mj-cs"/>
              </a:defRPr>
            </a:pPr>
            <a:r>
              <a:rPr sz="1828" dirty="0"/>
              <a:t>http://</a:t>
            </a:r>
            <a:r>
              <a:rPr sz="1828" dirty="0" err="1"/>
              <a:t>ivoa.net</a:t>
            </a:r>
            <a:r>
              <a:rPr sz="1828" dirty="0"/>
              <a:t>/</a:t>
            </a:r>
            <a:r>
              <a:rPr sz="1828" dirty="0" err="1"/>
              <a:t>twiki</a:t>
            </a:r>
            <a:r>
              <a:rPr sz="1828" dirty="0"/>
              <a:t>/bin/view/IVOA/</a:t>
            </a:r>
            <a:r>
              <a:rPr sz="1828" dirty="0" err="1"/>
              <a:t>IvoaSciencePriorities</a:t>
            </a:r>
            <a:endParaRPr sz="1828" dirty="0"/>
          </a:p>
        </p:txBody>
      </p:sp>
      <p:sp>
        <p:nvSpPr>
          <p:cNvPr id="114" name="Members: Mark Allen, Christophe Arviset, Chenzhou Cui, Raffaele D’Abrusco, Vandana Desai, Gregory Dubois-Felsmann, Janet Evans, Pepi Fabbiano, Mark Lacy, Marco Molinaro, Kai Lars Polsterer, Enrique Solano, Rachana Bhatawdekar and Rosie Bolton…"/>
          <p:cNvSpPr txBox="1"/>
          <p:nvPr/>
        </p:nvSpPr>
        <p:spPr bwMode="auto">
          <a:xfrm>
            <a:off x="448813" y="3586081"/>
            <a:ext cx="8236282" cy="2242081"/>
          </a:xfrm>
          <a:prstGeom prst="rect">
            <a:avLst/>
          </a:prstGeom>
          <a:ln w="12700">
            <a:miter lim="400000"/>
          </a:ln>
        </p:spPr>
        <p:txBody>
          <a:bodyPr lIns="50229" tIns="50229" rIns="50229" bIns="50229" anchor="ctr"/>
          <a:lstStyle/>
          <a:p>
            <a:pPr marL="565839" lvl="1" indent="-244382">
              <a:spcBef>
                <a:spcPts val="492"/>
              </a:spcBef>
              <a:buClr>
                <a:srgbClr val="31859B"/>
              </a:buClr>
              <a:buSzPct val="150000"/>
              <a:buFontTx/>
              <a:buChar char="•"/>
              <a:defRPr sz="2600">
                <a:solidFill>
                  <a:srgbClr val="000000"/>
                </a:solidFill>
                <a:latin typeface="+mj-lt"/>
                <a:ea typeface="+mj-ea"/>
                <a:cs typeface="+mj-cs"/>
              </a:defRPr>
            </a:pPr>
            <a:r>
              <a:rPr sz="2000" dirty="0">
                <a:latin typeface="Calibri" panose="020F0502020204030204" pitchFamily="34" charset="0"/>
                <a:cs typeface="Calibri" panose="020F0502020204030204" pitchFamily="34" charset="0"/>
              </a:rPr>
              <a:t>Members: Mark Allen, </a:t>
            </a:r>
            <a:r>
              <a:rPr sz="2000" dirty="0" err="1">
                <a:latin typeface="Calibri" panose="020F0502020204030204" pitchFamily="34" charset="0"/>
                <a:cs typeface="Calibri" panose="020F0502020204030204" pitchFamily="34" charset="0"/>
              </a:rPr>
              <a:t>Chenzhou</a:t>
            </a:r>
            <a:r>
              <a:rPr sz="2000" dirty="0">
                <a:latin typeface="Calibri" panose="020F0502020204030204" pitchFamily="34" charset="0"/>
                <a:cs typeface="Calibri" panose="020F0502020204030204" pitchFamily="34" charset="0"/>
              </a:rPr>
              <a:t> Cui, Raffaele </a:t>
            </a:r>
            <a:r>
              <a:rPr sz="2000" dirty="0" err="1">
                <a:latin typeface="Calibri" panose="020F0502020204030204" pitchFamily="34" charset="0"/>
                <a:cs typeface="Calibri" panose="020F0502020204030204" pitchFamily="34" charset="0"/>
              </a:rPr>
              <a:t>D’Abrusco</a:t>
            </a:r>
            <a:r>
              <a:rPr sz="2000" dirty="0">
                <a:latin typeface="Calibri" panose="020F0502020204030204" pitchFamily="34" charset="0"/>
                <a:cs typeface="Calibri" panose="020F0502020204030204" pitchFamily="34" charset="0"/>
              </a:rPr>
              <a:t>, Gregory Dubois-</a:t>
            </a:r>
            <a:r>
              <a:rPr sz="2000" dirty="0" err="1">
                <a:latin typeface="Calibri" panose="020F0502020204030204" pitchFamily="34" charset="0"/>
                <a:cs typeface="Calibri" panose="020F0502020204030204" pitchFamily="34" charset="0"/>
              </a:rPr>
              <a:t>Felsmann</a:t>
            </a:r>
            <a:r>
              <a:rPr sz="2000" dirty="0">
                <a:latin typeface="Calibri" panose="020F0502020204030204" pitchFamily="34" charset="0"/>
                <a:cs typeface="Calibri" panose="020F0502020204030204" pitchFamily="34" charset="0"/>
              </a:rPr>
              <a:t>, Janet Evans, </a:t>
            </a:r>
            <a:r>
              <a:rPr sz="2000" dirty="0" err="1">
                <a:latin typeface="Calibri" panose="020F0502020204030204" pitchFamily="34" charset="0"/>
                <a:cs typeface="Calibri" panose="020F0502020204030204" pitchFamily="34" charset="0"/>
              </a:rPr>
              <a:t>Pepi</a:t>
            </a:r>
            <a:r>
              <a:rPr sz="2000" dirty="0">
                <a:latin typeface="Calibri" panose="020F0502020204030204" pitchFamily="34" charset="0"/>
                <a:cs typeface="Calibri" panose="020F0502020204030204" pitchFamily="34" charset="0"/>
              </a:rPr>
              <a:t> </a:t>
            </a:r>
            <a:r>
              <a:rPr sz="2000" dirty="0" err="1">
                <a:latin typeface="Calibri" panose="020F0502020204030204" pitchFamily="34" charset="0"/>
                <a:cs typeface="Calibri" panose="020F0502020204030204" pitchFamily="34" charset="0"/>
              </a:rPr>
              <a:t>Fabbiano</a:t>
            </a:r>
            <a:r>
              <a:rPr sz="2000" dirty="0">
                <a:latin typeface="Calibri" panose="020F0502020204030204" pitchFamily="34" charset="0"/>
                <a:cs typeface="Calibri" panose="020F0502020204030204" pitchFamily="34" charset="0"/>
              </a:rPr>
              <a:t>, </a:t>
            </a:r>
            <a:r>
              <a:rPr lang="en-US" sz="2000" b="1" dirty="0">
                <a:effectLst/>
                <a:latin typeface="Calibri" panose="020F0502020204030204" pitchFamily="34" charset="0"/>
                <a:cs typeface="Calibri" panose="020F0502020204030204" pitchFamily="34" charset="0"/>
              </a:rPr>
              <a:t>Minh Huynh</a:t>
            </a:r>
            <a:r>
              <a:rPr lang="en-US" sz="2000"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Mark Lacy, Marco Molinaro,</a:t>
            </a:r>
            <a:r>
              <a:rPr lang="en-US" sz="2000" dirty="0">
                <a:latin typeface="Calibri" panose="020F0502020204030204" pitchFamily="34" charset="0"/>
                <a:cs typeface="Calibri" panose="020F0502020204030204" pitchFamily="34" charset="0"/>
              </a:rPr>
              <a:t> Ada </a:t>
            </a:r>
            <a:r>
              <a:rPr lang="en-US" sz="2000" dirty="0" err="1">
                <a:latin typeface="Calibri" panose="020F0502020204030204" pitchFamily="34" charset="0"/>
                <a:cs typeface="Calibri" panose="020F0502020204030204" pitchFamily="34" charset="0"/>
              </a:rPr>
              <a:t>Nebot</a:t>
            </a:r>
            <a:r>
              <a:rPr lang="en-US" sz="2000" dirty="0">
                <a:latin typeface="Calibri" panose="020F0502020204030204" pitchFamily="34" charset="0"/>
                <a:cs typeface="Calibri" panose="020F0502020204030204" pitchFamily="34" charset="0"/>
              </a:rPr>
              <a:t>,</a:t>
            </a:r>
            <a:r>
              <a:rPr sz="2000" dirty="0">
                <a:latin typeface="Calibri" panose="020F0502020204030204" pitchFamily="34" charset="0"/>
                <a:cs typeface="Calibri" panose="020F0502020204030204" pitchFamily="34" charset="0"/>
              </a:rPr>
              <a:t> Kai Lars </a:t>
            </a:r>
            <a:r>
              <a:rPr sz="2000" dirty="0" err="1">
                <a:latin typeface="Calibri" panose="020F0502020204030204" pitchFamily="34" charset="0"/>
                <a:cs typeface="Calibri" panose="020F0502020204030204" pitchFamily="34" charset="0"/>
              </a:rPr>
              <a:t>Polsterer</a:t>
            </a:r>
            <a:r>
              <a:rPr sz="2000" dirty="0">
                <a:latin typeface="Calibri" panose="020F0502020204030204" pitchFamily="34" charset="0"/>
                <a:cs typeface="Calibri" panose="020F0502020204030204" pitchFamily="34" charset="0"/>
              </a:rPr>
              <a:t>, </a:t>
            </a:r>
            <a:r>
              <a:rPr lang="en-US" sz="2000" b="1" dirty="0">
                <a:latin typeface="Calibri" panose="020F0502020204030204" pitchFamily="34" charset="0"/>
                <a:cs typeface="Calibri" panose="020F0502020204030204" pitchFamily="34" charset="0"/>
              </a:rPr>
              <a:t>Judy </a:t>
            </a:r>
            <a:r>
              <a:rPr lang="en-US" sz="2000" b="1" dirty="0" err="1">
                <a:latin typeface="Calibri" panose="020F0502020204030204" pitchFamily="34" charset="0"/>
                <a:cs typeface="Calibri" panose="020F0502020204030204" pitchFamily="34" charset="0"/>
              </a:rPr>
              <a:t>Racusin</a:t>
            </a:r>
            <a:r>
              <a:rPr lang="en-US" sz="2000"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Enrique Solano, Rachana </a:t>
            </a:r>
            <a:r>
              <a:rPr sz="2000" dirty="0" err="1">
                <a:latin typeface="Calibri" panose="020F0502020204030204" pitchFamily="34" charset="0"/>
                <a:cs typeface="Calibri" panose="020F0502020204030204" pitchFamily="34" charset="0"/>
              </a:rPr>
              <a:t>Bhatawdekar</a:t>
            </a:r>
            <a:r>
              <a:rPr sz="2000" dirty="0">
                <a:latin typeface="Calibri" panose="020F0502020204030204" pitchFamily="34" charset="0"/>
                <a:cs typeface="Calibri" panose="020F0502020204030204" pitchFamily="34" charset="0"/>
              </a:rPr>
              <a:t> and Rosie Bolton </a:t>
            </a:r>
          </a:p>
          <a:p>
            <a:pPr marL="565839" lvl="1" indent="-244382">
              <a:spcBef>
                <a:spcPts val="492"/>
              </a:spcBef>
              <a:buClr>
                <a:srgbClr val="31859B"/>
              </a:buClr>
              <a:buSzPct val="150000"/>
              <a:buChar char="•"/>
              <a:defRPr sz="2600">
                <a:solidFill>
                  <a:srgbClr val="000000"/>
                </a:solidFill>
                <a:latin typeface="+mj-lt"/>
                <a:ea typeface="+mj-ea"/>
                <a:cs typeface="+mj-cs"/>
              </a:defRPr>
            </a:pPr>
            <a:r>
              <a:rPr sz="2000" dirty="0">
                <a:latin typeface="Calibri" panose="020F0502020204030204" pitchFamily="34" charset="0"/>
                <a:cs typeface="Calibri" panose="020F0502020204030204" pitchFamily="34" charset="0"/>
              </a:rPr>
              <a:t>Chairs: Francesca Civano (chair)</a:t>
            </a:r>
            <a:r>
              <a:rPr lang="en-US" sz="2000" dirty="0">
                <a:latin typeface="Calibri" panose="020F0502020204030204" pitchFamily="34" charset="0"/>
                <a:cs typeface="Calibri" panose="020F0502020204030204" pitchFamily="34" charset="0"/>
              </a:rPr>
              <a:t>, Vandana Desai (vice-chair)</a:t>
            </a:r>
            <a:endParaRPr sz="2000" dirty="0">
              <a:latin typeface="Calibri" panose="020F0502020204030204" pitchFamily="34" charset="0"/>
              <a:cs typeface="Calibri" panose="020F0502020204030204" pitchFamily="34" charset="0"/>
            </a:endParaRPr>
          </a:p>
        </p:txBody>
      </p:sp>
      <p:sp>
        <p:nvSpPr>
          <p:cNvPr id="115" name="Rounded Rectangle"/>
          <p:cNvSpPr/>
          <p:nvPr/>
        </p:nvSpPr>
        <p:spPr bwMode="auto">
          <a:xfrm>
            <a:off x="371895" y="3477774"/>
            <a:ext cx="8390118" cy="2272574"/>
          </a:xfrm>
          <a:prstGeom prst="roundRect">
            <a:avLst>
              <a:gd name="adj" fmla="val 29970"/>
            </a:avLst>
          </a:prstGeom>
          <a:ln w="38100">
            <a:solidFill>
              <a:srgbClr val="36859A"/>
            </a:solidFill>
            <a:miter lim="400000"/>
          </a:ln>
          <a:effectLst>
            <a:outerShdw blurRad="50800" dist="25400" dir="5400000" rotWithShape="0">
              <a:srgbClr val="000000">
                <a:alpha val="50000"/>
              </a:srgbClr>
            </a:outerShdw>
          </a:effectLst>
        </p:spPr>
        <p:txBody>
          <a:bodyPr lIns="50229" tIns="50229" rIns="50229" bIns="50229" anchor="ctr"/>
          <a:lstStyle/>
          <a:p>
            <a:pPr algn="ctr" defTabSz="577618">
              <a:defRPr sz="3200">
                <a:latin typeface="Helvetica Light"/>
                <a:ea typeface="Helvetica Light"/>
                <a:cs typeface="Helvetica Light"/>
              </a:defRPr>
            </a:pPr>
            <a:endParaRPr sz="2250"/>
          </a:p>
        </p:txBody>
      </p:sp>
      <p:sp>
        <p:nvSpPr>
          <p:cNvPr id="116" name="Members"/>
          <p:cNvSpPr txBox="1"/>
          <p:nvPr/>
        </p:nvSpPr>
        <p:spPr bwMode="auto">
          <a:xfrm>
            <a:off x="3746299" y="2992442"/>
            <a:ext cx="2133601" cy="475507"/>
          </a:xfrm>
          <a:prstGeom prst="rect">
            <a:avLst/>
          </a:prstGeom>
          <a:ln w="12700">
            <a:miter lim="400000"/>
          </a:ln>
        </p:spPr>
        <p:txBody>
          <a:bodyPr lIns="50229" tIns="50229" rIns="50229" bIns="50229" anchor="ctr"/>
          <a:lstStyle>
            <a:lvl1pPr defTabSz="1285875">
              <a:spcBef>
                <a:spcPts val="1000"/>
              </a:spcBef>
              <a:buClr>
                <a:srgbClr val="31859B"/>
              </a:buClr>
              <a:defRPr sz="2600" b="1">
                <a:solidFill>
                  <a:srgbClr val="36859A"/>
                </a:solidFill>
                <a:latin typeface="+mj-lt"/>
                <a:ea typeface="+mj-ea"/>
                <a:cs typeface="+mj-cs"/>
              </a:defRPr>
            </a:lvl1pPr>
          </a:lstStyle>
          <a:p>
            <a:pPr>
              <a:defRPr/>
            </a:pPr>
            <a:r>
              <a:rPr sz="2800" dirty="0">
                <a:latin typeface="Calibri" panose="020F0502020204030204" pitchFamily="34" charset="0"/>
                <a:cs typeface="Calibri" panose="020F0502020204030204" pitchFamily="34" charset="0"/>
              </a:rPr>
              <a:t>Members</a:t>
            </a:r>
          </a:p>
        </p:txBody>
      </p:sp>
      <p:sp>
        <p:nvSpPr>
          <p:cNvPr id="3" name="Text Placeholder 2">
            <a:extLst>
              <a:ext uri="{FF2B5EF4-FFF2-40B4-BE49-F238E27FC236}">
                <a16:creationId xmlns:a16="http://schemas.microsoft.com/office/drawing/2014/main" id="{9D09E30B-1B59-D13A-89D6-4A7515ABDB58}"/>
              </a:ext>
            </a:extLst>
          </p:cNvPr>
          <p:cNvSpPr>
            <a:spLocks noGrp="1"/>
          </p:cNvSpPr>
          <p:nvPr>
            <p:ph type="body" sz="quarter" idx="21"/>
          </p:nvPr>
        </p:nvSpPr>
        <p:spPr>
          <a:xfrm>
            <a:off x="3354725" y="6408784"/>
            <a:ext cx="2916753" cy="239422"/>
          </a:xfrm>
        </p:spPr>
        <p:txBody>
          <a:bodyPr/>
          <a:lstStyle/>
          <a:p>
            <a:r>
              <a:rPr lang="en-US" dirty="0"/>
              <a:t>CSP status -  Interop Malta 2024</a:t>
            </a:r>
          </a:p>
        </p:txBody>
      </p:sp>
      <p:sp>
        <p:nvSpPr>
          <p:cNvPr id="5" name="Members">
            <a:extLst>
              <a:ext uri="{FF2B5EF4-FFF2-40B4-BE49-F238E27FC236}">
                <a16:creationId xmlns:a16="http://schemas.microsoft.com/office/drawing/2014/main" id="{7F7476BC-1D52-926E-77C9-1615204B9806}"/>
              </a:ext>
            </a:extLst>
          </p:cNvPr>
          <p:cNvSpPr txBox="1"/>
          <p:nvPr/>
        </p:nvSpPr>
        <p:spPr bwMode="auto">
          <a:xfrm>
            <a:off x="3013213" y="1339039"/>
            <a:ext cx="3599775" cy="449430"/>
          </a:xfrm>
          <a:prstGeom prst="rect">
            <a:avLst/>
          </a:prstGeom>
          <a:ln w="12700">
            <a:miter lim="400000"/>
          </a:ln>
        </p:spPr>
        <p:txBody>
          <a:bodyPr lIns="50229" tIns="50229" rIns="50229" bIns="50229" anchor="ctr"/>
          <a:lstStyle>
            <a:lvl1pPr defTabSz="1285875">
              <a:spcBef>
                <a:spcPts val="1000"/>
              </a:spcBef>
              <a:buClr>
                <a:srgbClr val="31859B"/>
              </a:buClr>
              <a:defRPr sz="2600" b="1">
                <a:solidFill>
                  <a:srgbClr val="36859A"/>
                </a:solidFill>
                <a:latin typeface="+mj-lt"/>
                <a:ea typeface="+mj-ea"/>
                <a:cs typeface="+mj-cs"/>
              </a:defRPr>
            </a:lvl1pPr>
          </a:lstStyle>
          <a:p>
            <a:pPr>
              <a:defRPr/>
            </a:pPr>
            <a:r>
              <a:rPr lang="en-US" sz="2800" dirty="0">
                <a:latin typeface="Calibri" panose="020F0502020204030204" pitchFamily="34" charset="0"/>
                <a:cs typeface="Calibri" panose="020F0502020204030204" pitchFamily="34" charset="0"/>
              </a:rPr>
              <a:t>Who is in the CSP?</a:t>
            </a:r>
            <a:endParaRPr sz="2800" dirty="0">
              <a:latin typeface="Calibri" panose="020F0502020204030204" pitchFamily="34" charset="0"/>
              <a:cs typeface="Calibri" panose="020F05020202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18" name="Goal of the CSP"/>
          <p:cNvSpPr txBox="1">
            <a:spLocks noGrp="1"/>
          </p:cNvSpPr>
          <p:nvPr>
            <p:ph type="title"/>
          </p:nvPr>
        </p:nvSpPr>
        <p:spPr bwMode="auto">
          <a:xfrm>
            <a:off x="685800" y="35719"/>
            <a:ext cx="7772401" cy="991195"/>
          </a:xfrm>
          <a:prstGeom prst="rect">
            <a:avLst/>
          </a:prstGeom>
        </p:spPr>
        <p:txBody>
          <a:bodyPr/>
          <a:lstStyle/>
          <a:p>
            <a:pPr algn="ctr">
              <a:defRPr/>
            </a:pPr>
            <a:r>
              <a:rPr dirty="0">
                <a:solidFill>
                  <a:srgbClr val="2F4D67"/>
                </a:solidFill>
              </a:rPr>
              <a:t>Goal of the CSP</a:t>
            </a:r>
          </a:p>
        </p:txBody>
      </p:sp>
      <p:sp>
        <p:nvSpPr>
          <p:cNvPr id="120" name="Sustain the scientific impact of the VO as an interoperable ecosystem to support science"/>
          <p:cNvSpPr txBox="1"/>
          <p:nvPr/>
        </p:nvSpPr>
        <p:spPr bwMode="auto">
          <a:xfrm>
            <a:off x="557701" y="1696439"/>
            <a:ext cx="4100141" cy="963196"/>
          </a:xfrm>
          <a:prstGeom prst="rect">
            <a:avLst/>
          </a:prstGeom>
          <a:ln w="12700">
            <a:miter lim="400000"/>
          </a:ln>
        </p:spPr>
        <p:txBody>
          <a:bodyPr lIns="26789" tIns="26789" rIns="26789" bIns="26789" anchor="ctr">
            <a:spAutoFit/>
          </a:bodyPr>
          <a:lstStyle>
            <a:lvl1pPr marL="381000" indent="-381000">
              <a:spcBef>
                <a:spcPts val="700"/>
              </a:spcBef>
              <a:buClr>
                <a:srgbClr val="31859B"/>
              </a:buClr>
              <a:buSzPct val="150000"/>
              <a:buChar char="•"/>
              <a:defRPr sz="2800">
                <a:solidFill>
                  <a:srgbClr val="000000"/>
                </a:solidFill>
                <a:latin typeface="+mj-lt"/>
                <a:ea typeface="+mj-ea"/>
                <a:cs typeface="+mj-cs"/>
              </a:defRPr>
            </a:lvl1pPr>
          </a:lstStyle>
          <a:p>
            <a:pPr>
              <a:defRPr/>
            </a:pPr>
            <a:r>
              <a:rPr sz="1969">
                <a:latin typeface="Calibri" panose="020F0502020204030204" pitchFamily="34" charset="0"/>
                <a:cs typeface="Calibri" panose="020F0502020204030204" pitchFamily="34" charset="0"/>
              </a:rPr>
              <a:t>Sustain the scientific impact of the VO as an interoperable ecosystem to support science </a:t>
            </a:r>
          </a:p>
        </p:txBody>
      </p:sp>
      <p:sp>
        <p:nvSpPr>
          <p:cNvPr id="121" name="Rounded Rectangle"/>
          <p:cNvSpPr/>
          <p:nvPr/>
        </p:nvSpPr>
        <p:spPr bwMode="auto">
          <a:xfrm>
            <a:off x="343797" y="1665284"/>
            <a:ext cx="4184764" cy="1025505"/>
          </a:xfrm>
          <a:prstGeom prst="roundRect">
            <a:avLst>
              <a:gd name="adj" fmla="val 21630"/>
            </a:avLst>
          </a:prstGeom>
          <a:ln w="25400">
            <a:solidFill>
              <a:srgbClr val="36859A"/>
            </a:solidFill>
            <a:miter lim="400000"/>
          </a:ln>
          <a:effectLst>
            <a:outerShdw blurRad="25400" dist="12700" dir="5400000" rotWithShape="0">
              <a:srgbClr val="000000">
                <a:alpha val="50000"/>
              </a:srgbClr>
            </a:outerShdw>
          </a:effectLst>
        </p:spPr>
        <p:txBody>
          <a:bodyPr lIns="26789" tIns="26789" rIns="26789" bIns="26789" anchor="ctr"/>
          <a:lstStyle/>
          <a:p>
            <a:pPr algn="ctr" defTabSz="410751">
              <a:defRPr sz="2200">
                <a:latin typeface="Helvetica Light"/>
                <a:ea typeface="Helvetica Light"/>
                <a:cs typeface="Helvetica Light"/>
              </a:defRPr>
            </a:pPr>
            <a:endParaRPr sz="1547">
              <a:latin typeface="Calibri" panose="020F0502020204030204" pitchFamily="34" charset="0"/>
              <a:cs typeface="Calibri" panose="020F0502020204030204" pitchFamily="34" charset="0"/>
            </a:endParaRPr>
          </a:p>
        </p:txBody>
      </p:sp>
      <p:sp>
        <p:nvSpPr>
          <p:cNvPr id="122" name="What is the goal of the CSP?"/>
          <p:cNvSpPr txBox="1"/>
          <p:nvPr/>
        </p:nvSpPr>
        <p:spPr bwMode="auto">
          <a:xfrm>
            <a:off x="565418" y="1241313"/>
            <a:ext cx="3562882" cy="423433"/>
          </a:xfrm>
          <a:prstGeom prst="rect">
            <a:avLst/>
          </a:prstGeom>
          <a:ln w="12700">
            <a:miter lim="400000"/>
          </a:ln>
        </p:spPr>
        <p:txBody>
          <a:bodyPr wrap="none" lIns="26789" tIns="26789" rIns="26789" bIns="26789" anchor="ctr">
            <a:spAutoFit/>
          </a:bodyPr>
          <a:lstStyle>
            <a:lvl1pPr>
              <a:spcBef>
                <a:spcPts val="700"/>
              </a:spcBef>
              <a:buClr>
                <a:srgbClr val="31859B"/>
              </a:buClr>
              <a:defRPr sz="2600" b="1">
                <a:solidFill>
                  <a:srgbClr val="36859A"/>
                </a:solidFill>
                <a:latin typeface="+mj-lt"/>
                <a:ea typeface="+mj-ea"/>
                <a:cs typeface="+mj-cs"/>
              </a:defRPr>
            </a:lvl1pPr>
          </a:lstStyle>
          <a:p>
            <a:pPr>
              <a:defRPr b="0"/>
            </a:pPr>
            <a:r>
              <a:rPr sz="2400" b="0" dirty="0">
                <a:latin typeface="Calibri" panose="020F0502020204030204" pitchFamily="34" charset="0"/>
                <a:cs typeface="Calibri" panose="020F0502020204030204" pitchFamily="34" charset="0"/>
              </a:rPr>
              <a:t>What is the goal of the CSP?</a:t>
            </a:r>
          </a:p>
        </p:txBody>
      </p:sp>
      <p:sp>
        <p:nvSpPr>
          <p:cNvPr id="123" name="Ensure continuous engagement of the international astronomical community"/>
          <p:cNvSpPr txBox="1"/>
          <p:nvPr/>
        </p:nvSpPr>
        <p:spPr bwMode="auto">
          <a:xfrm>
            <a:off x="542178" y="3059085"/>
            <a:ext cx="3875989" cy="963196"/>
          </a:xfrm>
          <a:prstGeom prst="rect">
            <a:avLst/>
          </a:prstGeom>
          <a:ln w="12700">
            <a:miter lim="400000"/>
          </a:ln>
        </p:spPr>
        <p:txBody>
          <a:bodyPr lIns="26789" tIns="26789" rIns="26789" bIns="26789" anchor="ctr">
            <a:spAutoFit/>
          </a:bodyPr>
          <a:lstStyle>
            <a:lvl1pPr marL="381000" indent="-381000">
              <a:spcBef>
                <a:spcPts val="700"/>
              </a:spcBef>
              <a:buClr>
                <a:srgbClr val="31859B"/>
              </a:buClr>
              <a:buSzPct val="150000"/>
              <a:buChar char="•"/>
              <a:defRPr sz="2800">
                <a:solidFill>
                  <a:srgbClr val="000000"/>
                </a:solidFill>
                <a:latin typeface="+mj-lt"/>
                <a:ea typeface="+mj-ea"/>
                <a:cs typeface="+mj-cs"/>
              </a:defRPr>
            </a:lvl1pPr>
          </a:lstStyle>
          <a:p>
            <a:pPr>
              <a:defRPr/>
            </a:pPr>
            <a:r>
              <a:rPr sz="1969">
                <a:latin typeface="Calibri" panose="020F0502020204030204" pitchFamily="34" charset="0"/>
                <a:cs typeface="Calibri" panose="020F0502020204030204" pitchFamily="34" charset="0"/>
              </a:rPr>
              <a:t>Ensure continuous engagement of the international astronomical community </a:t>
            </a:r>
          </a:p>
        </p:txBody>
      </p:sp>
      <p:sp>
        <p:nvSpPr>
          <p:cNvPr id="124" name="Rounded Rectangle"/>
          <p:cNvSpPr/>
          <p:nvPr/>
        </p:nvSpPr>
        <p:spPr bwMode="auto">
          <a:xfrm>
            <a:off x="328274" y="2947117"/>
            <a:ext cx="4184764" cy="1187131"/>
          </a:xfrm>
          <a:prstGeom prst="roundRect">
            <a:avLst>
              <a:gd name="adj" fmla="val 18685"/>
            </a:avLst>
          </a:prstGeom>
          <a:ln w="25400">
            <a:solidFill>
              <a:srgbClr val="36859A"/>
            </a:solidFill>
            <a:miter lim="400000"/>
          </a:ln>
          <a:effectLst>
            <a:outerShdw blurRad="25400" dist="12700" dir="5400000" rotWithShape="0">
              <a:srgbClr val="000000">
                <a:alpha val="50000"/>
              </a:srgbClr>
            </a:outerShdw>
          </a:effectLst>
        </p:spPr>
        <p:txBody>
          <a:bodyPr lIns="26789" tIns="26789" rIns="26789" bIns="26789" anchor="ctr"/>
          <a:lstStyle/>
          <a:p>
            <a:pPr algn="ctr" defTabSz="410751">
              <a:defRPr sz="2200">
                <a:latin typeface="Helvetica Light"/>
                <a:ea typeface="Helvetica Light"/>
                <a:cs typeface="Helvetica Light"/>
              </a:defRPr>
            </a:pPr>
            <a:endParaRPr sz="1547">
              <a:latin typeface="Calibri" panose="020F0502020204030204" pitchFamily="34" charset="0"/>
              <a:cs typeface="Calibri" panose="020F0502020204030204" pitchFamily="34" charset="0"/>
            </a:endParaRPr>
          </a:p>
        </p:txBody>
      </p:sp>
      <p:sp>
        <p:nvSpPr>
          <p:cNvPr id="125" name="The astronomy community comprises missions that are active or under development, operating observatories, astronomical archives, and teams of astronomers performing research and disseminating data products to the community."/>
          <p:cNvSpPr txBox="1"/>
          <p:nvPr/>
        </p:nvSpPr>
        <p:spPr bwMode="auto">
          <a:xfrm>
            <a:off x="131703" y="4951323"/>
            <a:ext cx="8455524" cy="1284262"/>
          </a:xfrm>
          <a:prstGeom prst="rect">
            <a:avLst/>
          </a:prstGeom>
          <a:ln w="12700">
            <a:miter lim="400000"/>
          </a:ln>
        </p:spPr>
        <p:txBody>
          <a:bodyPr lIns="35719" tIns="35719" rIns="35719" bIns="35719" anchor="ctr">
            <a:spAutoFit/>
          </a:bodyPr>
          <a:lstStyle/>
          <a:p>
            <a:pPr marL="589338" lvl="1" indent="-267881">
              <a:spcBef>
                <a:spcPts val="492"/>
              </a:spcBef>
              <a:buClr>
                <a:srgbClr val="31859B"/>
              </a:buClr>
              <a:buSzPct val="150000"/>
              <a:buChar char="•"/>
              <a:defRPr sz="2800">
                <a:solidFill>
                  <a:srgbClr val="000000"/>
                </a:solidFill>
                <a:latin typeface="+mj-lt"/>
                <a:ea typeface="+mj-ea"/>
                <a:cs typeface="+mj-cs"/>
              </a:defRPr>
            </a:pPr>
            <a:r>
              <a:rPr sz="1969">
                <a:latin typeface="Calibri" panose="020F0502020204030204" pitchFamily="34" charset="0"/>
                <a:cs typeface="Calibri" panose="020F0502020204030204" pitchFamily="34" charset="0"/>
              </a:rPr>
              <a:t>The astronomy community comprises missions that are active or under development, operating observatories, astronomical archives, and teams of astronomers performing research and disseminating data products to the community.</a:t>
            </a:r>
          </a:p>
        </p:txBody>
      </p:sp>
      <p:sp>
        <p:nvSpPr>
          <p:cNvPr id="126" name="Rounded Rectangle"/>
          <p:cNvSpPr/>
          <p:nvPr/>
        </p:nvSpPr>
        <p:spPr bwMode="auto">
          <a:xfrm>
            <a:off x="324126" y="4834449"/>
            <a:ext cx="8098638" cy="1518010"/>
          </a:xfrm>
          <a:prstGeom prst="roundRect">
            <a:avLst>
              <a:gd name="adj" fmla="val 14612"/>
            </a:avLst>
          </a:prstGeom>
          <a:ln w="25400">
            <a:solidFill>
              <a:srgbClr val="36859A"/>
            </a:solidFill>
            <a:miter lim="400000"/>
          </a:ln>
          <a:effectLst>
            <a:outerShdw blurRad="25400" dist="12700" dir="5400000" rotWithShape="0">
              <a:srgbClr val="000000">
                <a:alpha val="50000"/>
              </a:srgbClr>
            </a:outerShdw>
          </a:effectLst>
        </p:spPr>
        <p:txBody>
          <a:bodyPr lIns="26789" tIns="26789" rIns="26789" bIns="26789" anchor="ctr"/>
          <a:lstStyle/>
          <a:p>
            <a:pPr algn="ctr" defTabSz="410751">
              <a:defRPr sz="2200">
                <a:latin typeface="Helvetica Light"/>
                <a:ea typeface="Helvetica Light"/>
                <a:cs typeface="Helvetica Light"/>
              </a:defRPr>
            </a:pPr>
            <a:endParaRPr sz="1547">
              <a:latin typeface="Calibri" panose="020F0502020204030204" pitchFamily="34" charset="0"/>
              <a:cs typeface="Calibri" panose="020F0502020204030204" pitchFamily="34" charset="0"/>
            </a:endParaRPr>
          </a:p>
        </p:txBody>
      </p:sp>
      <p:sp>
        <p:nvSpPr>
          <p:cNvPr id="127" name="Astronomy community"/>
          <p:cNvSpPr txBox="1"/>
          <p:nvPr/>
        </p:nvSpPr>
        <p:spPr bwMode="auto">
          <a:xfrm>
            <a:off x="343797" y="4381990"/>
            <a:ext cx="2903599" cy="423433"/>
          </a:xfrm>
          <a:prstGeom prst="rect">
            <a:avLst/>
          </a:prstGeom>
          <a:ln w="12700">
            <a:miter lim="400000"/>
          </a:ln>
        </p:spPr>
        <p:txBody>
          <a:bodyPr wrap="none" lIns="26789" tIns="26789" rIns="26789" bIns="26789" anchor="ctr">
            <a:spAutoFit/>
          </a:bodyPr>
          <a:lstStyle>
            <a:lvl1pPr>
              <a:spcBef>
                <a:spcPts val="700"/>
              </a:spcBef>
              <a:buClr>
                <a:srgbClr val="31859B"/>
              </a:buClr>
              <a:defRPr sz="2600" b="1">
                <a:solidFill>
                  <a:srgbClr val="36859A"/>
                </a:solidFill>
                <a:latin typeface="+mj-lt"/>
                <a:ea typeface="+mj-ea"/>
                <a:cs typeface="+mj-cs"/>
              </a:defRPr>
            </a:lvl1pPr>
          </a:lstStyle>
          <a:p>
            <a:pPr>
              <a:defRPr b="0"/>
            </a:pPr>
            <a:r>
              <a:rPr sz="2400" b="0" dirty="0">
                <a:latin typeface="Calibri" panose="020F0502020204030204" pitchFamily="34" charset="0"/>
                <a:cs typeface="Calibri" panose="020F0502020204030204" pitchFamily="34" charset="0"/>
              </a:rPr>
              <a:t>Astronomy community</a:t>
            </a:r>
          </a:p>
        </p:txBody>
      </p:sp>
      <p:pic>
        <p:nvPicPr>
          <p:cNvPr id="1116488197" name="Picture 1116488196"/>
          <p:cNvPicPr>
            <a:picLocks noChangeAspect="1"/>
          </p:cNvPicPr>
          <p:nvPr/>
        </p:nvPicPr>
        <p:blipFill>
          <a:blip r:embed="rId3"/>
          <a:stretch/>
        </p:blipFill>
        <p:spPr bwMode="auto">
          <a:xfrm>
            <a:off x="5049474" y="1287828"/>
            <a:ext cx="3373289" cy="3094162"/>
          </a:xfrm>
          <a:prstGeom prst="rect">
            <a:avLst/>
          </a:prstGeom>
        </p:spPr>
      </p:pic>
      <p:sp>
        <p:nvSpPr>
          <p:cNvPr id="4" name="Text Placeholder 2">
            <a:extLst>
              <a:ext uri="{FF2B5EF4-FFF2-40B4-BE49-F238E27FC236}">
                <a16:creationId xmlns:a16="http://schemas.microsoft.com/office/drawing/2014/main" id="{394DA1CD-B892-217C-C3E3-04A11EF08793}"/>
              </a:ext>
            </a:extLst>
          </p:cNvPr>
          <p:cNvSpPr txBox="1">
            <a:spLocks/>
          </p:cNvSpPr>
          <p:nvPr/>
        </p:nvSpPr>
        <p:spPr bwMode="auto">
          <a:xfrm>
            <a:off x="3507125" y="6561184"/>
            <a:ext cx="2916753" cy="239422"/>
          </a:xfrm>
          <a:prstGeom prst="rect">
            <a:avLst/>
          </a:prstGeom>
        </p:spPr>
        <p:txBody>
          <a:bodyPr vert="horz" lIns="45719" tIns="45719" rIns="45719" bIns="45719" rtlCol="0" anchor="ctr">
            <a:spAutoFit/>
          </a:bodyPr>
          <a:lstStyle>
            <a:lvl1pPr marL="0" indent="0" algn="ctr" defTabSz="914400" rtl="0" eaLnBrk="1" latinLnBrk="0" hangingPunct="1">
              <a:lnSpc>
                <a:spcPct val="90000"/>
              </a:lnSpc>
              <a:spcBef>
                <a:spcPts val="0"/>
              </a:spcBef>
              <a:buClrTx/>
              <a:buSzTx/>
              <a:buFont typeface="Arial" panose="020B0604020202020204" pitchFamily="34" charset="0"/>
              <a:buNone/>
              <a:defRPr sz="1055" b="0" i="0" kern="1200">
                <a:solidFill>
                  <a:srgbClr val="88888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Calibri" panose="020F0502020204030204" pitchFamily="34" charset="0"/>
                <a:cs typeface="Calibri" panose="020F0502020204030204" pitchFamily="34" charset="0"/>
              </a:rPr>
              <a:t>CSP status -  Interop Malta 2024</a:t>
            </a:r>
            <a:endParaRPr lang="en-US" dirty="0">
              <a:latin typeface="Calibri" panose="020F0502020204030204" pitchFamily="34" charset="0"/>
              <a:cs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45" name="Activities of the CSP - I"/>
          <p:cNvSpPr txBox="1">
            <a:spLocks noGrp="1"/>
          </p:cNvSpPr>
          <p:nvPr>
            <p:ph type="title"/>
          </p:nvPr>
        </p:nvSpPr>
        <p:spPr bwMode="auto">
          <a:xfrm>
            <a:off x="922763" y="167991"/>
            <a:ext cx="7298474" cy="991195"/>
          </a:xfrm>
          <a:prstGeom prst="rect">
            <a:avLst/>
          </a:prstGeom>
        </p:spPr>
        <p:txBody>
          <a:bodyPr>
            <a:normAutofit/>
          </a:bodyPr>
          <a:lstStyle/>
          <a:p>
            <a:pPr algn="ctr">
              <a:defRPr/>
            </a:pPr>
            <a:r>
              <a:rPr lang="en-US" dirty="0">
                <a:solidFill>
                  <a:srgbClr val="2F4D67"/>
                </a:solidFill>
              </a:rPr>
              <a:t>Activities of the CSP</a:t>
            </a:r>
            <a:endParaRPr dirty="0">
              <a:solidFill>
                <a:srgbClr val="2F4D67"/>
              </a:solidFill>
            </a:endParaRPr>
          </a:p>
        </p:txBody>
      </p:sp>
      <p:sp>
        <p:nvSpPr>
          <p:cNvPr id="147" name="Driven by scientific use cases that are developed in cooperation with the scientific community.…"/>
          <p:cNvSpPr txBox="1"/>
          <p:nvPr/>
        </p:nvSpPr>
        <p:spPr bwMode="auto">
          <a:xfrm>
            <a:off x="687358" y="1714329"/>
            <a:ext cx="7772401" cy="1348382"/>
          </a:xfrm>
          <a:prstGeom prst="rect">
            <a:avLst/>
          </a:prstGeom>
          <a:ln w="12700">
            <a:miter lim="400000"/>
          </a:ln>
        </p:spPr>
        <p:txBody>
          <a:bodyPr lIns="35719" tIns="35719" rIns="35719" bIns="35719" anchor="ctr">
            <a:spAutoFit/>
          </a:bodyPr>
          <a:lstStyle/>
          <a:p>
            <a:pPr marL="267881" indent="-267881">
              <a:spcBef>
                <a:spcPts val="492"/>
              </a:spcBef>
              <a:buClr>
                <a:srgbClr val="31859B"/>
              </a:buClr>
              <a:buSzPct val="150000"/>
              <a:buChar char="•"/>
              <a:defRPr sz="2800">
                <a:solidFill>
                  <a:srgbClr val="000000"/>
                </a:solidFill>
                <a:latin typeface="+mj-lt"/>
                <a:ea typeface="+mj-ea"/>
                <a:cs typeface="+mj-cs"/>
              </a:defRPr>
            </a:pPr>
            <a:r>
              <a:rPr sz="1969" dirty="0">
                <a:latin typeface="Calibri" panose="020F0502020204030204" pitchFamily="34" charset="0"/>
                <a:cs typeface="Calibri" panose="020F0502020204030204" pitchFamily="34" charset="0"/>
              </a:rPr>
              <a:t>Driven by scientific use cases that are developed in cooperation with the scientific community.</a:t>
            </a:r>
          </a:p>
          <a:p>
            <a:pPr marL="267881" indent="-267881">
              <a:spcBef>
                <a:spcPts val="492"/>
              </a:spcBef>
              <a:buClr>
                <a:srgbClr val="31859B"/>
              </a:buClr>
              <a:buSzPct val="150000"/>
              <a:buChar char="•"/>
              <a:defRPr sz="2800">
                <a:solidFill>
                  <a:srgbClr val="000000"/>
                </a:solidFill>
                <a:latin typeface="+mj-lt"/>
                <a:ea typeface="+mj-ea"/>
                <a:cs typeface="+mj-cs"/>
              </a:defRPr>
            </a:pPr>
            <a:r>
              <a:rPr sz="1969" dirty="0">
                <a:latin typeface="Calibri" panose="020F0502020204030204" pitchFamily="34" charset="0"/>
                <a:cs typeface="Calibri" panose="020F0502020204030204" pitchFamily="34" charset="0"/>
              </a:rPr>
              <a:t>Will </a:t>
            </a:r>
            <a:r>
              <a:rPr lang="en-US" sz="1969" dirty="0">
                <a:latin typeface="Calibri" panose="020F0502020204030204" pitchFamily="34" charset="0"/>
                <a:cs typeface="Calibri" panose="020F0502020204030204" pitchFamily="34" charset="0"/>
              </a:rPr>
              <a:t>influence</a:t>
            </a:r>
            <a:r>
              <a:rPr sz="1969" dirty="0">
                <a:latin typeface="Calibri" panose="020F0502020204030204" pitchFamily="34" charset="0"/>
                <a:cs typeface="Calibri" panose="020F0502020204030204" pitchFamily="34" charset="0"/>
              </a:rPr>
              <a:t> the development of new protocols which will be developed by the IVOA and coordinated by the TCG</a:t>
            </a:r>
          </a:p>
        </p:txBody>
      </p:sp>
      <p:sp>
        <p:nvSpPr>
          <p:cNvPr id="148" name="Recommend scientific priorities and scientific requirements"/>
          <p:cNvSpPr txBox="1"/>
          <p:nvPr/>
        </p:nvSpPr>
        <p:spPr bwMode="auto">
          <a:xfrm>
            <a:off x="765699" y="1217799"/>
            <a:ext cx="7563292" cy="375167"/>
          </a:xfrm>
          <a:prstGeom prst="rect">
            <a:avLst/>
          </a:prstGeom>
          <a:ln w="12700">
            <a:miter lim="400000"/>
          </a:ln>
        </p:spPr>
        <p:txBody>
          <a:bodyPr lIns="35719" tIns="35719" rIns="35719" bIns="35719" anchor="ctr">
            <a:spAutoFit/>
          </a:bodyPr>
          <a:lstStyle>
            <a:lvl1pPr>
              <a:spcBef>
                <a:spcPts val="700"/>
              </a:spcBef>
              <a:buClr>
                <a:srgbClr val="31859B"/>
              </a:buClr>
              <a:defRPr sz="2800" b="1">
                <a:solidFill>
                  <a:srgbClr val="2182A1"/>
                </a:solidFill>
                <a:latin typeface="+mj-lt"/>
                <a:ea typeface="+mj-ea"/>
                <a:cs typeface="+mj-cs"/>
              </a:defRPr>
            </a:lvl1pPr>
          </a:lstStyle>
          <a:p>
            <a:pPr>
              <a:defRPr/>
            </a:pPr>
            <a:r>
              <a:rPr sz="1969" dirty="0">
                <a:latin typeface="Calibri" panose="020F0502020204030204" pitchFamily="34" charset="0"/>
                <a:cs typeface="Calibri" panose="020F0502020204030204" pitchFamily="34" charset="0"/>
              </a:rPr>
              <a:t>Recommend scientific priorities and scientific requirements</a:t>
            </a:r>
          </a:p>
        </p:txBody>
      </p:sp>
      <p:sp>
        <p:nvSpPr>
          <p:cNvPr id="149" name="Rounded Rectangle"/>
          <p:cNvSpPr/>
          <p:nvPr/>
        </p:nvSpPr>
        <p:spPr bwMode="auto">
          <a:xfrm>
            <a:off x="550718" y="4772793"/>
            <a:ext cx="7899158" cy="1640273"/>
          </a:xfrm>
          <a:prstGeom prst="roundRect">
            <a:avLst>
              <a:gd name="adj" fmla="val 12008"/>
            </a:avLst>
          </a:prstGeom>
          <a:ln w="25400">
            <a:solidFill>
              <a:srgbClr val="36859A"/>
            </a:solidFill>
            <a:miter lim="400000"/>
          </a:ln>
          <a:effectLst>
            <a:outerShdw blurRad="25400" dist="12700" dir="5400000" rotWithShape="0">
              <a:srgbClr val="000000">
                <a:alpha val="50000"/>
              </a:srgbClr>
            </a:outerShdw>
          </a:effectLst>
        </p:spPr>
        <p:txBody>
          <a:bodyPr lIns="26789" tIns="26789" rIns="26789" bIns="26789" anchor="ctr"/>
          <a:lstStyle/>
          <a:p>
            <a:pPr algn="ctr" defTabSz="410751">
              <a:defRPr sz="2200">
                <a:latin typeface="Helvetica Light"/>
                <a:ea typeface="Helvetica Light"/>
                <a:cs typeface="Helvetica Light"/>
              </a:defRPr>
            </a:pPr>
            <a:endParaRPr sz="1547"/>
          </a:p>
        </p:txBody>
      </p:sp>
      <p:sp>
        <p:nvSpPr>
          <p:cNvPr id="150" name="Scientific community"/>
          <p:cNvSpPr txBox="1"/>
          <p:nvPr/>
        </p:nvSpPr>
        <p:spPr bwMode="auto">
          <a:xfrm>
            <a:off x="328972" y="3467265"/>
            <a:ext cx="1706742" cy="678199"/>
          </a:xfrm>
          <a:prstGeom prst="rect">
            <a:avLst/>
          </a:prstGeom>
          <a:ln w="12700">
            <a:miter lim="400000"/>
          </a:ln>
        </p:spPr>
        <p:txBody>
          <a:bodyPr lIns="35719" tIns="35719" rIns="35719" bIns="35719" anchor="ctr">
            <a:spAutoFit/>
          </a:bodyPr>
          <a:lstStyle>
            <a:lvl1pPr algn="ctr">
              <a:spcBef>
                <a:spcPts val="700"/>
              </a:spcBef>
              <a:buClr>
                <a:srgbClr val="31859B"/>
              </a:buClr>
              <a:defRPr sz="2800" b="1">
                <a:solidFill>
                  <a:srgbClr val="2182A1"/>
                </a:solidFill>
                <a:latin typeface="+mj-lt"/>
                <a:ea typeface="+mj-ea"/>
                <a:cs typeface="+mj-cs"/>
              </a:defRPr>
            </a:lvl1pPr>
          </a:lstStyle>
          <a:p>
            <a:pPr>
              <a:defRPr/>
            </a:pPr>
            <a:r>
              <a:rPr sz="1969" dirty="0">
                <a:latin typeface="Calibri" panose="020F0502020204030204" pitchFamily="34" charset="0"/>
                <a:cs typeface="Calibri" panose="020F0502020204030204" pitchFamily="34" charset="0"/>
              </a:rPr>
              <a:t>Scientific community</a:t>
            </a:r>
          </a:p>
        </p:txBody>
      </p:sp>
      <p:sp>
        <p:nvSpPr>
          <p:cNvPr id="151" name="Committee Scientific Priorities"/>
          <p:cNvSpPr txBox="1"/>
          <p:nvPr/>
        </p:nvSpPr>
        <p:spPr bwMode="auto">
          <a:xfrm>
            <a:off x="2987268" y="3467265"/>
            <a:ext cx="2433803" cy="678199"/>
          </a:xfrm>
          <a:prstGeom prst="rect">
            <a:avLst/>
          </a:prstGeom>
          <a:ln w="12700">
            <a:miter lim="400000"/>
          </a:ln>
        </p:spPr>
        <p:txBody>
          <a:bodyPr lIns="35719" tIns="35719" rIns="35719" bIns="35719" anchor="ctr">
            <a:spAutoFit/>
          </a:bodyPr>
          <a:lstStyle>
            <a:lvl1pPr algn="ctr">
              <a:spcBef>
                <a:spcPts val="700"/>
              </a:spcBef>
              <a:buClr>
                <a:srgbClr val="31859B"/>
              </a:buClr>
              <a:defRPr sz="2800" b="1">
                <a:solidFill>
                  <a:srgbClr val="2182A1"/>
                </a:solidFill>
                <a:latin typeface="+mj-lt"/>
                <a:ea typeface="+mj-ea"/>
                <a:cs typeface="+mj-cs"/>
              </a:defRPr>
            </a:lvl1pPr>
          </a:lstStyle>
          <a:p>
            <a:pPr>
              <a:defRPr/>
            </a:pPr>
            <a:r>
              <a:rPr lang="en-US" sz="1969" dirty="0">
                <a:latin typeface="Calibri" panose="020F0502020204030204" pitchFamily="34" charset="0"/>
                <a:cs typeface="Calibri" panose="020F0502020204030204" pitchFamily="34" charset="0"/>
              </a:rPr>
              <a:t>IVOA </a:t>
            </a:r>
            <a:r>
              <a:rPr sz="1969" dirty="0">
                <a:latin typeface="Calibri" panose="020F0502020204030204" pitchFamily="34" charset="0"/>
                <a:cs typeface="Calibri" panose="020F0502020204030204" pitchFamily="34" charset="0"/>
              </a:rPr>
              <a:t>Committee Scientific Priorities</a:t>
            </a:r>
          </a:p>
        </p:txBody>
      </p:sp>
      <p:sp>
        <p:nvSpPr>
          <p:cNvPr id="152" name="Technical Coordination Group"/>
          <p:cNvSpPr txBox="1"/>
          <p:nvPr/>
        </p:nvSpPr>
        <p:spPr bwMode="auto">
          <a:xfrm>
            <a:off x="6212427" y="3474051"/>
            <a:ext cx="2501359" cy="678199"/>
          </a:xfrm>
          <a:prstGeom prst="rect">
            <a:avLst/>
          </a:prstGeom>
          <a:ln w="12700">
            <a:miter lim="400000"/>
          </a:ln>
        </p:spPr>
        <p:txBody>
          <a:bodyPr lIns="35719" tIns="35719" rIns="35719" bIns="35719" anchor="ctr">
            <a:spAutoFit/>
          </a:bodyPr>
          <a:lstStyle>
            <a:lvl1pPr algn="ctr">
              <a:spcBef>
                <a:spcPts val="700"/>
              </a:spcBef>
              <a:buClr>
                <a:srgbClr val="31859B"/>
              </a:buClr>
              <a:defRPr sz="2800" b="1">
                <a:solidFill>
                  <a:srgbClr val="2182A1"/>
                </a:solidFill>
                <a:latin typeface="+mj-lt"/>
                <a:ea typeface="+mj-ea"/>
                <a:cs typeface="+mj-cs"/>
              </a:defRPr>
            </a:lvl1pPr>
          </a:lstStyle>
          <a:p>
            <a:pPr>
              <a:defRPr/>
            </a:pPr>
            <a:r>
              <a:rPr lang="en-US" sz="1969" dirty="0">
                <a:latin typeface="Calibri" panose="020F0502020204030204" pitchFamily="34" charset="0"/>
                <a:cs typeface="Calibri" panose="020F0502020204030204" pitchFamily="34" charset="0"/>
              </a:rPr>
              <a:t>IVOA </a:t>
            </a:r>
            <a:r>
              <a:rPr sz="1969" dirty="0">
                <a:latin typeface="Calibri" panose="020F0502020204030204" pitchFamily="34" charset="0"/>
                <a:cs typeface="Calibri" panose="020F0502020204030204" pitchFamily="34" charset="0"/>
              </a:rPr>
              <a:t>Technical Coordination Group</a:t>
            </a:r>
          </a:p>
        </p:txBody>
      </p:sp>
      <p:sp>
        <p:nvSpPr>
          <p:cNvPr id="153" name="Rounded Rectangle"/>
          <p:cNvSpPr/>
          <p:nvPr/>
        </p:nvSpPr>
        <p:spPr bwMode="auto">
          <a:xfrm>
            <a:off x="369928" y="3373639"/>
            <a:ext cx="1688884" cy="865451"/>
          </a:xfrm>
          <a:prstGeom prst="roundRect">
            <a:avLst>
              <a:gd name="adj" fmla="val 25630"/>
            </a:avLst>
          </a:prstGeom>
          <a:ln w="25400">
            <a:solidFill>
              <a:srgbClr val="36859A"/>
            </a:solidFill>
            <a:miter lim="400000"/>
          </a:ln>
          <a:effectLst>
            <a:outerShdw blurRad="25400" dist="12700" dir="5400000" rotWithShape="0">
              <a:srgbClr val="000000">
                <a:alpha val="50000"/>
              </a:srgbClr>
            </a:outerShdw>
          </a:effectLst>
        </p:spPr>
        <p:txBody>
          <a:bodyPr lIns="26789" tIns="26789" rIns="26789" bIns="26789" anchor="ctr"/>
          <a:lstStyle/>
          <a:p>
            <a:pPr algn="ctr" defTabSz="410751">
              <a:defRPr sz="2200">
                <a:latin typeface="Helvetica Light"/>
                <a:ea typeface="Helvetica Light"/>
                <a:cs typeface="Helvetica Light"/>
              </a:defRPr>
            </a:pPr>
            <a:endParaRPr sz="1547"/>
          </a:p>
        </p:txBody>
      </p:sp>
      <p:sp>
        <p:nvSpPr>
          <p:cNvPr id="154" name="Rounded Rectangle"/>
          <p:cNvSpPr/>
          <p:nvPr/>
        </p:nvSpPr>
        <p:spPr bwMode="auto">
          <a:xfrm>
            <a:off x="2928642" y="3373639"/>
            <a:ext cx="2551054" cy="865451"/>
          </a:xfrm>
          <a:prstGeom prst="roundRect">
            <a:avLst>
              <a:gd name="adj" fmla="val 25630"/>
            </a:avLst>
          </a:prstGeom>
          <a:ln w="25400">
            <a:solidFill>
              <a:srgbClr val="36859A"/>
            </a:solidFill>
            <a:miter lim="400000"/>
          </a:ln>
          <a:effectLst>
            <a:outerShdw blurRad="25400" dist="12700" dir="5400000" rotWithShape="0">
              <a:srgbClr val="000000">
                <a:alpha val="50000"/>
              </a:srgbClr>
            </a:outerShdw>
          </a:effectLst>
        </p:spPr>
        <p:txBody>
          <a:bodyPr lIns="26789" tIns="26789" rIns="26789" bIns="26789" anchor="ctr"/>
          <a:lstStyle/>
          <a:p>
            <a:pPr algn="ctr" defTabSz="410751">
              <a:defRPr sz="2200">
                <a:latin typeface="Helvetica Light"/>
                <a:ea typeface="Helvetica Light"/>
                <a:cs typeface="Helvetica Light"/>
              </a:defRPr>
            </a:pPr>
            <a:endParaRPr sz="1547"/>
          </a:p>
        </p:txBody>
      </p:sp>
      <p:sp>
        <p:nvSpPr>
          <p:cNvPr id="155" name="Rounded Rectangle"/>
          <p:cNvSpPr/>
          <p:nvPr/>
        </p:nvSpPr>
        <p:spPr bwMode="auto">
          <a:xfrm>
            <a:off x="6221357" y="3373639"/>
            <a:ext cx="2483499" cy="865451"/>
          </a:xfrm>
          <a:prstGeom prst="roundRect">
            <a:avLst>
              <a:gd name="adj" fmla="val 25630"/>
            </a:avLst>
          </a:prstGeom>
          <a:ln w="25400">
            <a:solidFill>
              <a:srgbClr val="36859A"/>
            </a:solidFill>
            <a:miter lim="400000"/>
          </a:ln>
          <a:effectLst>
            <a:outerShdw blurRad="25400" dist="12700" dir="5400000" rotWithShape="0">
              <a:srgbClr val="000000">
                <a:alpha val="50000"/>
              </a:srgbClr>
            </a:outerShdw>
          </a:effectLst>
        </p:spPr>
        <p:txBody>
          <a:bodyPr lIns="26789" tIns="26789" rIns="26789" bIns="26789" anchor="ctr"/>
          <a:lstStyle/>
          <a:p>
            <a:pPr algn="ctr" defTabSz="410751">
              <a:defRPr sz="2200">
                <a:latin typeface="Helvetica Light"/>
                <a:ea typeface="Helvetica Light"/>
                <a:cs typeface="Helvetica Light"/>
              </a:defRPr>
            </a:pPr>
            <a:endParaRPr sz="1547"/>
          </a:p>
        </p:txBody>
      </p:sp>
      <p:sp>
        <p:nvSpPr>
          <p:cNvPr id="157" name="Line"/>
          <p:cNvSpPr/>
          <p:nvPr/>
        </p:nvSpPr>
        <p:spPr bwMode="auto">
          <a:xfrm>
            <a:off x="5568413" y="3616294"/>
            <a:ext cx="628315" cy="1"/>
          </a:xfrm>
          <a:prstGeom prst="line">
            <a:avLst/>
          </a:prstGeom>
          <a:ln w="76200">
            <a:solidFill>
              <a:srgbClr val="2182A1"/>
            </a:solidFill>
            <a:miter lim="400000"/>
            <a:tailEnd type="triangle"/>
          </a:ln>
        </p:spPr>
        <p:txBody>
          <a:bodyPr lIns="35719" tIns="35719" rIns="35719" bIns="35719" anchor="ctr"/>
          <a:lstStyle/>
          <a:p>
            <a:pPr algn="ctr" defTabSz="410751">
              <a:defRPr sz="2400">
                <a:latin typeface="Helvetica Light"/>
                <a:ea typeface="Helvetica Light"/>
                <a:cs typeface="Helvetica Light"/>
              </a:defRPr>
            </a:pPr>
            <a:endParaRPr sz="1687"/>
          </a:p>
        </p:txBody>
      </p:sp>
      <p:sp>
        <p:nvSpPr>
          <p:cNvPr id="158" name="Line"/>
          <p:cNvSpPr/>
          <p:nvPr/>
        </p:nvSpPr>
        <p:spPr bwMode="auto">
          <a:xfrm>
            <a:off x="2211612" y="3623081"/>
            <a:ext cx="628315" cy="1"/>
          </a:xfrm>
          <a:prstGeom prst="line">
            <a:avLst/>
          </a:prstGeom>
          <a:ln w="76200">
            <a:solidFill>
              <a:srgbClr val="2182A1"/>
            </a:solidFill>
            <a:miter lim="400000"/>
            <a:tailEnd type="triangle"/>
          </a:ln>
        </p:spPr>
        <p:txBody>
          <a:bodyPr lIns="35719" tIns="35719" rIns="35719" bIns="35719" anchor="ctr"/>
          <a:lstStyle/>
          <a:p>
            <a:pPr algn="ctr" defTabSz="410751">
              <a:defRPr sz="2400">
                <a:latin typeface="Helvetica Light"/>
                <a:ea typeface="Helvetica Light"/>
                <a:cs typeface="Helvetica Light"/>
              </a:defRPr>
            </a:pPr>
            <a:endParaRPr sz="1687"/>
          </a:p>
        </p:txBody>
      </p:sp>
      <p:sp>
        <p:nvSpPr>
          <p:cNvPr id="160" name="Line"/>
          <p:cNvSpPr/>
          <p:nvPr/>
        </p:nvSpPr>
        <p:spPr bwMode="auto">
          <a:xfrm>
            <a:off x="5541624" y="3996434"/>
            <a:ext cx="628315" cy="1"/>
          </a:xfrm>
          <a:prstGeom prst="line">
            <a:avLst/>
          </a:prstGeom>
          <a:ln w="76200">
            <a:solidFill>
              <a:srgbClr val="2182A1"/>
            </a:solidFill>
            <a:miter lim="400000"/>
            <a:headEnd type="triangle"/>
          </a:ln>
        </p:spPr>
        <p:txBody>
          <a:bodyPr lIns="35719" tIns="35719" rIns="35719" bIns="35719" anchor="ctr"/>
          <a:lstStyle/>
          <a:p>
            <a:pPr algn="ctr" defTabSz="410751">
              <a:defRPr sz="2400">
                <a:latin typeface="Helvetica Light"/>
                <a:ea typeface="Helvetica Light"/>
                <a:cs typeface="Helvetica Light"/>
              </a:defRPr>
            </a:pPr>
            <a:endParaRPr sz="1687"/>
          </a:p>
        </p:txBody>
      </p:sp>
      <p:sp>
        <p:nvSpPr>
          <p:cNvPr id="161" name="Line"/>
          <p:cNvSpPr/>
          <p:nvPr/>
        </p:nvSpPr>
        <p:spPr bwMode="auto">
          <a:xfrm>
            <a:off x="2184823" y="4003221"/>
            <a:ext cx="628315" cy="1"/>
          </a:xfrm>
          <a:prstGeom prst="line">
            <a:avLst/>
          </a:prstGeom>
          <a:ln w="76200">
            <a:solidFill>
              <a:srgbClr val="2182A1"/>
            </a:solidFill>
            <a:miter lim="400000"/>
            <a:headEnd type="triangle"/>
          </a:ln>
        </p:spPr>
        <p:txBody>
          <a:bodyPr lIns="35719" tIns="35719" rIns="35719" bIns="35719" anchor="ctr"/>
          <a:lstStyle/>
          <a:p>
            <a:pPr algn="ctr" defTabSz="410751">
              <a:defRPr sz="2400">
                <a:latin typeface="Helvetica Light"/>
                <a:ea typeface="Helvetica Light"/>
                <a:cs typeface="Helvetica Light"/>
              </a:defRPr>
            </a:pPr>
            <a:endParaRPr sz="1687"/>
          </a:p>
        </p:txBody>
      </p:sp>
      <p:sp>
        <p:nvSpPr>
          <p:cNvPr id="3" name="Encourages engagement, adoption and feedback of implementations of the international astronomical community…">
            <a:extLst>
              <a:ext uri="{FF2B5EF4-FFF2-40B4-BE49-F238E27FC236}">
                <a16:creationId xmlns:a16="http://schemas.microsoft.com/office/drawing/2014/main" id="{F22DB4B2-DC5D-3158-0213-BAF9640C1109}"/>
              </a:ext>
            </a:extLst>
          </p:cNvPr>
          <p:cNvSpPr txBox="1"/>
          <p:nvPr/>
        </p:nvSpPr>
        <p:spPr bwMode="auto">
          <a:xfrm>
            <a:off x="694125" y="4931874"/>
            <a:ext cx="7772401" cy="1348382"/>
          </a:xfrm>
          <a:prstGeom prst="rect">
            <a:avLst/>
          </a:prstGeom>
          <a:ln w="12700">
            <a:miter lim="400000"/>
          </a:ln>
        </p:spPr>
        <p:txBody>
          <a:bodyPr lIns="35719" tIns="35719" rIns="35719" bIns="35719" anchor="ctr">
            <a:spAutoFit/>
          </a:bodyPr>
          <a:lstStyle/>
          <a:p>
            <a:pPr marL="267881" indent="-267881">
              <a:spcBef>
                <a:spcPts val="492"/>
              </a:spcBef>
              <a:buClr>
                <a:srgbClr val="31859B"/>
              </a:buClr>
              <a:buSzPct val="150000"/>
              <a:buChar char="•"/>
              <a:defRPr sz="2800">
                <a:solidFill>
                  <a:srgbClr val="000000"/>
                </a:solidFill>
                <a:latin typeface="+mj-lt"/>
                <a:ea typeface="+mj-ea"/>
                <a:cs typeface="+mj-cs"/>
              </a:defRPr>
            </a:pPr>
            <a:r>
              <a:rPr sz="1969" dirty="0">
                <a:latin typeface="Calibri" panose="020F0502020204030204" pitchFamily="34" charset="0"/>
                <a:cs typeface="Calibri" panose="020F0502020204030204" pitchFamily="34" charset="0"/>
              </a:rPr>
              <a:t>Encourage engagement, adoption and feedback of implementations </a:t>
            </a:r>
            <a:r>
              <a:rPr lang="en-US" sz="1969" dirty="0">
                <a:latin typeface="Calibri" panose="020F0502020204030204" pitchFamily="34" charset="0"/>
                <a:cs typeface="Calibri" panose="020F0502020204030204" pitchFamily="34" charset="0"/>
              </a:rPr>
              <a:t>by</a:t>
            </a:r>
            <a:r>
              <a:rPr sz="1969" dirty="0">
                <a:latin typeface="Calibri" panose="020F0502020204030204" pitchFamily="34" charset="0"/>
                <a:cs typeface="Calibri" panose="020F0502020204030204" pitchFamily="34" charset="0"/>
              </a:rPr>
              <a:t> the international astronomical community </a:t>
            </a:r>
          </a:p>
          <a:p>
            <a:pPr marL="267881" indent="-267881">
              <a:spcBef>
                <a:spcPts val="492"/>
              </a:spcBef>
              <a:buClr>
                <a:srgbClr val="31859B"/>
              </a:buClr>
              <a:buSzPct val="150000"/>
              <a:buChar char="•"/>
              <a:defRPr sz="2800">
                <a:solidFill>
                  <a:srgbClr val="000000"/>
                </a:solidFill>
                <a:latin typeface="+mj-lt"/>
                <a:ea typeface="+mj-ea"/>
                <a:cs typeface="+mj-cs"/>
              </a:defRPr>
            </a:pPr>
            <a:r>
              <a:rPr sz="1969" dirty="0">
                <a:latin typeface="Calibri" panose="020F0502020204030204" pitchFamily="34" charset="0"/>
                <a:cs typeface="Calibri" panose="020F0502020204030204" pitchFamily="34" charset="0"/>
              </a:rPr>
              <a:t>Support VO members in developing tutorials, technical and scientific workshops and scientific training materials.</a:t>
            </a:r>
          </a:p>
        </p:txBody>
      </p:sp>
      <p:sp>
        <p:nvSpPr>
          <p:cNvPr id="4" name="Insure community engagement">
            <a:extLst>
              <a:ext uri="{FF2B5EF4-FFF2-40B4-BE49-F238E27FC236}">
                <a16:creationId xmlns:a16="http://schemas.microsoft.com/office/drawing/2014/main" id="{69DFC989-682E-F591-D493-FF09081D5D98}"/>
              </a:ext>
            </a:extLst>
          </p:cNvPr>
          <p:cNvSpPr txBox="1"/>
          <p:nvPr/>
        </p:nvSpPr>
        <p:spPr bwMode="auto">
          <a:xfrm>
            <a:off x="2429110" y="4441553"/>
            <a:ext cx="4080879" cy="375167"/>
          </a:xfrm>
          <a:prstGeom prst="rect">
            <a:avLst/>
          </a:prstGeom>
          <a:ln w="12700">
            <a:miter lim="400000"/>
          </a:ln>
        </p:spPr>
        <p:txBody>
          <a:bodyPr lIns="35719" tIns="35719" rIns="35719" bIns="35719" anchor="ctr">
            <a:spAutoFit/>
          </a:bodyPr>
          <a:lstStyle>
            <a:lvl1pPr>
              <a:spcBef>
                <a:spcPts val="700"/>
              </a:spcBef>
              <a:buClr>
                <a:srgbClr val="31859B"/>
              </a:buClr>
              <a:defRPr sz="2800" b="1">
                <a:solidFill>
                  <a:srgbClr val="2182A1"/>
                </a:solidFill>
                <a:latin typeface="+mj-lt"/>
                <a:ea typeface="+mj-ea"/>
                <a:cs typeface="+mj-cs"/>
              </a:defRPr>
            </a:lvl1pPr>
          </a:lstStyle>
          <a:p>
            <a:pPr>
              <a:defRPr/>
            </a:pPr>
            <a:r>
              <a:rPr lang="en-US" sz="1969" dirty="0">
                <a:latin typeface="Calibri" panose="020F0502020204030204" pitchFamily="34" charset="0"/>
                <a:cs typeface="Calibri" panose="020F0502020204030204" pitchFamily="34" charset="0"/>
              </a:rPr>
              <a:t>E</a:t>
            </a:r>
            <a:r>
              <a:rPr sz="1969" dirty="0">
                <a:latin typeface="Calibri" panose="020F0502020204030204" pitchFamily="34" charset="0"/>
                <a:cs typeface="Calibri" panose="020F0502020204030204" pitchFamily="34" charset="0"/>
              </a:rPr>
              <a:t>nsure community engagement</a:t>
            </a:r>
          </a:p>
        </p:txBody>
      </p:sp>
      <p:sp>
        <p:nvSpPr>
          <p:cNvPr id="5" name="Rounded Rectangle">
            <a:extLst>
              <a:ext uri="{FF2B5EF4-FFF2-40B4-BE49-F238E27FC236}">
                <a16:creationId xmlns:a16="http://schemas.microsoft.com/office/drawing/2014/main" id="{3C49F29B-1FB0-B911-5322-96C138C5C1E0}"/>
              </a:ext>
            </a:extLst>
          </p:cNvPr>
          <p:cNvSpPr/>
          <p:nvPr/>
        </p:nvSpPr>
        <p:spPr bwMode="auto">
          <a:xfrm>
            <a:off x="550718" y="1710191"/>
            <a:ext cx="7915808" cy="1401613"/>
          </a:xfrm>
          <a:prstGeom prst="roundRect">
            <a:avLst>
              <a:gd name="adj" fmla="val 12008"/>
            </a:avLst>
          </a:prstGeom>
          <a:ln w="25400">
            <a:solidFill>
              <a:srgbClr val="36859A"/>
            </a:solidFill>
            <a:miter lim="400000"/>
          </a:ln>
          <a:effectLst>
            <a:outerShdw blurRad="25400" dist="12700" dir="5400000" rotWithShape="0">
              <a:srgbClr val="000000">
                <a:alpha val="50000"/>
              </a:srgbClr>
            </a:outerShdw>
          </a:effectLst>
        </p:spPr>
        <p:txBody>
          <a:bodyPr lIns="26789" tIns="26789" rIns="26789" bIns="26789" anchor="ctr"/>
          <a:lstStyle/>
          <a:p>
            <a:pPr algn="ctr" defTabSz="410751">
              <a:defRPr sz="2200">
                <a:latin typeface="Helvetica Light"/>
                <a:ea typeface="Helvetica Light"/>
                <a:cs typeface="Helvetica Light"/>
              </a:defRPr>
            </a:pPr>
            <a:endParaRPr sz="1547"/>
          </a:p>
        </p:txBody>
      </p:sp>
      <p:sp>
        <p:nvSpPr>
          <p:cNvPr id="8" name="Text Placeholder 2">
            <a:extLst>
              <a:ext uri="{FF2B5EF4-FFF2-40B4-BE49-F238E27FC236}">
                <a16:creationId xmlns:a16="http://schemas.microsoft.com/office/drawing/2014/main" id="{C987763A-407A-0BAC-A1CF-83A07692D236}"/>
              </a:ext>
            </a:extLst>
          </p:cNvPr>
          <p:cNvSpPr txBox="1">
            <a:spLocks/>
          </p:cNvSpPr>
          <p:nvPr/>
        </p:nvSpPr>
        <p:spPr bwMode="auto">
          <a:xfrm>
            <a:off x="3507125" y="6561184"/>
            <a:ext cx="2916753" cy="239422"/>
          </a:xfrm>
          <a:prstGeom prst="rect">
            <a:avLst/>
          </a:prstGeom>
        </p:spPr>
        <p:txBody>
          <a:bodyPr vert="horz" lIns="45719" tIns="45719" rIns="45719" bIns="45719" rtlCol="0" anchor="ctr">
            <a:spAutoFit/>
          </a:bodyPr>
          <a:lstStyle>
            <a:lvl1pPr marL="0" indent="0" algn="ctr" defTabSz="914400" rtl="0" eaLnBrk="1" latinLnBrk="0" hangingPunct="1">
              <a:lnSpc>
                <a:spcPct val="90000"/>
              </a:lnSpc>
              <a:spcBef>
                <a:spcPts val="0"/>
              </a:spcBef>
              <a:buClrTx/>
              <a:buSzTx/>
              <a:buFont typeface="Arial" panose="020B0604020202020204" pitchFamily="34" charset="0"/>
              <a:buNone/>
              <a:defRPr sz="1055" b="0" i="0" kern="1200">
                <a:solidFill>
                  <a:srgbClr val="88888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CSP status -  Interop Malta 2024</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80" name="Science Priority Areas:"/>
          <p:cNvSpPr txBox="1">
            <a:spLocks noGrp="1"/>
          </p:cNvSpPr>
          <p:nvPr>
            <p:ph type="title"/>
          </p:nvPr>
        </p:nvSpPr>
        <p:spPr bwMode="auto">
          <a:xfrm>
            <a:off x="685800" y="35719"/>
            <a:ext cx="7772401" cy="991195"/>
          </a:xfrm>
          <a:prstGeom prst="rect">
            <a:avLst/>
          </a:prstGeom>
        </p:spPr>
        <p:txBody>
          <a:bodyPr/>
          <a:lstStyle/>
          <a:p>
            <a:pPr algn="ctr">
              <a:defRPr/>
            </a:pPr>
            <a:r>
              <a:rPr dirty="0">
                <a:solidFill>
                  <a:srgbClr val="2F4D67"/>
                </a:solidFill>
              </a:rPr>
              <a:t>Science Priority Areas </a:t>
            </a:r>
          </a:p>
        </p:txBody>
      </p:sp>
      <p:pic>
        <p:nvPicPr>
          <p:cNvPr id="3" name="Picture 2">
            <a:extLst>
              <a:ext uri="{FF2B5EF4-FFF2-40B4-BE49-F238E27FC236}">
                <a16:creationId xmlns:a16="http://schemas.microsoft.com/office/drawing/2014/main" id="{AF8225A5-4BF8-6473-6902-493714F660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3692" y="1454406"/>
            <a:ext cx="2251349" cy="2858235"/>
          </a:xfrm>
          <a:prstGeom prst="rect">
            <a:avLst/>
          </a:prstGeom>
        </p:spPr>
      </p:pic>
      <p:sp>
        <p:nvSpPr>
          <p:cNvPr id="182" name="Exploring worlds resembling Earth…"/>
          <p:cNvSpPr txBox="1"/>
          <p:nvPr/>
        </p:nvSpPr>
        <p:spPr bwMode="auto">
          <a:xfrm>
            <a:off x="205966" y="1115322"/>
            <a:ext cx="8732069" cy="5458225"/>
          </a:xfrm>
          <a:prstGeom prst="rect">
            <a:avLst/>
          </a:prstGeom>
          <a:ln w="12700">
            <a:miter lim="400000"/>
          </a:ln>
        </p:spPr>
        <p:txBody>
          <a:bodyPr wrap="square" lIns="35719" tIns="35719" rIns="35719" bIns="35719" anchor="ctr">
            <a:spAutoFit/>
          </a:bodyPr>
          <a:lstStyle/>
          <a:p>
            <a:pPr marL="267881" lvl="2">
              <a:spcBef>
                <a:spcPts val="492"/>
              </a:spcBef>
              <a:buClr>
                <a:srgbClr val="31859B"/>
              </a:buClr>
              <a:buSzPct val="150000"/>
              <a:defRPr sz="2800">
                <a:solidFill>
                  <a:srgbClr val="000000"/>
                </a:solidFill>
                <a:latin typeface="+mj-lt"/>
                <a:ea typeface="+mj-ea"/>
                <a:cs typeface="+mj-cs"/>
              </a:defRPr>
            </a:pPr>
            <a:r>
              <a:rPr lang="en-US" sz="2000" b="1" dirty="0">
                <a:latin typeface="Calibri" panose="020F0502020204030204" pitchFamily="34" charset="0"/>
                <a:cs typeface="Calibri" panose="020F0502020204030204" pitchFamily="34" charset="0"/>
              </a:rPr>
              <a:t>Pathways to Habitable Worlds</a:t>
            </a:r>
            <a:endParaRPr sz="2000" b="1" dirty="0">
              <a:latin typeface="Calibri" panose="020F0502020204030204" pitchFamily="34" charset="0"/>
              <a:cs typeface="Calibri" panose="020F0502020204030204" pitchFamily="34" charset="0"/>
            </a:endParaRPr>
          </a:p>
          <a:p>
            <a:pPr marL="910795" lvl="3" indent="-267880">
              <a:spcBef>
                <a:spcPts val="491"/>
              </a:spcBef>
              <a:buClr>
                <a:srgbClr val="31859B"/>
              </a:buClr>
              <a:buSzPct val="150000"/>
              <a:buChar char="•"/>
              <a:defRPr sz="2800">
                <a:solidFill>
                  <a:srgbClr val="000000"/>
                </a:solidFill>
                <a:latin typeface="+mj-lt"/>
                <a:ea typeface="+mj-ea"/>
                <a:cs typeface="+mj-cs"/>
              </a:defRPr>
            </a:pPr>
            <a:r>
              <a:rPr lang="en-US" sz="2000" dirty="0">
                <a:latin typeface="Calibri" panose="020F0502020204030204" pitchFamily="34" charset="0"/>
                <a:cs typeface="Calibri" panose="020F0502020204030204" pitchFamily="34" charset="0"/>
              </a:rPr>
              <a:t>JWST, DKIST</a:t>
            </a:r>
          </a:p>
          <a:p>
            <a:pPr marL="910795" lvl="3" indent="-267880">
              <a:spcBef>
                <a:spcPts val="491"/>
              </a:spcBef>
              <a:buClr>
                <a:srgbClr val="31859B"/>
              </a:buClr>
              <a:buSzPct val="150000"/>
              <a:buChar char="•"/>
              <a:defRPr sz="2800">
                <a:solidFill>
                  <a:srgbClr val="000000"/>
                </a:solidFill>
                <a:latin typeface="+mj-lt"/>
                <a:ea typeface="+mj-ea"/>
                <a:cs typeface="+mj-cs"/>
              </a:defRPr>
            </a:pPr>
            <a:r>
              <a:rPr lang="en-US" sz="2000" dirty="0">
                <a:latin typeface="Calibri" panose="020F0502020204030204" pitchFamily="34" charset="0"/>
                <a:cs typeface="Calibri" panose="020F0502020204030204" pitchFamily="34" charset="0"/>
              </a:rPr>
              <a:t>Ground-based ELTs equipped with high-resolution </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spectroscopy, high-performance AO, high-contrast </a:t>
            </a:r>
            <a:br>
              <a:rPr lang="en-US" sz="2000" dirty="0">
                <a:latin typeface="Calibri" panose="020F0502020204030204" pitchFamily="34" charset="0"/>
                <a:cs typeface="Calibri" panose="020F0502020204030204" pitchFamily="34" charset="0"/>
              </a:rPr>
            </a:br>
            <a:r>
              <a:rPr lang="en-US" sz="2000" dirty="0">
                <a:latin typeface="Calibri" panose="020F0502020204030204" pitchFamily="34" charset="0"/>
                <a:cs typeface="Calibri" panose="020F0502020204030204" pitchFamily="34" charset="0"/>
              </a:rPr>
              <a:t>imaging</a:t>
            </a:r>
          </a:p>
          <a:p>
            <a:pPr marL="910795" lvl="3" indent="-267880">
              <a:spcBef>
                <a:spcPts val="491"/>
              </a:spcBef>
              <a:buClr>
                <a:srgbClr val="31859B"/>
              </a:buClr>
              <a:buSzPct val="150000"/>
              <a:buChar char="•"/>
              <a:defRPr sz="2800">
                <a:solidFill>
                  <a:srgbClr val="000000"/>
                </a:solidFill>
                <a:latin typeface="+mj-lt"/>
                <a:ea typeface="+mj-ea"/>
                <a:cs typeface="+mj-cs"/>
              </a:defRPr>
            </a:pPr>
            <a:r>
              <a:rPr lang="en-US" sz="2000" dirty="0">
                <a:latin typeface="Calibri" panose="020F0502020204030204" pitchFamily="34" charset="0"/>
                <a:cs typeface="Calibri" panose="020F0502020204030204" pitchFamily="34" charset="0"/>
              </a:rPr>
              <a:t>Future: Habitable World Observatory </a:t>
            </a:r>
          </a:p>
          <a:p>
            <a:pPr marL="267881" lvl="2">
              <a:spcBef>
                <a:spcPts val="492"/>
              </a:spcBef>
              <a:buClr>
                <a:srgbClr val="31859B"/>
              </a:buClr>
              <a:buSzPct val="150000"/>
              <a:defRPr sz="2800">
                <a:solidFill>
                  <a:srgbClr val="000000"/>
                </a:solidFill>
                <a:latin typeface="+mj-lt"/>
                <a:ea typeface="+mj-ea"/>
                <a:cs typeface="+mj-cs"/>
              </a:defRPr>
            </a:pPr>
            <a:r>
              <a:rPr lang="en-US" sz="2000" b="1" dirty="0">
                <a:latin typeface="Calibri" panose="020F0502020204030204" pitchFamily="34" charset="0"/>
                <a:cs typeface="Calibri" panose="020F0502020204030204" pitchFamily="34" charset="0"/>
              </a:rPr>
              <a:t>New Windows on the Dynamic Universe</a:t>
            </a:r>
            <a:endParaRPr sz="2000" b="1" dirty="0">
              <a:latin typeface="Calibri" panose="020F0502020204030204" pitchFamily="34" charset="0"/>
              <a:cs typeface="Calibri" panose="020F0502020204030204" pitchFamily="34" charset="0"/>
            </a:endParaRPr>
          </a:p>
          <a:p>
            <a:pPr marL="910795" lvl="3" indent="-267880">
              <a:spcBef>
                <a:spcPts val="491"/>
              </a:spcBef>
              <a:buClr>
                <a:srgbClr val="31859B"/>
              </a:buClr>
              <a:buSzPct val="150000"/>
              <a:buChar char="•"/>
              <a:defRPr sz="2800">
                <a:solidFill>
                  <a:srgbClr val="000000"/>
                </a:solidFill>
                <a:latin typeface="+mj-lt"/>
                <a:ea typeface="+mj-ea"/>
                <a:cs typeface="+mj-cs"/>
              </a:defRPr>
            </a:pPr>
            <a:r>
              <a:rPr lang="en-US" sz="2000" dirty="0">
                <a:latin typeface="Calibri" panose="020F0502020204030204" pitchFamily="34" charset="0"/>
                <a:cs typeface="Calibri" panose="020F0502020204030204" pitchFamily="34" charset="0"/>
              </a:rPr>
              <a:t>Rubin, Euclid and Roman ... ELT </a:t>
            </a:r>
          </a:p>
          <a:p>
            <a:pPr marL="910795" lvl="3" indent="-267880">
              <a:spcBef>
                <a:spcPts val="491"/>
              </a:spcBef>
              <a:buClr>
                <a:srgbClr val="31859B"/>
              </a:buClr>
              <a:buSzPct val="150000"/>
              <a:buChar char="•"/>
              <a:defRPr sz="2800">
                <a:solidFill>
                  <a:srgbClr val="000000"/>
                </a:solidFill>
                <a:latin typeface="+mj-lt"/>
                <a:ea typeface="+mj-ea"/>
                <a:cs typeface="+mj-cs"/>
              </a:defRPr>
            </a:pPr>
            <a:r>
              <a:rPr lang="en-US" sz="2000" dirty="0">
                <a:latin typeface="Calibri" panose="020F0502020204030204" pitchFamily="34" charset="0"/>
                <a:cs typeface="Calibri" panose="020F0502020204030204" pitchFamily="34" charset="0"/>
              </a:rPr>
              <a:t>next gen radio observatories</a:t>
            </a:r>
          </a:p>
          <a:p>
            <a:pPr marL="910795" lvl="3" indent="-267880">
              <a:spcBef>
                <a:spcPts val="491"/>
              </a:spcBef>
              <a:buClr>
                <a:srgbClr val="31859B"/>
              </a:buClr>
              <a:buSzPct val="150000"/>
              <a:buChar char="•"/>
              <a:defRPr sz="2800">
                <a:solidFill>
                  <a:srgbClr val="000000"/>
                </a:solidFill>
                <a:latin typeface="+mj-lt"/>
                <a:ea typeface="+mj-ea"/>
                <a:cs typeface="+mj-cs"/>
              </a:defRPr>
            </a:pPr>
            <a:r>
              <a:rPr lang="en-US" sz="2000" dirty="0">
                <a:latin typeface="Calibri" panose="020F0502020204030204" pitchFamily="34" charset="0"/>
                <a:cs typeface="Calibri" panose="020F0502020204030204" pitchFamily="34" charset="0"/>
              </a:rPr>
              <a:t>updates to current ground-based GW facilities and LISA</a:t>
            </a:r>
          </a:p>
          <a:p>
            <a:pPr marL="910795" lvl="3" indent="-267880">
              <a:spcBef>
                <a:spcPts val="491"/>
              </a:spcBef>
              <a:buClr>
                <a:srgbClr val="31859B"/>
              </a:buClr>
              <a:buSzPct val="150000"/>
              <a:buChar char="•"/>
              <a:defRPr sz="2800">
                <a:solidFill>
                  <a:srgbClr val="000000"/>
                </a:solidFill>
                <a:latin typeface="+mj-lt"/>
                <a:ea typeface="+mj-ea"/>
                <a:cs typeface="+mj-cs"/>
              </a:defRPr>
            </a:pPr>
            <a:r>
              <a:rPr lang="en-US" sz="2000" dirty="0">
                <a:latin typeface="Calibri" panose="020F0502020204030204" pitchFamily="34" charset="0"/>
                <a:cs typeface="Calibri" panose="020F0502020204030204" pitchFamily="34" charset="0"/>
              </a:rPr>
              <a:t>high energy neutrino observatories</a:t>
            </a:r>
          </a:p>
          <a:p>
            <a:pPr marL="267881" lvl="2">
              <a:spcBef>
                <a:spcPts val="491"/>
              </a:spcBef>
              <a:buClr>
                <a:srgbClr val="31859B"/>
              </a:buClr>
              <a:buSzPct val="150000"/>
              <a:defRPr sz="2800">
                <a:solidFill>
                  <a:srgbClr val="000000"/>
                </a:solidFill>
                <a:latin typeface="+mj-lt"/>
                <a:ea typeface="+mj-ea"/>
                <a:cs typeface="+mj-cs"/>
              </a:defRPr>
            </a:pPr>
            <a:r>
              <a:rPr lang="en-US" sz="2000" b="1" dirty="0">
                <a:latin typeface="Calibri" panose="020F0502020204030204" pitchFamily="34" charset="0"/>
                <a:cs typeface="Calibri" panose="020F0502020204030204" pitchFamily="34" charset="0"/>
              </a:rPr>
              <a:t>Unveiling the drivers of galaxy growth</a:t>
            </a:r>
          </a:p>
          <a:p>
            <a:pPr marL="910795" lvl="3" indent="-267880">
              <a:spcBef>
                <a:spcPts val="491"/>
              </a:spcBef>
              <a:buClr>
                <a:srgbClr val="31859B"/>
              </a:buClr>
              <a:buSzPct val="150000"/>
              <a:buChar char="•"/>
              <a:defRPr sz="2800">
                <a:solidFill>
                  <a:srgbClr val="000000"/>
                </a:solidFill>
                <a:latin typeface="+mj-lt"/>
                <a:ea typeface="+mj-ea"/>
                <a:cs typeface="+mj-cs"/>
              </a:defRPr>
            </a:pPr>
            <a:r>
              <a:rPr lang="en-US" sz="2000" dirty="0">
                <a:latin typeface="Calibri" panose="020F0502020204030204" pitchFamily="34" charset="0"/>
                <a:cs typeface="Calibri" panose="020F0502020204030204" pitchFamily="34" charset="0"/>
              </a:rPr>
              <a:t>JWST, Rubin, Roman, Euclid </a:t>
            </a:r>
          </a:p>
          <a:p>
            <a:pPr marL="910795" lvl="3" indent="-267880">
              <a:spcBef>
                <a:spcPts val="491"/>
              </a:spcBef>
              <a:buClr>
                <a:srgbClr val="31859B"/>
              </a:buClr>
              <a:buSzPct val="150000"/>
              <a:buChar char="•"/>
              <a:defRPr sz="2800">
                <a:solidFill>
                  <a:srgbClr val="000000"/>
                </a:solidFill>
                <a:latin typeface="+mj-lt"/>
                <a:ea typeface="+mj-ea"/>
                <a:cs typeface="+mj-cs"/>
              </a:defRPr>
            </a:pPr>
            <a:r>
              <a:rPr lang="en-US" sz="2000" dirty="0">
                <a:latin typeface="Calibri" panose="020F0502020204030204" pitchFamily="34" charset="0"/>
                <a:cs typeface="Calibri" panose="020F0502020204030204" pitchFamily="34" charset="0"/>
              </a:rPr>
              <a:t>progress in numerical simulations</a:t>
            </a:r>
          </a:p>
          <a:p>
            <a:pPr marL="910795" lvl="3" indent="-267880">
              <a:spcBef>
                <a:spcPts val="491"/>
              </a:spcBef>
              <a:buClr>
                <a:srgbClr val="31859B"/>
              </a:buClr>
              <a:buSzPct val="150000"/>
              <a:buChar char="•"/>
              <a:defRPr sz="2800">
                <a:solidFill>
                  <a:srgbClr val="000000"/>
                </a:solidFill>
                <a:latin typeface="+mj-lt"/>
                <a:ea typeface="+mj-ea"/>
                <a:cs typeface="+mj-cs"/>
              </a:defRPr>
            </a:pPr>
            <a:r>
              <a:rPr lang="en-US" sz="2000" dirty="0">
                <a:latin typeface="Calibri" panose="020F0502020204030204" pitchFamily="34" charset="0"/>
                <a:cs typeface="Calibri" panose="020F0502020204030204" pitchFamily="34" charset="0"/>
              </a:rPr>
              <a:t>ELT</a:t>
            </a:r>
          </a:p>
        </p:txBody>
      </p:sp>
      <p:sp>
        <p:nvSpPr>
          <p:cNvPr id="5" name="Text Placeholder 2">
            <a:extLst>
              <a:ext uri="{FF2B5EF4-FFF2-40B4-BE49-F238E27FC236}">
                <a16:creationId xmlns:a16="http://schemas.microsoft.com/office/drawing/2014/main" id="{8F06559A-38F0-8092-758F-50C548DB50AF}"/>
              </a:ext>
            </a:extLst>
          </p:cNvPr>
          <p:cNvSpPr txBox="1">
            <a:spLocks/>
          </p:cNvSpPr>
          <p:nvPr/>
        </p:nvSpPr>
        <p:spPr bwMode="auto">
          <a:xfrm>
            <a:off x="3507125" y="6561184"/>
            <a:ext cx="2916753" cy="239422"/>
          </a:xfrm>
          <a:prstGeom prst="rect">
            <a:avLst/>
          </a:prstGeom>
        </p:spPr>
        <p:txBody>
          <a:bodyPr vert="horz" lIns="45719" tIns="45719" rIns="45719" bIns="45719" rtlCol="0" anchor="ctr">
            <a:spAutoFit/>
          </a:bodyPr>
          <a:lstStyle>
            <a:lvl1pPr marL="0" indent="0" algn="ctr" defTabSz="914400" rtl="0" eaLnBrk="1" latinLnBrk="0" hangingPunct="1">
              <a:lnSpc>
                <a:spcPct val="90000"/>
              </a:lnSpc>
              <a:spcBef>
                <a:spcPts val="0"/>
              </a:spcBef>
              <a:buClrTx/>
              <a:buSzTx/>
              <a:buFont typeface="Arial" panose="020B0604020202020204" pitchFamily="34" charset="0"/>
              <a:buNone/>
              <a:defRPr sz="1055" b="0" i="0" kern="1200">
                <a:solidFill>
                  <a:srgbClr val="88888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CSP status -  Interop Malta 2024</a:t>
            </a:r>
            <a:endParaRPr lang="en-US" dirty="0"/>
          </a:p>
        </p:txBody>
      </p:sp>
    </p:spTree>
    <p:extLst>
      <p:ext uri="{BB962C8B-B14F-4D97-AF65-F5344CB8AC3E}">
        <p14:creationId xmlns:p14="http://schemas.microsoft.com/office/powerpoint/2010/main" val="1335579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70" name="CSP important considerations"/>
          <p:cNvSpPr txBox="1">
            <a:spLocks noGrp="1"/>
          </p:cNvSpPr>
          <p:nvPr>
            <p:ph type="title"/>
          </p:nvPr>
        </p:nvSpPr>
        <p:spPr bwMode="auto">
          <a:xfrm>
            <a:off x="685799" y="257880"/>
            <a:ext cx="7772401" cy="991195"/>
          </a:xfrm>
          <a:prstGeom prst="rect">
            <a:avLst/>
          </a:prstGeom>
        </p:spPr>
        <p:txBody>
          <a:bodyPr/>
          <a:lstStyle/>
          <a:p>
            <a:pPr algn="ctr">
              <a:defRPr/>
            </a:pPr>
            <a:r>
              <a:rPr lang="en-US" dirty="0">
                <a:solidFill>
                  <a:srgbClr val="2F4D67"/>
                </a:solidFill>
              </a:rPr>
              <a:t>I</a:t>
            </a:r>
            <a:r>
              <a:rPr dirty="0">
                <a:solidFill>
                  <a:srgbClr val="2F4D67"/>
                </a:solidFill>
              </a:rPr>
              <a:t>mportant considerations</a:t>
            </a:r>
          </a:p>
        </p:txBody>
      </p:sp>
      <p:sp>
        <p:nvSpPr>
          <p:cNvPr id="172" name="Identify the current main science cases in the community…"/>
          <p:cNvSpPr txBox="1"/>
          <p:nvPr/>
        </p:nvSpPr>
        <p:spPr bwMode="auto">
          <a:xfrm>
            <a:off x="0" y="1706648"/>
            <a:ext cx="9031371" cy="4396963"/>
          </a:xfrm>
          <a:prstGeom prst="rect">
            <a:avLst/>
          </a:prstGeom>
          <a:ln w="12700">
            <a:miter lim="400000"/>
          </a:ln>
        </p:spPr>
        <p:txBody>
          <a:bodyPr lIns="45719" tIns="45719" rIns="45719" bIns="45719">
            <a:normAutofit/>
          </a:bodyPr>
          <a:lstStyle/>
          <a:p>
            <a:pPr marL="910796" lvl="3" indent="-267881">
              <a:spcBef>
                <a:spcPts val="492"/>
              </a:spcBef>
              <a:buClr>
                <a:srgbClr val="31859B"/>
              </a:buClr>
              <a:buSzPct val="150000"/>
              <a:buChar char="•"/>
              <a:defRPr sz="2800">
                <a:solidFill>
                  <a:srgbClr val="000000"/>
                </a:solidFill>
                <a:latin typeface="+mj-lt"/>
                <a:ea typeface="+mj-ea"/>
                <a:cs typeface="+mj-cs"/>
              </a:defRPr>
            </a:pPr>
            <a:r>
              <a:rPr sz="2400" dirty="0">
                <a:latin typeface="Calibri" panose="020F0502020204030204" pitchFamily="34" charset="0"/>
                <a:cs typeface="Calibri" panose="020F0502020204030204" pitchFamily="34" charset="0"/>
              </a:rPr>
              <a:t>Identify the current main science cases in the community  </a:t>
            </a:r>
          </a:p>
          <a:p>
            <a:pPr marL="910796" lvl="3" indent="-267881">
              <a:spcBef>
                <a:spcPts val="492"/>
              </a:spcBef>
              <a:buClr>
                <a:srgbClr val="31859B"/>
              </a:buClr>
              <a:buSzPct val="150000"/>
              <a:buChar char="•"/>
              <a:defRPr sz="2800">
                <a:solidFill>
                  <a:srgbClr val="000000"/>
                </a:solidFill>
                <a:latin typeface="+mj-lt"/>
                <a:ea typeface="+mj-ea"/>
                <a:cs typeface="+mj-cs"/>
              </a:defRPr>
            </a:pPr>
            <a:r>
              <a:rPr sz="2400" dirty="0">
                <a:latin typeface="Calibri" panose="020F0502020204030204" pitchFamily="34" charset="0"/>
                <a:cs typeface="Calibri" panose="020F0502020204030204" pitchFamily="34" charset="0"/>
              </a:rPr>
              <a:t>Engage with large and small projects</a:t>
            </a:r>
          </a:p>
          <a:p>
            <a:pPr marL="910796" lvl="3" indent="-267881">
              <a:spcBef>
                <a:spcPts val="492"/>
              </a:spcBef>
              <a:buClr>
                <a:srgbClr val="31859B"/>
              </a:buClr>
              <a:buSzPct val="150000"/>
              <a:buChar char="•"/>
              <a:defRPr sz="2800">
                <a:solidFill>
                  <a:srgbClr val="000000"/>
                </a:solidFill>
                <a:latin typeface="+mj-lt"/>
                <a:ea typeface="+mj-ea"/>
                <a:cs typeface="+mj-cs"/>
              </a:defRPr>
            </a:pPr>
            <a:r>
              <a:rPr sz="2400" dirty="0">
                <a:latin typeface="Calibri" panose="020F0502020204030204" pitchFamily="34" charset="0"/>
                <a:cs typeface="Calibri" panose="020F0502020204030204" pitchFamily="34" charset="0"/>
              </a:rPr>
              <a:t>Ensure IVOA is building standards, tools and services responding to these science cases</a:t>
            </a:r>
          </a:p>
          <a:p>
            <a:pPr marL="910796" lvl="3" indent="-267881">
              <a:spcBef>
                <a:spcPts val="492"/>
              </a:spcBef>
              <a:buClr>
                <a:srgbClr val="31859B"/>
              </a:buClr>
              <a:buSzPct val="150000"/>
              <a:buChar char="•"/>
              <a:defRPr sz="2800">
                <a:solidFill>
                  <a:srgbClr val="000000"/>
                </a:solidFill>
                <a:latin typeface="+mj-lt"/>
                <a:ea typeface="+mj-ea"/>
                <a:cs typeface="+mj-cs"/>
              </a:defRPr>
            </a:pPr>
            <a:r>
              <a:rPr sz="2400" dirty="0">
                <a:latin typeface="Calibri" panose="020F0502020204030204" pitchFamily="34" charset="0"/>
                <a:cs typeface="Calibri" panose="020F0502020204030204" pitchFamily="34" charset="0"/>
              </a:rPr>
              <a:t>Ensure right balance for these standards</a:t>
            </a:r>
            <a:endParaRPr sz="2000" dirty="0">
              <a:latin typeface="Calibri" panose="020F0502020204030204" pitchFamily="34" charset="0"/>
              <a:cs typeface="Calibri" panose="020F0502020204030204" pitchFamily="34" charset="0"/>
            </a:endParaRPr>
          </a:p>
          <a:p>
            <a:pPr marL="1607287" lvl="4" indent="-321457">
              <a:spcBef>
                <a:spcPts val="492"/>
              </a:spcBef>
              <a:buClr>
                <a:srgbClr val="31859B"/>
              </a:buClr>
              <a:buSzPct val="150000"/>
              <a:buFont typeface="Courier New" panose="02070309020205020404" pitchFamily="49" charset="0"/>
              <a:buChar char="o"/>
              <a:defRPr sz="2800">
                <a:solidFill>
                  <a:srgbClr val="000000"/>
                </a:solidFill>
                <a:latin typeface="+mj-lt"/>
                <a:ea typeface="+mj-ea"/>
                <a:cs typeface="+mj-cs"/>
              </a:defRPr>
            </a:pPr>
            <a:r>
              <a:rPr sz="2000" dirty="0">
                <a:latin typeface="Calibri" panose="020F0502020204030204" pitchFamily="34" charset="0"/>
                <a:cs typeface="Calibri" panose="020F0502020204030204" pitchFamily="34" charset="0"/>
              </a:rPr>
              <a:t>Not too generic, not too specific</a:t>
            </a:r>
          </a:p>
          <a:p>
            <a:pPr marL="1607287" lvl="4" indent="-321457">
              <a:spcBef>
                <a:spcPts val="492"/>
              </a:spcBef>
              <a:buClr>
                <a:srgbClr val="31859B"/>
              </a:buClr>
              <a:buSzPct val="150000"/>
              <a:buFont typeface="Courier New" panose="02070309020205020404" pitchFamily="49" charset="0"/>
              <a:buChar char="o"/>
              <a:defRPr sz="2800">
                <a:solidFill>
                  <a:srgbClr val="000000"/>
                </a:solidFill>
                <a:latin typeface="+mj-lt"/>
                <a:ea typeface="+mj-ea"/>
                <a:cs typeface="+mj-cs"/>
              </a:defRPr>
            </a:pPr>
            <a:r>
              <a:rPr sz="2000" dirty="0">
                <a:latin typeface="Calibri" panose="020F0502020204030204" pitchFamily="34" charset="0"/>
                <a:cs typeface="Calibri" panose="020F0502020204030204" pitchFamily="34" charset="0"/>
              </a:rPr>
              <a:t>Implementable standards, while not too simplistic</a:t>
            </a:r>
          </a:p>
          <a:p>
            <a:pPr marL="1607287" lvl="4" indent="-321457">
              <a:spcBef>
                <a:spcPts val="492"/>
              </a:spcBef>
              <a:buClr>
                <a:srgbClr val="31859B"/>
              </a:buClr>
              <a:buSzPct val="150000"/>
              <a:buFont typeface="Courier New" panose="02070309020205020404" pitchFamily="49" charset="0"/>
              <a:buChar char="o"/>
              <a:defRPr sz="2800">
                <a:solidFill>
                  <a:srgbClr val="000000"/>
                </a:solidFill>
                <a:latin typeface="+mj-lt"/>
                <a:ea typeface="+mj-ea"/>
                <a:cs typeface="+mj-cs"/>
              </a:defRPr>
            </a:pPr>
            <a:r>
              <a:rPr sz="2000" dirty="0">
                <a:latin typeface="Calibri" panose="020F0502020204030204" pitchFamily="34" charset="0"/>
                <a:cs typeface="Calibri" panose="020F0502020204030204" pitchFamily="34" charset="0"/>
              </a:rPr>
              <a:t>Need for new standards, or updating existing standards</a:t>
            </a:r>
          </a:p>
          <a:p>
            <a:pPr marL="1607287" lvl="4" indent="-321457">
              <a:spcBef>
                <a:spcPts val="492"/>
              </a:spcBef>
              <a:buClr>
                <a:srgbClr val="31859B"/>
              </a:buClr>
              <a:buSzPct val="150000"/>
              <a:buFont typeface="Courier New" panose="02070309020205020404" pitchFamily="49" charset="0"/>
              <a:buChar char="o"/>
              <a:defRPr sz="2800">
                <a:solidFill>
                  <a:srgbClr val="000000"/>
                </a:solidFill>
                <a:latin typeface="+mj-lt"/>
                <a:ea typeface="+mj-ea"/>
                <a:cs typeface="+mj-cs"/>
              </a:defRPr>
            </a:pPr>
            <a:r>
              <a:rPr sz="2000" dirty="0">
                <a:latin typeface="Calibri" panose="020F0502020204030204" pitchFamily="34" charset="0"/>
                <a:cs typeface="Calibri" panose="020F0502020204030204" pitchFamily="34" charset="0"/>
              </a:rPr>
              <a:t>Addressing new data types, new areas in astronomy</a:t>
            </a:r>
          </a:p>
        </p:txBody>
      </p:sp>
      <p:sp>
        <p:nvSpPr>
          <p:cNvPr id="5" name="Text Placeholder 2">
            <a:extLst>
              <a:ext uri="{FF2B5EF4-FFF2-40B4-BE49-F238E27FC236}">
                <a16:creationId xmlns:a16="http://schemas.microsoft.com/office/drawing/2014/main" id="{20F46286-D1C9-2771-2580-F82A05997CB2}"/>
              </a:ext>
            </a:extLst>
          </p:cNvPr>
          <p:cNvSpPr txBox="1">
            <a:spLocks/>
          </p:cNvSpPr>
          <p:nvPr/>
        </p:nvSpPr>
        <p:spPr bwMode="auto">
          <a:xfrm>
            <a:off x="3507125" y="6561184"/>
            <a:ext cx="2916753" cy="239422"/>
          </a:xfrm>
          <a:prstGeom prst="rect">
            <a:avLst/>
          </a:prstGeom>
        </p:spPr>
        <p:txBody>
          <a:bodyPr vert="horz" lIns="45719" tIns="45719" rIns="45719" bIns="45719" rtlCol="0" anchor="ctr">
            <a:spAutoFit/>
          </a:bodyPr>
          <a:lstStyle>
            <a:lvl1pPr marL="0" indent="0" algn="ctr" defTabSz="914400" rtl="0" eaLnBrk="1" latinLnBrk="0" hangingPunct="1">
              <a:lnSpc>
                <a:spcPct val="90000"/>
              </a:lnSpc>
              <a:spcBef>
                <a:spcPts val="0"/>
              </a:spcBef>
              <a:buClrTx/>
              <a:buSzTx/>
              <a:buFont typeface="Arial" panose="020B0604020202020204" pitchFamily="34" charset="0"/>
              <a:buNone/>
              <a:defRPr sz="1055" b="0" i="0" kern="1200">
                <a:solidFill>
                  <a:srgbClr val="88888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CSP status -  Interop Malta 2024</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AA9C94-BA7E-00DC-3421-C64281B766D5}"/>
              </a:ext>
            </a:extLst>
          </p:cNvPr>
          <p:cNvSpPr>
            <a:spLocks noGrp="1"/>
          </p:cNvSpPr>
          <p:nvPr>
            <p:ph type="title"/>
          </p:nvPr>
        </p:nvSpPr>
        <p:spPr>
          <a:xfrm>
            <a:off x="520995" y="268241"/>
            <a:ext cx="8070112" cy="1325563"/>
          </a:xfrm>
        </p:spPr>
        <p:txBody>
          <a:bodyPr/>
          <a:lstStyle/>
          <a:p>
            <a:r>
              <a:rPr lang="en-US" dirty="0">
                <a:solidFill>
                  <a:srgbClr val="2F4D67"/>
                </a:solidFill>
              </a:rPr>
              <a:t>Activities after the last Interop</a:t>
            </a:r>
          </a:p>
        </p:txBody>
      </p:sp>
      <p:sp>
        <p:nvSpPr>
          <p:cNvPr id="5" name="Text Placeholder 4">
            <a:extLst>
              <a:ext uri="{FF2B5EF4-FFF2-40B4-BE49-F238E27FC236}">
                <a16:creationId xmlns:a16="http://schemas.microsoft.com/office/drawing/2014/main" id="{A33E9667-2A92-F470-0880-0AFB1F06B9F7}"/>
              </a:ext>
            </a:extLst>
          </p:cNvPr>
          <p:cNvSpPr>
            <a:spLocks noGrp="1"/>
          </p:cNvSpPr>
          <p:nvPr>
            <p:ph type="body" idx="1"/>
          </p:nvPr>
        </p:nvSpPr>
        <p:spPr>
          <a:xfrm>
            <a:off x="628649" y="1336527"/>
            <a:ext cx="7886700" cy="4351338"/>
          </a:xfrm>
        </p:spPr>
        <p:txBody>
          <a:bodyPr>
            <a:normAutofit/>
          </a:bodyPr>
          <a:lstStyle/>
          <a:p>
            <a:r>
              <a:rPr lang="en-US" sz="2400" dirty="0"/>
              <a:t>Plenary Session in Sydney on “Handling a deluge of big data”; </a:t>
            </a:r>
            <a:r>
              <a:rPr lang="en-US" sz="2400" dirty="0">
                <a:latin typeface="Calibri" panose="020F0502020204030204" pitchFamily="34" charset="0"/>
                <a:cs typeface="Calibri" panose="020F0502020204030204" pitchFamily="34" charset="0"/>
              </a:rPr>
              <a:t>The Big Data problem: Transport, Process, Store, Distribute</a:t>
            </a:r>
          </a:p>
          <a:p>
            <a:pPr>
              <a:defRPr/>
            </a:pPr>
            <a:r>
              <a:rPr lang="en-US" sz="2400" dirty="0"/>
              <a:t>CSP meeting on September 5</a:t>
            </a:r>
            <a:r>
              <a:rPr lang="en-US" sz="2400" baseline="30000" dirty="0"/>
              <a:t>th</a:t>
            </a:r>
            <a:r>
              <a:rPr lang="en-US" sz="2400" dirty="0"/>
              <a:t>, 2024</a:t>
            </a:r>
          </a:p>
          <a:p>
            <a:pPr lvl="1">
              <a:defRPr/>
            </a:pPr>
            <a:r>
              <a:rPr lang="en-US" sz="2000" dirty="0"/>
              <a:t>10 attendees</a:t>
            </a:r>
          </a:p>
          <a:p>
            <a:pPr lvl="1">
              <a:defRPr/>
            </a:pPr>
            <a:r>
              <a:rPr lang="en-US" sz="2000" dirty="0">
                <a:latin typeface="Calibri" panose="020F0502020204030204" pitchFamily="34" charset="0"/>
                <a:cs typeface="Calibri" panose="020F0502020204030204" pitchFamily="34" charset="0"/>
              </a:rPr>
              <a:t>Di</a:t>
            </a:r>
            <a:r>
              <a:rPr lang="en-US" sz="2000" dirty="0"/>
              <a:t>scussion on next priorities including large data volume and access of large data in the cloud and continue the discussion after the Sydney plenary;</a:t>
            </a:r>
          </a:p>
          <a:p>
            <a:pPr lvl="1">
              <a:defRPr/>
            </a:pPr>
            <a:r>
              <a:rPr lang="en-US" sz="2000" dirty="0"/>
              <a:t>HEIG: support the group by organizing a plenary session including also the time domain and alert aspect.</a:t>
            </a:r>
            <a:endParaRPr lang="en-US" sz="2000" dirty="0">
              <a:latin typeface="Calibri" panose="020F0502020204030204" pitchFamily="34" charset="0"/>
              <a:cs typeface="Calibri" panose="020F0502020204030204" pitchFamily="34" charset="0"/>
            </a:endParaRPr>
          </a:p>
          <a:p>
            <a:r>
              <a:rPr lang="en-US" sz="2400" dirty="0"/>
              <a:t>What’s next: increase conversation with IG and WG to focus on priorities</a:t>
            </a:r>
          </a:p>
        </p:txBody>
      </p:sp>
      <p:sp>
        <p:nvSpPr>
          <p:cNvPr id="6" name="Text Placeholder 2">
            <a:extLst>
              <a:ext uri="{FF2B5EF4-FFF2-40B4-BE49-F238E27FC236}">
                <a16:creationId xmlns:a16="http://schemas.microsoft.com/office/drawing/2014/main" id="{CA251CA4-4102-9C45-F6FD-2E5D651C33D2}"/>
              </a:ext>
            </a:extLst>
          </p:cNvPr>
          <p:cNvSpPr txBox="1">
            <a:spLocks/>
          </p:cNvSpPr>
          <p:nvPr/>
        </p:nvSpPr>
        <p:spPr bwMode="auto">
          <a:xfrm>
            <a:off x="3507125" y="6561184"/>
            <a:ext cx="2916753" cy="239422"/>
          </a:xfrm>
          <a:prstGeom prst="rect">
            <a:avLst/>
          </a:prstGeom>
        </p:spPr>
        <p:txBody>
          <a:bodyPr vert="horz" lIns="45719" tIns="45719" rIns="45719" bIns="45719" rtlCol="0" anchor="ctr">
            <a:spAutoFit/>
          </a:bodyPr>
          <a:lstStyle>
            <a:lvl1pPr marL="0" indent="0" algn="ctr" defTabSz="914400" rtl="0" eaLnBrk="1" latinLnBrk="0" hangingPunct="1">
              <a:lnSpc>
                <a:spcPct val="90000"/>
              </a:lnSpc>
              <a:spcBef>
                <a:spcPts val="0"/>
              </a:spcBef>
              <a:buClrTx/>
              <a:buSzTx/>
              <a:buFont typeface="Arial" panose="020B0604020202020204" pitchFamily="34" charset="0"/>
              <a:buNone/>
              <a:defRPr sz="1055" b="0" i="0" kern="1200">
                <a:solidFill>
                  <a:srgbClr val="88888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CSP status -  Interop Malta 2024</a:t>
            </a:r>
            <a:endParaRPr lang="en-US" dirty="0"/>
          </a:p>
        </p:txBody>
      </p:sp>
    </p:spTree>
    <p:extLst>
      <p:ext uri="{BB962C8B-B14F-4D97-AF65-F5344CB8AC3E}">
        <p14:creationId xmlns:p14="http://schemas.microsoft.com/office/powerpoint/2010/main" val="343578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756690-5E8F-A411-2834-56DF6E633FEB}"/>
              </a:ext>
            </a:extLst>
          </p:cNvPr>
          <p:cNvSpPr>
            <a:spLocks noGrp="1"/>
          </p:cNvSpPr>
          <p:nvPr>
            <p:ph type="title"/>
          </p:nvPr>
        </p:nvSpPr>
        <p:spPr/>
        <p:txBody>
          <a:bodyPr>
            <a:normAutofit/>
          </a:bodyPr>
          <a:lstStyle/>
          <a:p>
            <a:pPr algn="ctr"/>
            <a:r>
              <a:rPr lang="en-US" sz="4000" dirty="0">
                <a:solidFill>
                  <a:srgbClr val="2F4D67"/>
                </a:solidFill>
              </a:rPr>
              <a:t>High Energy and </a:t>
            </a:r>
            <a:br>
              <a:rPr lang="en-US" sz="4000" dirty="0">
                <a:solidFill>
                  <a:srgbClr val="2F4D67"/>
                </a:solidFill>
              </a:rPr>
            </a:br>
            <a:r>
              <a:rPr lang="en-US" sz="4000" dirty="0">
                <a:solidFill>
                  <a:srgbClr val="2F4D67"/>
                </a:solidFill>
              </a:rPr>
              <a:t>Time Domain Plenary session</a:t>
            </a:r>
            <a:endParaRPr lang="en-US" sz="4800" dirty="0">
              <a:solidFill>
                <a:srgbClr val="2F4D67"/>
              </a:solidFill>
            </a:endParaRPr>
          </a:p>
        </p:txBody>
      </p:sp>
      <p:sp>
        <p:nvSpPr>
          <p:cNvPr id="5" name="Text Placeholder 4">
            <a:extLst>
              <a:ext uri="{FF2B5EF4-FFF2-40B4-BE49-F238E27FC236}">
                <a16:creationId xmlns:a16="http://schemas.microsoft.com/office/drawing/2014/main" id="{15EDDCA9-04D9-2090-1CF0-52ACAF1BE0AF}"/>
              </a:ext>
            </a:extLst>
          </p:cNvPr>
          <p:cNvSpPr>
            <a:spLocks noGrp="1"/>
          </p:cNvSpPr>
          <p:nvPr>
            <p:ph type="body" idx="1"/>
          </p:nvPr>
        </p:nvSpPr>
        <p:spPr/>
        <p:txBody>
          <a:bodyPr>
            <a:normAutofit fontScale="85000" lnSpcReduction="20000"/>
          </a:bodyPr>
          <a:lstStyle/>
          <a:p>
            <a:pPr marL="0" indent="0" algn="l">
              <a:buNone/>
            </a:pPr>
            <a:r>
              <a:rPr lang="en-US" sz="2400" b="0" i="0" dirty="0">
                <a:solidFill>
                  <a:srgbClr val="000000"/>
                </a:solidFill>
                <a:effectLst/>
              </a:rPr>
              <a:t>The goal of the session is to hear from high-energy projects about their involvement in IVOA and their use of standards.</a:t>
            </a:r>
            <a:br>
              <a:rPr lang="en-US" sz="2400" b="0" i="0" dirty="0">
                <a:solidFill>
                  <a:srgbClr val="000000"/>
                </a:solidFill>
                <a:effectLst/>
              </a:rPr>
            </a:br>
            <a:endParaRPr lang="en-US" sz="2400" b="0" i="0" dirty="0">
              <a:solidFill>
                <a:srgbClr val="000000"/>
              </a:solidFill>
              <a:effectLst/>
            </a:endParaRPr>
          </a:p>
          <a:p>
            <a:pPr algn="l">
              <a:buFont typeface="Arial" panose="020B0604020202020204" pitchFamily="34" charset="0"/>
              <a:buChar char="•"/>
            </a:pPr>
            <a:r>
              <a:rPr lang="en-US" sz="2400" b="1" i="0" dirty="0">
                <a:solidFill>
                  <a:srgbClr val="000000"/>
                </a:solidFill>
                <a:effectLst/>
              </a:rPr>
              <a:t>Discoverability</a:t>
            </a:r>
            <a:r>
              <a:rPr lang="en-US" sz="2400" b="0" i="0" dirty="0">
                <a:solidFill>
                  <a:srgbClr val="000000"/>
                </a:solidFill>
                <a:effectLst/>
              </a:rPr>
              <a:t>: How does your project make their data </a:t>
            </a:r>
            <a:r>
              <a:rPr lang="en-US" sz="2400" i="0" dirty="0">
                <a:solidFill>
                  <a:srgbClr val="000000"/>
                </a:solidFill>
                <a:effectLst/>
              </a:rPr>
              <a:t>discoverable</a:t>
            </a:r>
            <a:r>
              <a:rPr lang="en-US" sz="2400" b="1" i="0" dirty="0">
                <a:solidFill>
                  <a:srgbClr val="000000"/>
                </a:solidFill>
                <a:effectLst/>
              </a:rPr>
              <a:t>?</a:t>
            </a:r>
            <a:r>
              <a:rPr lang="en-US" sz="2400" b="0" i="0" dirty="0">
                <a:solidFill>
                  <a:srgbClr val="000000"/>
                </a:solidFill>
                <a:effectLst/>
              </a:rPr>
              <a:t> Are data from your project in the IVOA registry? Are there problems in the IVOA </a:t>
            </a:r>
            <a:r>
              <a:rPr lang="en-US" sz="2400" b="0" i="0" dirty="0" err="1">
                <a:solidFill>
                  <a:srgbClr val="000000"/>
                </a:solidFill>
                <a:effectLst/>
              </a:rPr>
              <a:t>Obscore</a:t>
            </a:r>
            <a:r>
              <a:rPr lang="en-US" sz="2400" b="0" i="0" dirty="0">
                <a:solidFill>
                  <a:srgbClr val="000000"/>
                </a:solidFill>
                <a:effectLst/>
              </a:rPr>
              <a:t> definition preventing or limiting it?</a:t>
            </a:r>
          </a:p>
          <a:p>
            <a:pPr algn="l">
              <a:buFont typeface="Arial" panose="020B0604020202020204" pitchFamily="34" charset="0"/>
              <a:buChar char="•"/>
            </a:pPr>
            <a:r>
              <a:rPr lang="en-US" sz="2400" b="1" i="0" dirty="0">
                <a:solidFill>
                  <a:srgbClr val="000000"/>
                </a:solidFill>
                <a:effectLst/>
              </a:rPr>
              <a:t>Interoperability</a:t>
            </a:r>
            <a:r>
              <a:rPr lang="en-US" sz="2400" b="0" i="0" dirty="0">
                <a:solidFill>
                  <a:srgbClr val="000000"/>
                </a:solidFill>
                <a:effectLst/>
              </a:rPr>
              <a:t>: What data products are used in your data analysis and are they </a:t>
            </a:r>
            <a:r>
              <a:rPr lang="en-US" sz="2400" i="0" dirty="0">
                <a:solidFill>
                  <a:srgbClr val="000000"/>
                </a:solidFill>
                <a:effectLst/>
              </a:rPr>
              <a:t>interoperable</a:t>
            </a:r>
            <a:r>
              <a:rPr lang="en-US" sz="2400" b="0" i="0" dirty="0">
                <a:solidFill>
                  <a:srgbClr val="000000"/>
                </a:solidFill>
                <a:effectLst/>
              </a:rPr>
              <a:t> with data from other projects? Do you use a data model?</a:t>
            </a:r>
          </a:p>
          <a:p>
            <a:pPr algn="l">
              <a:buFont typeface="Arial" panose="020B0604020202020204" pitchFamily="34" charset="0"/>
              <a:buChar char="•"/>
            </a:pPr>
            <a:r>
              <a:rPr lang="en-US" sz="2400" b="1" i="0" dirty="0">
                <a:solidFill>
                  <a:srgbClr val="000000"/>
                </a:solidFill>
                <a:effectLst/>
              </a:rPr>
              <a:t>Alert</a:t>
            </a:r>
            <a:r>
              <a:rPr lang="en-US" sz="2400" b="0" i="0" dirty="0">
                <a:solidFill>
                  <a:srgbClr val="000000"/>
                </a:solidFill>
                <a:effectLst/>
              </a:rPr>
              <a:t>: What do you use for an </a:t>
            </a:r>
            <a:r>
              <a:rPr lang="en-US" sz="2400" i="0" dirty="0">
                <a:solidFill>
                  <a:srgbClr val="000000"/>
                </a:solidFill>
                <a:effectLst/>
              </a:rPr>
              <a:t>alert</a:t>
            </a:r>
            <a:r>
              <a:rPr lang="en-US" sz="2400" b="0" i="0" dirty="0">
                <a:solidFill>
                  <a:srgbClr val="000000"/>
                </a:solidFill>
                <a:effectLst/>
              </a:rPr>
              <a:t> system? Do you use </a:t>
            </a:r>
            <a:r>
              <a:rPr lang="en-US" sz="2400" b="0" i="0" dirty="0" err="1">
                <a:solidFill>
                  <a:srgbClr val="000000"/>
                </a:solidFill>
                <a:effectLst/>
              </a:rPr>
              <a:t>VOevent</a:t>
            </a:r>
            <a:r>
              <a:rPr lang="en-US" sz="2400" b="0" i="0" dirty="0">
                <a:solidFill>
                  <a:srgbClr val="000000"/>
                </a:solidFill>
                <a:effectLst/>
              </a:rPr>
              <a:t>, and if not, can you address the issues you see?</a:t>
            </a:r>
          </a:p>
          <a:p>
            <a:pPr algn="l">
              <a:buFont typeface="Arial" panose="020B0604020202020204" pitchFamily="34" charset="0"/>
              <a:buChar char="•"/>
            </a:pPr>
            <a:r>
              <a:rPr lang="en-US" sz="2400" b="1" i="0" dirty="0">
                <a:solidFill>
                  <a:srgbClr val="000000"/>
                </a:solidFill>
                <a:effectLst/>
              </a:rPr>
              <a:t>Follow-up</a:t>
            </a:r>
            <a:r>
              <a:rPr lang="en-US" sz="2400" b="0" i="0" dirty="0">
                <a:solidFill>
                  <a:srgbClr val="000000"/>
                </a:solidFill>
                <a:effectLst/>
              </a:rPr>
              <a:t>: How do you coordinate rapid </a:t>
            </a:r>
            <a:r>
              <a:rPr lang="en-US" sz="2400" i="0" dirty="0">
                <a:solidFill>
                  <a:srgbClr val="000000"/>
                </a:solidFill>
                <a:effectLst/>
              </a:rPr>
              <a:t>follow up </a:t>
            </a:r>
            <a:r>
              <a:rPr lang="en-US" sz="2400" b="0" i="0" dirty="0">
                <a:solidFill>
                  <a:srgbClr val="000000"/>
                </a:solidFill>
                <a:effectLst/>
              </a:rPr>
              <a:t>observations currently? Are the Observing plan of your project/mission available externally and is there coordination of your project/mission among the HE projects? Are you familiar with the IVOA </a:t>
            </a:r>
            <a:r>
              <a:rPr lang="en-US" sz="2400" b="0" i="0" u="none" strike="noStrike" dirty="0">
                <a:solidFill>
                  <a:srgbClr val="4571D0"/>
                </a:solidFill>
                <a:effectLst/>
                <a:hlinkClick r:id="rId2"/>
              </a:rPr>
              <a:t>ObsLocTAP</a:t>
            </a:r>
            <a:r>
              <a:rPr lang="en-US" sz="2400" b="0" i="0" dirty="0">
                <a:solidFill>
                  <a:srgbClr val="000000"/>
                </a:solidFill>
                <a:effectLst/>
              </a:rPr>
              <a:t> protocol and </a:t>
            </a:r>
            <a:r>
              <a:rPr lang="en-US" sz="2400" b="0" i="0" u="none" strike="noStrike" dirty="0">
                <a:solidFill>
                  <a:srgbClr val="4571D0"/>
                </a:solidFill>
                <a:effectLst/>
                <a:hlinkClick r:id="rId3"/>
              </a:rPr>
              <a:t>ObjObsSAP</a:t>
            </a:r>
            <a:r>
              <a:rPr lang="en-US" sz="2400" b="0" i="0" dirty="0">
                <a:solidFill>
                  <a:srgbClr val="000000"/>
                </a:solidFill>
                <a:effectLst/>
              </a:rPr>
              <a:t> working draft of the IVOA?</a:t>
            </a:r>
          </a:p>
          <a:p>
            <a:endParaRPr lang="en-US" sz="2400" dirty="0"/>
          </a:p>
        </p:txBody>
      </p:sp>
      <p:sp>
        <p:nvSpPr>
          <p:cNvPr id="6" name="Text Placeholder 2">
            <a:extLst>
              <a:ext uri="{FF2B5EF4-FFF2-40B4-BE49-F238E27FC236}">
                <a16:creationId xmlns:a16="http://schemas.microsoft.com/office/drawing/2014/main" id="{106DB804-E5F1-F317-C8B7-C298D3F60435}"/>
              </a:ext>
            </a:extLst>
          </p:cNvPr>
          <p:cNvSpPr txBox="1">
            <a:spLocks/>
          </p:cNvSpPr>
          <p:nvPr/>
        </p:nvSpPr>
        <p:spPr bwMode="auto">
          <a:xfrm>
            <a:off x="3507125" y="6561184"/>
            <a:ext cx="2916753" cy="239422"/>
          </a:xfrm>
          <a:prstGeom prst="rect">
            <a:avLst/>
          </a:prstGeom>
        </p:spPr>
        <p:txBody>
          <a:bodyPr vert="horz" lIns="45719" tIns="45719" rIns="45719" bIns="45719" rtlCol="0" anchor="ctr">
            <a:spAutoFit/>
          </a:bodyPr>
          <a:lstStyle>
            <a:lvl1pPr marL="0" indent="0" algn="ctr" defTabSz="914400" rtl="0" eaLnBrk="1" latinLnBrk="0" hangingPunct="1">
              <a:lnSpc>
                <a:spcPct val="90000"/>
              </a:lnSpc>
              <a:spcBef>
                <a:spcPts val="0"/>
              </a:spcBef>
              <a:buClrTx/>
              <a:buSzTx/>
              <a:buFont typeface="Arial" panose="020B0604020202020204" pitchFamily="34" charset="0"/>
              <a:buNone/>
              <a:defRPr sz="1055" b="0" i="0" kern="1200">
                <a:solidFill>
                  <a:srgbClr val="88888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CSP status -  Interop Malta 2024</a:t>
            </a:r>
            <a:endParaRPr lang="en-US" dirty="0"/>
          </a:p>
        </p:txBody>
      </p:sp>
    </p:spTree>
    <p:extLst>
      <p:ext uri="{BB962C8B-B14F-4D97-AF65-F5344CB8AC3E}">
        <p14:creationId xmlns:p14="http://schemas.microsoft.com/office/powerpoint/2010/main" val="2382489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8FB565-B43F-D53D-A1A9-11C8B10CCF75}"/>
              </a:ext>
            </a:extLst>
          </p:cNvPr>
          <p:cNvSpPr>
            <a:spLocks noGrp="1"/>
          </p:cNvSpPr>
          <p:nvPr>
            <p:ph type="body" sz="quarter" idx="21"/>
          </p:nvPr>
        </p:nvSpPr>
        <p:spPr/>
        <p:txBody>
          <a:bodyPr/>
          <a:lstStyle/>
          <a:p>
            <a:endParaRPr lang="en-US"/>
          </a:p>
        </p:txBody>
      </p:sp>
      <p:sp>
        <p:nvSpPr>
          <p:cNvPr id="3" name="Text Placeholder 2">
            <a:extLst>
              <a:ext uri="{FF2B5EF4-FFF2-40B4-BE49-F238E27FC236}">
                <a16:creationId xmlns:a16="http://schemas.microsoft.com/office/drawing/2014/main" id="{02B847E1-ECA1-C7C7-BAD9-78CE851E0289}"/>
              </a:ext>
            </a:extLst>
          </p:cNvPr>
          <p:cNvSpPr>
            <a:spLocks noGrp="1"/>
          </p:cNvSpPr>
          <p:nvPr>
            <p:ph type="body" sz="quarter" idx="22"/>
          </p:nvPr>
        </p:nvSpPr>
        <p:spPr/>
        <p:txBody>
          <a:bodyPr/>
          <a:lstStyle/>
          <a:p>
            <a:endParaRPr lang="en-US"/>
          </a:p>
        </p:txBody>
      </p:sp>
      <p:sp>
        <p:nvSpPr>
          <p:cNvPr id="5" name="Text Placeholder 4">
            <a:extLst>
              <a:ext uri="{FF2B5EF4-FFF2-40B4-BE49-F238E27FC236}">
                <a16:creationId xmlns:a16="http://schemas.microsoft.com/office/drawing/2014/main" id="{9E5A14EF-EEE2-F837-FA3F-0A547AE8FCF9}"/>
              </a:ext>
            </a:extLst>
          </p:cNvPr>
          <p:cNvSpPr>
            <a:spLocks noGrp="1"/>
          </p:cNvSpPr>
          <p:nvPr>
            <p:ph type="body" idx="1"/>
          </p:nvPr>
        </p:nvSpPr>
        <p:spPr/>
        <p:txBody>
          <a:bodyPr/>
          <a:lstStyle/>
          <a:p>
            <a:endParaRPr lang="en-US" dirty="0"/>
          </a:p>
        </p:txBody>
      </p:sp>
      <p:graphicFrame>
        <p:nvGraphicFramePr>
          <p:cNvPr id="7" name="Table 6">
            <a:extLst>
              <a:ext uri="{FF2B5EF4-FFF2-40B4-BE49-F238E27FC236}">
                <a16:creationId xmlns:a16="http://schemas.microsoft.com/office/drawing/2014/main" id="{B2DC6185-82B4-4CDF-4629-894B00D237C4}"/>
              </a:ext>
            </a:extLst>
          </p:cNvPr>
          <p:cNvGraphicFramePr>
            <a:graphicFrameLocks noGrp="1"/>
          </p:cNvGraphicFramePr>
          <p:nvPr>
            <p:extLst>
              <p:ext uri="{D42A27DB-BD31-4B8C-83A1-F6EECF244321}">
                <p14:modId xmlns:p14="http://schemas.microsoft.com/office/powerpoint/2010/main" val="4063453743"/>
              </p:ext>
            </p:extLst>
          </p:nvPr>
        </p:nvGraphicFramePr>
        <p:xfrm>
          <a:off x="209794" y="1488558"/>
          <a:ext cx="8724412" cy="5323309"/>
        </p:xfrm>
        <a:graphic>
          <a:graphicData uri="http://schemas.openxmlformats.org/drawingml/2006/table">
            <a:tbl>
              <a:tblPr/>
              <a:tblGrid>
                <a:gridCol w="4362206">
                  <a:extLst>
                    <a:ext uri="{9D8B030D-6E8A-4147-A177-3AD203B41FA5}">
                      <a16:colId xmlns:a16="http://schemas.microsoft.com/office/drawing/2014/main" val="2984061179"/>
                    </a:ext>
                  </a:extLst>
                </a:gridCol>
                <a:gridCol w="4362206">
                  <a:extLst>
                    <a:ext uri="{9D8B030D-6E8A-4147-A177-3AD203B41FA5}">
                      <a16:colId xmlns:a16="http://schemas.microsoft.com/office/drawing/2014/main" val="2805707333"/>
                    </a:ext>
                  </a:extLst>
                </a:gridCol>
              </a:tblGrid>
              <a:tr h="579947">
                <a:tc>
                  <a:txBody>
                    <a:bodyPr/>
                    <a:lstStyle/>
                    <a:p>
                      <a:pPr algn="ctr"/>
                      <a:r>
                        <a:rPr lang="en-US" sz="2000" b="0" i="0" dirty="0">
                          <a:latin typeface="Calibri" panose="020F0502020204030204" pitchFamily="34" charset="0"/>
                          <a:cs typeface="Calibri" panose="020F0502020204030204" pitchFamily="34" charset="0"/>
                        </a:rPr>
                        <a:t>Jamie </a:t>
                      </a:r>
                      <a:r>
                        <a:rPr lang="en-US" sz="2000" b="0" i="0" dirty="0" err="1">
                          <a:latin typeface="Calibri" panose="020F0502020204030204" pitchFamily="34" charset="0"/>
                          <a:cs typeface="Calibri" panose="020F0502020204030204" pitchFamily="34" charset="0"/>
                        </a:rPr>
                        <a:t>Kennea</a:t>
                      </a:r>
                      <a:r>
                        <a:rPr lang="en-US" sz="2000" b="0" i="0" dirty="0">
                          <a:latin typeface="Calibri" panose="020F0502020204030204" pitchFamily="34" charset="0"/>
                          <a:cs typeface="Calibri" panose="020F0502020204030204" pitchFamily="34" charset="0"/>
                        </a:rPr>
                        <a:t> (Penn State - NASA Swift)</a:t>
                      </a: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en-US" sz="2000" b="0" i="0" dirty="0">
                          <a:latin typeface="Calibri" panose="020F0502020204030204" pitchFamily="34" charset="0"/>
                          <a:cs typeface="Calibri" panose="020F0502020204030204" pitchFamily="34" charset="0"/>
                        </a:rPr>
                        <a:t>Swift, ACROSS and VO</a:t>
                      </a: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6855608"/>
                  </a:ext>
                </a:extLst>
              </a:tr>
              <a:tr h="1449868">
                <a:tc>
                  <a:txBody>
                    <a:bodyPr/>
                    <a:lstStyle/>
                    <a:p>
                      <a:pPr algn="ctr"/>
                      <a:r>
                        <a:rPr lang="en-US" sz="2000" b="0" i="0" dirty="0" err="1">
                          <a:latin typeface="Calibri" panose="020F0502020204030204" pitchFamily="34" charset="0"/>
                          <a:cs typeface="Calibri" panose="020F0502020204030204" pitchFamily="34" charset="0"/>
                        </a:rPr>
                        <a:t>Yunfei</a:t>
                      </a:r>
                      <a:r>
                        <a:rPr lang="en-US" sz="2000" b="0" i="0" dirty="0">
                          <a:latin typeface="Calibri" panose="020F0502020204030204" pitchFamily="34" charset="0"/>
                          <a:cs typeface="Calibri" panose="020F0502020204030204" pitchFamily="34" charset="0"/>
                        </a:rPr>
                        <a:t> Xu (China-VO)</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en-US" sz="2000" b="0" i="0" dirty="0">
                          <a:latin typeface="Calibri" panose="020F0502020204030204" pitchFamily="34" charset="0"/>
                          <a:cs typeface="Calibri" panose="020F0502020204030204" pitchFamily="34" charset="0"/>
                        </a:rPr>
                        <a:t>Einstein Probe Time Domain Astronomical Information Center: Enhancing Data Discovery, Transient Identification, and Rapid Follow-up Coordination</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635772104"/>
                  </a:ext>
                </a:extLst>
              </a:tr>
              <a:tr h="579947">
                <a:tc>
                  <a:txBody>
                    <a:bodyPr/>
                    <a:lstStyle/>
                    <a:p>
                      <a:pPr algn="ctr"/>
                      <a:r>
                        <a:rPr lang="en-US" sz="2000" b="0" i="0" dirty="0">
                          <a:latin typeface="Calibri" panose="020F0502020204030204" pitchFamily="34" charset="0"/>
                          <a:cs typeface="Calibri" panose="020F0502020204030204" pitchFamily="34" charset="0"/>
                        </a:rPr>
                        <a:t>Karl </a:t>
                      </a:r>
                      <a:r>
                        <a:rPr lang="en-US" sz="2000" b="0" i="0" dirty="0" err="1">
                          <a:latin typeface="Calibri" panose="020F0502020204030204" pitchFamily="34" charset="0"/>
                          <a:cs typeface="Calibri" panose="020F0502020204030204" pitchFamily="34" charset="0"/>
                        </a:rPr>
                        <a:t>Kosack</a:t>
                      </a:r>
                      <a:r>
                        <a:rPr lang="en-US" sz="2000" b="0" i="0" dirty="0">
                          <a:latin typeface="Calibri" panose="020F0502020204030204" pitchFamily="34" charset="0"/>
                          <a:cs typeface="Calibri" panose="020F0502020204030204" pitchFamily="34" charset="0"/>
                        </a:rPr>
                        <a:t> (CTA/HESS)</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en-US" sz="2000" b="0" i="0" dirty="0">
                          <a:latin typeface="Calibri" panose="020F0502020204030204" pitchFamily="34" charset="0"/>
                          <a:cs typeface="Calibri" panose="020F0502020204030204" pitchFamily="34" charset="0"/>
                        </a:rPr>
                        <a:t>IVOA and High-Energy Gamma Rays: Ground-based IACTs</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530464617"/>
                  </a:ext>
                </a:extLst>
              </a:tr>
              <a:tr h="579947">
                <a:tc>
                  <a:txBody>
                    <a:bodyPr/>
                    <a:lstStyle/>
                    <a:p>
                      <a:pPr algn="ctr"/>
                      <a:r>
                        <a:rPr lang="en-US" sz="2000" b="0" i="0">
                          <a:latin typeface="Calibri" panose="020F0502020204030204" pitchFamily="34" charset="0"/>
                          <a:cs typeface="Calibri" panose="020F0502020204030204" pitchFamily="34" charset="0"/>
                        </a:rPr>
                        <a:t>Jutta Schnabel (ECAP / </a:t>
                      </a:r>
                      <a:r>
                        <a:rPr lang="en-US" sz="2000" b="0" i="0" u="none" strike="noStrike">
                          <a:solidFill>
                            <a:srgbClr val="B7351E"/>
                          </a:solidFill>
                          <a:effectLst/>
                          <a:latin typeface="Calibri" panose="020F0502020204030204" pitchFamily="34" charset="0"/>
                          <a:cs typeface="Calibri" panose="020F0502020204030204" pitchFamily="34" charset="0"/>
                          <a:hlinkClick r:id="rId2" tooltip="KM3NeT (this topic does not yet exist; you can create it)"/>
                        </a:rPr>
                        <a:t>KM3NeT</a:t>
                      </a:r>
                      <a:r>
                        <a:rPr lang="en-US" sz="2000" b="0" i="0">
                          <a:latin typeface="Calibri" panose="020F0502020204030204" pitchFamily="34" charset="0"/>
                          <a:cs typeface="Calibri" panose="020F0502020204030204" pitchFamily="34" charset="0"/>
                        </a:rPr>
                        <a:t>)</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en-US" sz="2000" b="0" i="0" dirty="0">
                          <a:latin typeface="Calibri" panose="020F0502020204030204" pitchFamily="34" charset="0"/>
                          <a:cs typeface="Calibri" panose="020F0502020204030204" pitchFamily="34" charset="0"/>
                        </a:rPr>
                        <a:t>High-Energy Neutrino Data for the VO: Status and Prospects</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214124230"/>
                  </a:ext>
                </a:extLst>
              </a:tr>
              <a:tr h="1159894">
                <a:tc>
                  <a:txBody>
                    <a:bodyPr/>
                    <a:lstStyle/>
                    <a:p>
                      <a:pPr algn="ctr"/>
                      <a:r>
                        <a:rPr lang="en-US" sz="2000" b="0" i="0">
                          <a:latin typeface="Calibri" panose="020F0502020204030204" pitchFamily="34" charset="0"/>
                          <a:cs typeface="Calibri" panose="020F0502020204030204" pitchFamily="34" charset="0"/>
                        </a:rPr>
                        <a:t>Judy Racusin (NASA GCN)</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en-US" sz="2000" b="0" i="0" dirty="0">
                          <a:effectLst/>
                          <a:latin typeface="Calibri" panose="020F0502020204030204" pitchFamily="34" charset="0"/>
                          <a:cs typeface="Calibri" panose="020F0502020204030204" pitchFamily="34" charset="0"/>
                        </a:rPr>
                        <a:t>General Coordinates Network (GCN): NASA’s Time-Domain and </a:t>
                      </a:r>
                      <a:r>
                        <a:rPr lang="en-US" sz="2000" b="0" i="0" dirty="0" err="1">
                          <a:effectLst/>
                          <a:latin typeface="Calibri" panose="020F0502020204030204" pitchFamily="34" charset="0"/>
                          <a:cs typeface="Calibri" panose="020F0502020204030204" pitchFamily="34" charset="0"/>
                        </a:rPr>
                        <a:t>Multimessenger</a:t>
                      </a:r>
                      <a:r>
                        <a:rPr lang="en-US" sz="2000" b="0" i="0" dirty="0">
                          <a:effectLst/>
                          <a:latin typeface="Calibri" panose="020F0502020204030204" pitchFamily="34" charset="0"/>
                          <a:cs typeface="Calibri" panose="020F0502020204030204" pitchFamily="34" charset="0"/>
                        </a:rPr>
                        <a:t> Astronomy Alert System</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61775919"/>
                  </a:ext>
                </a:extLst>
              </a:tr>
              <a:tr h="579947">
                <a:tc>
                  <a:txBody>
                    <a:bodyPr/>
                    <a:lstStyle/>
                    <a:p>
                      <a:pPr algn="ctr"/>
                      <a:r>
                        <a:rPr lang="en-US" sz="2000" b="0" i="0">
                          <a:latin typeface="Calibri" panose="020F0502020204030204" pitchFamily="34" charset="0"/>
                          <a:cs typeface="Calibri" panose="020F0502020204030204" pitchFamily="34" charset="0"/>
                        </a:rPr>
                        <a:t>Roberto de Pietri (Universita di Parma)</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en-US" sz="2000" b="0" i="0" dirty="0">
                          <a:latin typeface="Calibri" panose="020F0502020204030204" pitchFamily="34" charset="0"/>
                          <a:cs typeface="Calibri" panose="020F0502020204030204" pitchFamily="34" charset="0"/>
                        </a:rPr>
                        <a:t>The LVK Alert System and the use of IVOA standard</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632451069"/>
                  </a:ext>
                </a:extLst>
              </a:tr>
              <a:tr h="289973">
                <a:tc>
                  <a:txBody>
                    <a:bodyPr/>
                    <a:lstStyle/>
                    <a:p>
                      <a:pPr algn="ctr"/>
                      <a:r>
                        <a:rPr lang="en-US" sz="2000" b="0" i="0" dirty="0">
                          <a:latin typeface="Calibri" panose="020F0502020204030204" pitchFamily="34" charset="0"/>
                          <a:cs typeface="Calibri" panose="020F0502020204030204" pitchFamily="34" charset="0"/>
                        </a:rPr>
                        <a:t>Janet Evans (CXC)</a:t>
                      </a:r>
                    </a:p>
                  </a:txBody>
                  <a:tcPr marL="0" marR="0" marT="0" marB="0"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l"/>
                      <a:r>
                        <a:rPr lang="en-US" sz="2000" b="0" i="0" dirty="0">
                          <a:latin typeface="Calibri" panose="020F0502020204030204" pitchFamily="34" charset="0"/>
                          <a:cs typeface="Calibri" panose="020F0502020204030204" pitchFamily="34" charset="0"/>
                        </a:rPr>
                        <a:t>HEIG overview</a:t>
                      </a:r>
                    </a:p>
                  </a:txBody>
                  <a:tcPr marL="0" marR="0" marT="0" marB="0"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465745098"/>
                  </a:ext>
                </a:extLst>
              </a:tr>
            </a:tbl>
          </a:graphicData>
        </a:graphic>
      </p:graphicFrame>
      <p:sp>
        <p:nvSpPr>
          <p:cNvPr id="8" name="Title 3">
            <a:extLst>
              <a:ext uri="{FF2B5EF4-FFF2-40B4-BE49-F238E27FC236}">
                <a16:creationId xmlns:a16="http://schemas.microsoft.com/office/drawing/2014/main" id="{39293817-F1A0-F3CB-DB0E-4F4B7FEE9D53}"/>
              </a:ext>
            </a:extLst>
          </p:cNvPr>
          <p:cNvSpPr>
            <a:spLocks noGrp="1"/>
          </p:cNvSpPr>
          <p:nvPr>
            <p:ph type="title"/>
          </p:nvPr>
        </p:nvSpPr>
        <p:spPr>
          <a:xfrm>
            <a:off x="628650" y="184260"/>
            <a:ext cx="7886700" cy="1325563"/>
          </a:xfrm>
        </p:spPr>
        <p:txBody>
          <a:bodyPr>
            <a:normAutofit/>
          </a:bodyPr>
          <a:lstStyle/>
          <a:p>
            <a:pPr algn="ctr"/>
            <a:r>
              <a:rPr lang="en-US" sz="4000" dirty="0">
                <a:solidFill>
                  <a:srgbClr val="2F4D67"/>
                </a:solidFill>
              </a:rPr>
              <a:t>High Energy and </a:t>
            </a:r>
            <a:br>
              <a:rPr lang="en-US" sz="4000" dirty="0">
                <a:solidFill>
                  <a:srgbClr val="2F4D67"/>
                </a:solidFill>
              </a:rPr>
            </a:br>
            <a:r>
              <a:rPr lang="en-US" sz="4000" dirty="0">
                <a:solidFill>
                  <a:srgbClr val="2F4D67"/>
                </a:solidFill>
              </a:rPr>
              <a:t>Time Domain Plenary session</a:t>
            </a:r>
            <a:endParaRPr lang="en-US" sz="4800" dirty="0">
              <a:solidFill>
                <a:srgbClr val="2F4D67"/>
              </a:solidFill>
            </a:endParaRPr>
          </a:p>
        </p:txBody>
      </p:sp>
    </p:spTree>
    <p:extLst>
      <p:ext uri="{BB962C8B-B14F-4D97-AF65-F5344CB8AC3E}">
        <p14:creationId xmlns:p14="http://schemas.microsoft.com/office/powerpoint/2010/main" val="335468615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4569</TotalTime>
  <Words>1044</Words>
  <Application>Microsoft Macintosh PowerPoint</Application>
  <PresentationFormat>Letter Paper (8.5x11 in)</PresentationFormat>
  <Paragraphs>93</Paragraphs>
  <Slides>9</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Aptos</vt:lpstr>
      <vt:lpstr>Arial</vt:lpstr>
      <vt:lpstr>Calibri</vt:lpstr>
      <vt:lpstr>Courier New</vt:lpstr>
      <vt:lpstr>Times New Roman</vt:lpstr>
      <vt:lpstr>Office Theme</vt:lpstr>
      <vt:lpstr>Standing Committee for Science Priorities (CSP) status</vt:lpstr>
      <vt:lpstr>The CSP of the IVOA</vt:lpstr>
      <vt:lpstr>Goal of the CSP</vt:lpstr>
      <vt:lpstr>Activities of the CSP</vt:lpstr>
      <vt:lpstr>Science Priority Areas </vt:lpstr>
      <vt:lpstr>Important considerations</vt:lpstr>
      <vt:lpstr>Activities after the last Interop</vt:lpstr>
      <vt:lpstr>High Energy and  Time Domain Plenary session</vt:lpstr>
      <vt:lpstr>High Energy and  Time Domain Plenary session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Civano, Francesca M. (GSFC-6600)</dc:creator>
  <cp:lastModifiedBy>Civano, Francesca M. (GSFC-6600)</cp:lastModifiedBy>
  <cp:revision>18</cp:revision>
  <dcterms:created xsi:type="dcterms:W3CDTF">2024-09-30T17:33:03Z</dcterms:created>
  <dcterms:modified xsi:type="dcterms:W3CDTF">2024-11-14T22:38:01Z</dcterms:modified>
</cp:coreProperties>
</file>