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161" r:id="rId3"/>
    <p:sldId id="2138" r:id="rId4"/>
    <p:sldId id="362" r:id="rId5"/>
    <p:sldId id="2140" r:id="rId6"/>
    <p:sldId id="2141" r:id="rId7"/>
    <p:sldId id="2163" r:id="rId8"/>
    <p:sldId id="2142" r:id="rId9"/>
    <p:sldId id="363" r:id="rId10"/>
    <p:sldId id="2124" r:id="rId11"/>
    <p:sldId id="2132" r:id="rId12"/>
    <p:sldId id="2144" r:id="rId13"/>
    <p:sldId id="2145" r:id="rId14"/>
    <p:sldId id="2146" r:id="rId15"/>
    <p:sldId id="2147" r:id="rId16"/>
    <p:sldId id="2148" r:id="rId17"/>
    <p:sldId id="2164" r:id="rId18"/>
    <p:sldId id="317" r:id="rId1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4" userDrawn="1">
          <p15:clr>
            <a:srgbClr val="A4A3A4"/>
          </p15:clr>
        </p15:guide>
        <p15:guide id="2" pos="38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66A0"/>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69456"/>
  </p:normalViewPr>
  <p:slideViewPr>
    <p:cSldViewPr snapToGrid="0" showGuides="1">
      <p:cViewPr varScale="1">
        <p:scale>
          <a:sx n="82" d="100"/>
          <a:sy n="82" d="100"/>
        </p:scale>
        <p:origin x="2280" y="176"/>
      </p:cViewPr>
      <p:guideLst>
        <p:guide orient="horz" pos="2244"/>
        <p:guide pos="3848"/>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2024/11/15</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2024/11/15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b="0" i="0" dirty="0">
                <a:solidFill>
                  <a:srgbClr val="F3F4F6"/>
                </a:solidFill>
                <a:effectLst/>
                <a:latin typeface="Helvetica" pitchFamily="2" charset="0"/>
              </a:rPr>
              <a:t>Good morning, everyone. My name is </a:t>
            </a:r>
            <a:r>
              <a:rPr b="0" i="0" dirty="0" err="1">
                <a:solidFill>
                  <a:srgbClr val="F3F4F6"/>
                </a:solidFill>
                <a:effectLst/>
                <a:latin typeface="Helvetica" pitchFamily="2" charset="0"/>
              </a:rPr>
              <a:t>Yunfei</a:t>
            </a:r>
            <a:r>
              <a:rPr b="0" i="0" dirty="0">
                <a:solidFill>
                  <a:srgbClr val="F3F4F6"/>
                </a:solidFill>
                <a:effectLst/>
                <a:latin typeface="Helvetica" pitchFamily="2" charset="0"/>
              </a:rPr>
              <a:t> Xu. I am from the National Astronomical Data Center of China, and I am also a member of the China-VO team. It is my pleasure to share our work on behalf of the China-VO team. </a:t>
            </a:r>
          </a:p>
          <a:p>
            <a:endParaRPr b="0" i="0" dirty="0">
              <a:solidFill>
                <a:srgbClr val="F3F4F6"/>
              </a:solidFill>
              <a:effectLst/>
              <a:latin typeface="Helvetica" pitchFamily="2" charset="0"/>
            </a:endParaRPr>
          </a:p>
          <a:p>
            <a:r>
              <a:rPr b="0" i="0" dirty="0">
                <a:solidFill>
                  <a:srgbClr val="F3F4F6"/>
                </a:solidFill>
                <a:effectLst/>
                <a:latin typeface="Helvetica" pitchFamily="2" charset="0"/>
              </a:rPr>
              <a:t>Today, my talk is on the Time Domain Astronomical Information Center of the Einstein Probe Satellite, focusing on how the system enhances data discovery, transient identification, and rapid follow-up coordination.</a:t>
            </a:r>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F3F4F6"/>
                </a:solidFill>
                <a:effectLst/>
                <a:latin typeface="Helvetica" pitchFamily="2" charset="0"/>
              </a:rPr>
              <a:t>The website‘s search tools are intuitive – you can look up data by object name, location, time range, or</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a</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specific observation ID if available.</a:t>
            </a:r>
          </a:p>
          <a:p>
            <a:r>
              <a:rPr lang="en-US" altLang="zh-CN" b="0" i="0" dirty="0">
                <a:solidFill>
                  <a:srgbClr val="F3F4F6"/>
                </a:solidFill>
                <a:effectLst/>
                <a:latin typeface="Helvetica" pitchFamily="2" charset="0"/>
              </a:rPr>
              <a:t>The query results are organized in a tabular format and visualized on the </a:t>
            </a:r>
            <a:r>
              <a:rPr lang="en-US" altLang="zh-CN" b="0" i="0" dirty="0" err="1">
                <a:solidFill>
                  <a:srgbClr val="F3F4F6"/>
                </a:solidFill>
                <a:effectLst/>
                <a:latin typeface="Helvetica" pitchFamily="2" charset="0"/>
              </a:rPr>
              <a:t>Aladin</a:t>
            </a:r>
            <a:r>
              <a:rPr lang="en-US" altLang="zh-CN" b="0" i="0" dirty="0">
                <a:solidFill>
                  <a:srgbClr val="F3F4F6"/>
                </a:solidFill>
                <a:effectLst/>
                <a:latin typeface="Helvetica" pitchFamily="2" charset="0"/>
              </a:rPr>
              <a:t> lite.</a:t>
            </a:r>
          </a:p>
          <a:p>
            <a:r>
              <a:rPr lang="en-US" altLang="zh-CN" b="0" i="0" dirty="0">
                <a:solidFill>
                  <a:srgbClr val="F3F4F6"/>
                </a:solidFill>
                <a:effectLst/>
                <a:latin typeface="Helvetica" pitchFamily="2" charset="0"/>
              </a:rPr>
              <a:t>And if you‘re authorized to download data, you can easily do so directly from this table.</a:t>
            </a:r>
            <a:r>
              <a:rPr lang="zh-CN" altLang="en-US" b="0" i="0" dirty="0">
                <a:solidFill>
                  <a:srgbClr val="F3F4F6"/>
                </a:solidFill>
                <a:effectLst/>
                <a:latin typeface="Helvetica" pitchFamily="2" charset="0"/>
              </a:rPr>
              <a:t> </a:t>
            </a:r>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F3F4F6"/>
                </a:solidFill>
                <a:effectLst/>
                <a:latin typeface="Helvetica" pitchFamily="2" charset="0"/>
              </a:rPr>
              <a:t>Furthermore, China-VO team has developed an online data analysis platform which allows users to conduct data analysis online without the need to download datasets to their local devices.</a:t>
            </a:r>
          </a:p>
          <a:p>
            <a:pPr algn="l"/>
            <a:r>
              <a:rPr lang="en-US" altLang="zh-CN" b="0" i="0" dirty="0">
                <a:solidFill>
                  <a:srgbClr val="F3F4F6"/>
                </a:solidFill>
                <a:effectLst/>
                <a:latin typeface="Helvetica" pitchFamily="2" charset="0"/>
              </a:rPr>
              <a:t>The platform offers a </a:t>
            </a:r>
            <a:r>
              <a:rPr lang="en-US" altLang="zh-CN" b="0" i="0" dirty="0" err="1">
                <a:solidFill>
                  <a:srgbClr val="F3F4F6"/>
                </a:solidFill>
                <a:effectLst/>
                <a:latin typeface="Helvetica" pitchFamily="2" charset="0"/>
              </a:rPr>
              <a:t>Jupyter</a:t>
            </a:r>
            <a:r>
              <a:rPr lang="en-US" altLang="zh-CN" b="0" i="0" dirty="0">
                <a:solidFill>
                  <a:srgbClr val="F3F4F6"/>
                </a:solidFill>
                <a:effectLst/>
                <a:latin typeface="Helvetica" pitchFamily="2" charset="0"/>
              </a:rPr>
              <a:t> Hub user interface, where you can run your Python code and access EP</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data directly on the platform. This includes data permission checks to ensure secure and appropriate use.</a:t>
            </a:r>
          </a:p>
          <a:p>
            <a:pPr algn="l"/>
            <a:r>
              <a:rPr lang="en-US" altLang="zh-CN" b="0" i="0" dirty="0">
                <a:solidFill>
                  <a:srgbClr val="F3F4F6"/>
                </a:solidFill>
                <a:effectLst/>
                <a:latin typeface="Helvetica" pitchFamily="2" charset="0"/>
              </a:rPr>
              <a:t>With the </a:t>
            </a:r>
            <a:r>
              <a:rPr lang="en-US" altLang="zh-CN" b="0" i="0" dirty="0" err="1">
                <a:solidFill>
                  <a:srgbClr val="F3F4F6"/>
                </a:solidFill>
                <a:effectLst/>
                <a:latin typeface="Helvetica" pitchFamily="2" charset="0"/>
              </a:rPr>
              <a:t>Jupyter</a:t>
            </a:r>
            <a:r>
              <a:rPr lang="en-US" altLang="zh-CN" b="0" i="0" dirty="0">
                <a:solidFill>
                  <a:srgbClr val="F3F4F6"/>
                </a:solidFill>
                <a:effectLst/>
                <a:latin typeface="Helvetica" pitchFamily="2" charset="0"/>
              </a:rPr>
              <a:t> Hub interface, you can utilize functions from the EP data analysis software that has</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been</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already integrated into the platform for your analysis work.</a:t>
            </a:r>
          </a:p>
          <a:p>
            <a:pPr algn="l"/>
            <a:r>
              <a:rPr lang="en-US" altLang="zh-CN" b="0" i="0" dirty="0">
                <a:solidFill>
                  <a:srgbClr val="F3F4F6"/>
                </a:solidFill>
                <a:effectLst/>
                <a:latin typeface="Helvetica" pitchFamily="2" charset="0"/>
              </a:rPr>
              <a:t>Additionally, you can create publication-quality images from your analysis results using matplotlib directly on the platform.</a:t>
            </a:r>
          </a:p>
        </p:txBody>
      </p:sp>
      <p:sp>
        <p:nvSpPr>
          <p:cNvPr id="4" name="灯片编号占位符 3"/>
          <p:cNvSpPr>
            <a:spLocks noGrp="1"/>
          </p:cNvSpPr>
          <p:nvPr>
            <p:ph type="sldNum" sz="quarter" idx="5"/>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Now, let's discuss X-ray transient identification. In the EP data pipeline, an automatic process determines whether each detected X-ray source is already known. As previously mentioned, a reference catalog is used to match against each detected source to</a:t>
            </a:r>
            <a:r>
              <a:rPr lang="en-US" dirty="0"/>
              <a:t> determine</a:t>
            </a:r>
            <a:r>
              <a:rPr dirty="0"/>
              <a:t> if it is already known.</a:t>
            </a:r>
          </a:p>
          <a:p>
            <a:endParaRPr dirty="0"/>
          </a:p>
          <a:p>
            <a:r>
              <a:rPr dirty="0"/>
              <a:t>Sources that are unknown undergo further examination to determine if they are </a:t>
            </a:r>
            <a:r>
              <a:rPr lang="en-US" altLang="zh-CN" dirty="0"/>
              <a:t>fake</a:t>
            </a:r>
            <a:r>
              <a:rPr dirty="0"/>
              <a:t> sources or cosmic rays. For the remaining transient candidates, a random forest algorithm is employed to provide a preliminary classification.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Arial" panose="020B0604020202090204" pitchFamily="34" charset="0"/>
              <a:buNone/>
            </a:pPr>
            <a:r>
              <a:rPr lang="en-US" altLang="zh-CN" dirty="0"/>
              <a:t>All transient candidates will be further examined by the transient </a:t>
            </a:r>
            <a:r>
              <a:rPr lang="en-US" altLang="zh-CN" dirty="0" err="1"/>
              <a:t>advocatet</a:t>
            </a:r>
            <a:r>
              <a:rPr lang="en-US" altLang="zh-CN" dirty="0"/>
              <a:t>. TDAIC provides them with various tools and services to streamline the identification process.</a:t>
            </a:r>
          </a:p>
          <a:p>
            <a:pPr indent="0">
              <a:buFont typeface="Arial" panose="020B0604020202090204" pitchFamily="34" charset="0"/>
              <a:buNone/>
            </a:pPr>
            <a:r>
              <a:rPr lang="en-US" altLang="zh-CN" dirty="0"/>
              <a:t>There is a dedicated page that displays all details about each candidate, including its location, image, spectrum, light curve, and so</a:t>
            </a:r>
            <a:r>
              <a:rPr lang="zh-CN" altLang="en-US" dirty="0"/>
              <a:t> </a:t>
            </a:r>
            <a:r>
              <a:rPr lang="en-US" altLang="zh-CN" dirty="0"/>
              <a:t>on. In </a:t>
            </a:r>
            <a:r>
              <a:rPr lang="en-US" altLang="zh-CN" dirty="0" err="1"/>
              <a:t>addition,TDAIC</a:t>
            </a:r>
            <a:r>
              <a:rPr lang="en-US" altLang="zh-CN" dirty="0"/>
              <a:t> integrates DSS, ROSAT, </a:t>
            </a:r>
            <a:r>
              <a:rPr lang="en-US" altLang="zh-CN" dirty="0" err="1"/>
              <a:t>AllWISE</a:t>
            </a:r>
            <a:r>
              <a:rPr lang="en-US" altLang="zh-CN" dirty="0"/>
              <a:t> sky maps, and catalogs from MAXI, Swift, and XMM-Newton as references, utilizing </a:t>
            </a:r>
            <a:r>
              <a:rPr lang="en-US" altLang="zh-CN" dirty="0" err="1"/>
              <a:t>Aladin</a:t>
            </a:r>
            <a:r>
              <a:rPr lang="en-US" altLang="zh-CN" dirty="0"/>
              <a:t> Lite for visualization to offer the transient advocate an intuitive user experience. It also links to SIMBAD, NED, and ASAS-SN based on the candidate’s location. Related time-domain astronomical alerts such as GCN Notices, circulars, and </a:t>
            </a:r>
            <a:r>
              <a:rPr lang="en-US" altLang="zh-CN" dirty="0" err="1"/>
              <a:t>ATels</a:t>
            </a:r>
            <a:r>
              <a:rPr lang="en-US" altLang="zh-CN" dirty="0"/>
              <a:t> are also listed for reference.</a:t>
            </a:r>
          </a:p>
          <a:p>
            <a:pPr indent="0">
              <a:buFont typeface="Arial" panose="020B0604020202090204" pitchFamily="34" charset="0"/>
              <a:buNone/>
            </a:pPr>
            <a:r>
              <a:rPr lang="en-US" altLang="zh-CN" dirty="0"/>
              <a:t>All identification results, as well as the personnel involved in the process, will be recorded to ensure traceability of the findings.</a:t>
            </a:r>
          </a:p>
          <a:p>
            <a:pPr indent="0">
              <a:buFont typeface="Arial" panose="020B0604020202090204" pitchFamily="34" charset="0"/>
              <a:buNone/>
            </a:pPr>
            <a:r>
              <a:rPr lang="en-US" altLang="zh-CN" dirty="0"/>
              <a:t>As of November 15th, 2024, over 5,000 known sources, 80 transients, and 400 stellar flares have been identified.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If a transient is confidently identified, follow-up observations will be initiated as soon as possible. TDAIC will directly send the follow-up observation plan to cooperating telescopes using the MQTT protocol. Additionally, GCN notices or circulars and </a:t>
            </a:r>
            <a:r>
              <a:rPr lang="en-US" altLang="zh-CN" dirty="0" err="1"/>
              <a:t>ATels</a:t>
            </a:r>
            <a:r>
              <a:rPr lang="en-US" altLang="zh-CN" dirty="0"/>
              <a:t> will be issued as appropriate for different situations.</a:t>
            </a:r>
          </a:p>
          <a:p>
            <a:r>
              <a:rPr lang="en-US" altLang="zh-CN" dirty="0"/>
              <a:t>The follow-up observation plan and alert content are organized in JSON format, and GCN notices are sent via Kafka.</a:t>
            </a:r>
          </a:p>
          <a:p>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There are also methods to respond to follow-up observation requests from other facilities, such as those triggered by gravitational wave events. We have a separate system that generates EP WXT observation plans for each GW event, as shown in the snapshot on the left. These observation plans are then uploaded to the satellite using TDAIC’s </a:t>
            </a:r>
            <a:r>
              <a:rPr lang="en-US" altLang="zh-CN" dirty="0" err="1"/>
              <a:t>ToO</a:t>
            </a:r>
            <a:r>
              <a:rPr lang="zh-CN" altLang="en-US" dirty="0"/>
              <a:t> </a:t>
            </a:r>
            <a:r>
              <a:rPr dirty="0"/>
              <a:t>observing proposal tool.</a:t>
            </a:r>
          </a:p>
          <a:p>
            <a:r>
              <a:rPr dirty="0"/>
              <a:t>There are two types of uplinks available for uploading EP’s </a:t>
            </a:r>
            <a:r>
              <a:rPr dirty="0" err="1"/>
              <a:t>ToO</a:t>
            </a:r>
            <a:r>
              <a:rPr dirty="0"/>
              <a:t> observation plans: the X-band link and the </a:t>
            </a:r>
            <a:r>
              <a:rPr dirty="0" err="1"/>
              <a:t>Beidou</a:t>
            </a:r>
            <a:r>
              <a:rPr dirty="0"/>
              <a:t> link. The X/S-band link requires several hours to upload data to the satellite, whereas the </a:t>
            </a:r>
            <a:r>
              <a:rPr dirty="0" err="1"/>
              <a:t>Beidou</a:t>
            </a:r>
            <a:r>
              <a:rPr dirty="0"/>
              <a:t> link completes the upload in just a few minutes.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For coordinated observations between EP and other facilities, TDAIC offers several ways to access EP's observation plans. Through the TDAIC's user interface, users can query observation plans by location, time span, or observation ID. Additionally, TDAIC provides an API for retrieving the latest WXT </a:t>
            </a:r>
            <a:r>
              <a:rPr lang="en-US" altLang="zh-CN" dirty="0"/>
              <a:t>field</a:t>
            </a:r>
            <a:r>
              <a:rPr lang="zh-CN" altLang="en-US" dirty="0"/>
              <a:t> </a:t>
            </a:r>
            <a:r>
              <a:rPr lang="en-US" altLang="zh-CN" dirty="0"/>
              <a:t>of</a:t>
            </a:r>
            <a:r>
              <a:rPr lang="zh-CN" altLang="en-US" dirty="0"/>
              <a:t> </a:t>
            </a:r>
            <a:r>
              <a:rPr lang="en-US" altLang="zh-CN" dirty="0"/>
              <a:t>view</a:t>
            </a:r>
            <a:r>
              <a:rPr dirty="0"/>
              <a:t>, making it convenient for automated programs.</a:t>
            </a:r>
          </a:p>
          <a:p>
            <a:endParaRPr dirty="0"/>
          </a:p>
          <a:p>
            <a:r>
              <a:rPr lang="en-US" dirty="0"/>
              <a:t>We are actively working on improving coordinated observations, and the IVOA </a:t>
            </a:r>
            <a:r>
              <a:rPr lang="en-US" dirty="0" err="1"/>
              <a:t>ObsLocTAP</a:t>
            </a:r>
            <a:r>
              <a:rPr lang="en-US" dirty="0"/>
              <a:t> protocol </a:t>
            </a:r>
            <a:r>
              <a:rPr lang="en-US" altLang="zh-CN" dirty="0"/>
              <a:t>will</a:t>
            </a:r>
            <a:r>
              <a:rPr lang="zh-CN" altLang="en-US" dirty="0"/>
              <a:t> </a:t>
            </a:r>
            <a:r>
              <a:rPr lang="en-US" altLang="zh-CN" dirty="0"/>
              <a:t>be</a:t>
            </a:r>
            <a:r>
              <a:rPr lang="zh-CN" altLang="en-US" dirty="0"/>
              <a:t> </a:t>
            </a:r>
            <a:r>
              <a:rPr lang="en-US" altLang="zh-CN" dirty="0"/>
              <a:t>implemented</a:t>
            </a:r>
            <a:r>
              <a:rPr lang="zh-CN" altLang="en-US" dirty="0"/>
              <a:t> </a:t>
            </a:r>
            <a:r>
              <a:rPr lang="en-US" altLang="zh-CN" dirty="0"/>
              <a:t>in</a:t>
            </a:r>
            <a:r>
              <a:rPr lang="zh-CN" altLang="en-US" dirty="0"/>
              <a:t> </a:t>
            </a:r>
            <a:r>
              <a:rPr lang="en-US" altLang="zh-CN" dirty="0"/>
              <a:t>the</a:t>
            </a:r>
            <a:r>
              <a:rPr lang="zh-CN" altLang="en-US" dirty="0"/>
              <a:t> </a:t>
            </a:r>
            <a:r>
              <a:rPr lang="en-US" altLang="zh-CN" dirty="0"/>
              <a:t>near</a:t>
            </a:r>
            <a:r>
              <a:rPr lang="zh-CN" altLang="en-US" dirty="0"/>
              <a:t> </a:t>
            </a:r>
            <a:r>
              <a:rPr lang="en-US" altLang="zh-CN" dirty="0" err="1"/>
              <a:t>furture</a:t>
            </a:r>
            <a:r>
              <a:rPr lang="en-US" dirty="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Finally, I will conclude with a summary and</a:t>
            </a:r>
            <a:r>
              <a:rPr lang="zh-CN" altLang="en-US" dirty="0"/>
              <a:t> </a:t>
            </a:r>
            <a:r>
              <a:rPr lang="en-US" altLang="zh-CN" dirty="0"/>
              <a:t>try</a:t>
            </a:r>
            <a:r>
              <a:rPr lang="zh-CN" altLang="en-US" dirty="0"/>
              <a:t> </a:t>
            </a:r>
            <a:r>
              <a:rPr lang="en-US" altLang="zh-CN" dirty="0"/>
              <a:t>to</a:t>
            </a:r>
            <a:r>
              <a:rPr lang="zh-CN" altLang="en-US" dirty="0"/>
              <a:t> </a:t>
            </a:r>
            <a:r>
              <a:rPr lang="en-US" altLang="zh-CN" dirty="0"/>
              <a:t>answers</a:t>
            </a:r>
            <a:r>
              <a:rPr lang="zh-CN" altLang="en-US" dirty="0"/>
              <a:t> </a:t>
            </a:r>
            <a:r>
              <a:rPr lang="en-US" altLang="zh-CN" dirty="0"/>
              <a:t>the</a:t>
            </a:r>
            <a:r>
              <a:rPr lang="zh-CN" altLang="en-US" dirty="0"/>
              <a:t> </a:t>
            </a:r>
            <a:r>
              <a:rPr lang="en-US" altLang="zh-CN" dirty="0"/>
              <a:t>questions</a:t>
            </a:r>
            <a:r>
              <a:rPr lang="zh-CN" altLang="en-US" dirty="0"/>
              <a:t> </a:t>
            </a:r>
            <a:r>
              <a:rPr lang="en-US" altLang="zh-CN" dirty="0"/>
              <a:t>from</a:t>
            </a:r>
            <a:r>
              <a:rPr lang="zh-CN" altLang="en-US" dirty="0"/>
              <a:t> </a:t>
            </a:r>
            <a:r>
              <a:rPr lang="en-US" altLang="zh-CN" dirty="0"/>
              <a:t>the</a:t>
            </a:r>
            <a:r>
              <a:rPr lang="zh-CN" altLang="en-US" dirty="0"/>
              <a:t> </a:t>
            </a:r>
            <a:r>
              <a:rPr lang="en-US" altLang="zh-CN" dirty="0"/>
              <a:t>chair.</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F3F4F6"/>
                </a:solidFill>
                <a:effectLst/>
                <a:latin typeface="Helvetica" pitchFamily="2" charset="0"/>
              </a:rPr>
              <a:t>And that‘s everything I have for you today. I hope you found this overview helpful. Thank you for your time.</a:t>
            </a:r>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My talk is structured into five parts.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I will provide a brief overview of the Einstein Probe Satellite and the TDAIC system. </a:t>
            </a:r>
            <a:endParaRPr lang="en-US" dirty="0">
              <a:sym typeface="+mn-ea"/>
            </a:endParaRPr>
          </a:p>
          <a:p>
            <a:r>
              <a:rPr dirty="0">
                <a:sym typeface="+mn-ea"/>
              </a:rPr>
              <a:t>The Einstein Probe (EP) satellite is a collaborative project developed by the </a:t>
            </a:r>
            <a:r>
              <a:rPr lang="en-US" dirty="0">
                <a:sym typeface="+mn-ea"/>
              </a:rPr>
              <a:t>CAS</a:t>
            </a:r>
            <a:r>
              <a:rPr dirty="0">
                <a:sym typeface="+mn-ea"/>
              </a:rPr>
              <a:t>,</a:t>
            </a:r>
            <a:r>
              <a:rPr lang="en-US" dirty="0">
                <a:sym typeface="+mn-ea"/>
              </a:rPr>
              <a:t>ESA, MPE</a:t>
            </a:r>
            <a:r>
              <a:rPr dirty="0">
                <a:sym typeface="+mn-ea"/>
              </a:rPr>
              <a:t>, and </a:t>
            </a:r>
            <a:r>
              <a:rPr lang="en-US" dirty="0">
                <a:sym typeface="+mn-ea"/>
              </a:rPr>
              <a:t>CNES</a:t>
            </a:r>
            <a:r>
              <a:rPr dirty="0">
                <a:sym typeface="+mn-ea"/>
              </a:rPr>
              <a:t>.</a:t>
            </a:r>
          </a:p>
          <a:p>
            <a:r>
              <a:rPr dirty="0">
                <a:sym typeface="+mn-ea"/>
              </a:rPr>
              <a:t>It is equipped with two types of payloads: the Wide Field X-ray Telescope, or simply WXT, and the Follow-up X-ray Telescope, or simply FXT. The WXT, which contains 48 CMOS units and features a lobster-eye structure, provides a very large field of view of up to 3,600 square degrees. The WXT’s localization ability is about 1 arcminute, whereas the FXT offers superior localization capabilities, ranging from 5 to 15 arcseconds. Both payloads operate in the soft X-ray band. The WXT surveys the sky to detect transient signals, and the FXT then conducts rapid follow-up observations to acquire more precise data. The EP satellite was launched on January 9th, 2024.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b="0" i="0" dirty="0">
                <a:effectLst/>
              </a:rPr>
              <a:t>The China-VO team has developed the Time Domain Astronomical Information Center for the EP satellite. This comprehensive </a:t>
            </a:r>
            <a:r>
              <a:rPr lang="en-US" altLang="zh-CN" b="0" i="0" dirty="0">
                <a:effectLst/>
              </a:rPr>
              <a:t>system</a:t>
            </a:r>
            <a:r>
              <a:rPr b="0" i="0" dirty="0">
                <a:effectLst/>
              </a:rPr>
              <a:t> integrates a suite of services and tools, making it easy for scientific users to access and analyze EP data.</a:t>
            </a:r>
          </a:p>
          <a:p>
            <a:endParaRPr b="0" i="0" dirty="0">
              <a:effectLst/>
            </a:endParaRPr>
          </a:p>
          <a:p>
            <a:r>
              <a:rPr b="0" i="0" dirty="0">
                <a:effectLst/>
              </a:rPr>
              <a:t>It is an online system accessible via the link provided below. </a:t>
            </a:r>
            <a:endParaRPr lang="en-US" b="0" i="0" dirty="0">
              <a:effectLst/>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In this slide, we present the architecture of the TDAIC. All EP data originates</a:t>
            </a:r>
            <a:r>
              <a:rPr lang="en-US" dirty="0"/>
              <a:t> </a:t>
            </a:r>
            <a:r>
              <a:rPr dirty="0"/>
              <a:t>from the Data Pipeline. The raw Level 0 data we receive from the satellite is initially processed by the Data Generator for each payload, transforming it into Level 1 data. This level includes event </a:t>
            </a:r>
            <a:r>
              <a:rPr dirty="0" err="1"/>
              <a:t>files</a:t>
            </a:r>
            <a:r>
              <a:rPr lang="en-US" altLang="zh-CN" dirty="0" err="1"/>
              <a:t>,orbit</a:t>
            </a:r>
            <a:r>
              <a:rPr lang="zh-CN" altLang="en-US" dirty="0"/>
              <a:t> </a:t>
            </a:r>
            <a:r>
              <a:rPr lang="en-US" altLang="zh-CN" dirty="0"/>
              <a:t>and</a:t>
            </a:r>
            <a:r>
              <a:rPr lang="zh-CN" altLang="en-US" dirty="0"/>
              <a:t> </a:t>
            </a:r>
            <a:r>
              <a:rPr lang="en-US" altLang="zh-CN" dirty="0"/>
              <a:t>attitude</a:t>
            </a:r>
            <a:r>
              <a:rPr dirty="0"/>
              <a:t> files. Subsequently, the Level 1 data is further processed into Levels 2 and 3 by the Data Analysis Software, which produces image, catalog, spectr</a:t>
            </a:r>
            <a:r>
              <a:rPr lang="en-US" altLang="zh-CN" dirty="0"/>
              <a:t>a</a:t>
            </a:r>
            <a:r>
              <a:rPr dirty="0"/>
              <a:t> and light curve</a:t>
            </a:r>
            <a:r>
              <a:rPr lang="en-US" altLang="zh-CN" dirty="0"/>
              <a:t>s</a:t>
            </a:r>
            <a:r>
              <a:rPr dirty="0"/>
              <a:t>. Metadata for each data level is stored in the Metadata Database within TDAIC, while the corresponding data files are archived in the Archive Database, which is based on an object file system.</a:t>
            </a:r>
          </a:p>
          <a:p>
            <a:r>
              <a:rPr dirty="0"/>
              <a:t>The TDAIC system comprises three main modules: data discovery and access, transient identification, and observing proposal tools. These modules interact with both the metadata and archive databases to manipulate the data, providing services to EP scientific users through a web-based user interface.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Now, I would like to introduce the data model we use in TDAIC. Both WXT and FXT are identical in terms of data structure, so I will take WXT as an example. As mentioned earlier, there are 48 CMOS units in WXT, and the observation data is organized by each CMOS unit. The data model follows the IVOA </a:t>
            </a:r>
            <a:r>
              <a:rPr dirty="0" err="1"/>
              <a:t>ObsCore</a:t>
            </a:r>
            <a:r>
              <a:rPr dirty="0"/>
              <a:t> data model standard, with all mandatory fields implemented. As you can see in the slide, the two columns on the left represent the mandatory fields of the </a:t>
            </a:r>
            <a:r>
              <a:rPr dirty="0" err="1"/>
              <a:t>ObsCore</a:t>
            </a:r>
            <a:r>
              <a:rPr dirty="0"/>
              <a:t> data model. Additionally, we have included four supplementary fields to capture the status, trigger, and version of the observation.</a:t>
            </a:r>
          </a:p>
          <a:p>
            <a:r>
              <a:rPr dirty="0"/>
              <a:t>Each observation includes five types of data: the event list, image, </a:t>
            </a:r>
            <a:r>
              <a:rPr lang="en-US" dirty="0"/>
              <a:t>catalog, </a:t>
            </a:r>
            <a:r>
              <a:rPr dirty="0"/>
              <a:t>spectrum, and light curve</a:t>
            </a:r>
            <a:r>
              <a:rPr lang="en-US" dirty="0"/>
              <a:t> of each source</a:t>
            </a:r>
            <a:r>
              <a:rPr dirty="0"/>
              <a:t>. Each type of data exists at different calibration levels, and these two elements are represented by the "</a:t>
            </a:r>
            <a:r>
              <a:rPr dirty="0" err="1"/>
              <a:t>dataproduct_type</a:t>
            </a:r>
            <a:r>
              <a:rPr dirty="0"/>
              <a:t>" and "</a:t>
            </a:r>
            <a:r>
              <a:rPr dirty="0" err="1"/>
              <a:t>calib_level</a:t>
            </a:r>
            <a:r>
              <a:rPr dirty="0"/>
              <a:t>" fields, respectively.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dirty="0"/>
              <a:t>The EP data is also</a:t>
            </a:r>
            <a:r>
              <a:rPr lang="en-US" dirty="0"/>
              <a:t> logically </a:t>
            </a:r>
            <a:r>
              <a:rPr dirty="0"/>
              <a:t>organized by each X-ray source. EP maintains a catalog of known X-ray sources, which is compiled from catalogs such as XMM-Newton, Chandra, MAXI, and Swift. Every X-ray source extracted from EP observations is matched by position with this known source catalog. Once matched, all related event lists, images, spectra, and fluxes are logically connected to the known source. This allows us to easily obtain long-term light curves and stacked images for specific sources.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How to discover and access EP data?</a:t>
            </a:r>
            <a:r>
              <a:rPr lang="zh-CN" altLang="en-US" dirty="0"/>
              <a:t> </a:t>
            </a:r>
            <a:r>
              <a:rPr lang="en-US" altLang="zh-CN" dirty="0">
                <a:sym typeface="+mn-ea"/>
              </a:rPr>
              <a:t>According to the EP data policy, all EP data is subject to a one-year protection period. After this period, the data will be made publicly available. Currently, only members of the EP Science Topical Panel (STP) can access the data upon </a:t>
            </a:r>
            <a:r>
              <a:rPr lang="en-US" altLang="zh-CN" dirty="0" err="1">
                <a:sym typeface="+mn-ea"/>
              </a:rPr>
              <a:t>request.We</a:t>
            </a:r>
            <a:r>
              <a:rPr lang="en-US" altLang="zh-CN" dirty="0">
                <a:sym typeface="+mn-ea"/>
              </a:rPr>
              <a:t> are actively working on making EP data available in the VO registry.</a:t>
            </a:r>
            <a:r>
              <a:rPr lang="zh-CN" altLang="en-US" dirty="0">
                <a:sym typeface="+mn-ea"/>
              </a:rPr>
              <a:t> </a:t>
            </a:r>
            <a:r>
              <a:rPr lang="en-US" altLang="zh-CN" dirty="0">
                <a:sym typeface="+mn-ea"/>
              </a:rPr>
              <a:t>Since we have implemented the </a:t>
            </a:r>
            <a:r>
              <a:rPr lang="en-US" altLang="zh-CN" dirty="0" err="1">
                <a:sym typeface="+mn-ea"/>
              </a:rPr>
              <a:t>ObsCore</a:t>
            </a:r>
            <a:r>
              <a:rPr lang="en-US" altLang="zh-CN" dirty="0">
                <a:sym typeface="+mn-ea"/>
              </a:rPr>
              <a:t> data model, the EP data is nearly TAP-ready. The next step is to implement the TAP interface to complete the process.</a:t>
            </a:r>
            <a:r>
              <a:rPr lang="zh-CN" altLang="en-US" dirty="0">
                <a:sym typeface="+mn-ea"/>
              </a:rPr>
              <a:t> </a:t>
            </a:r>
            <a:r>
              <a:rPr lang="en-US" altLang="zh-CN" dirty="0">
                <a:sym typeface="+mn-ea"/>
              </a:rPr>
              <a:t>Currently, the TDAIC web user interface is the</a:t>
            </a:r>
            <a:r>
              <a:rPr lang="zh-CN" altLang="en-US" dirty="0">
                <a:sym typeface="+mn-ea"/>
              </a:rPr>
              <a:t> </a:t>
            </a:r>
            <a:r>
              <a:rPr lang="en-US" altLang="zh-CN" dirty="0">
                <a:sym typeface="+mn-ea"/>
              </a:rPr>
              <a:t>only way to discover and access EP data.</a:t>
            </a:r>
            <a:endParaRPr lang="en-US" altLang="zh-CN" dirty="0"/>
          </a:p>
          <a:p>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F3F4F6"/>
                </a:solidFill>
                <a:effectLst/>
                <a:latin typeface="Helvetica" pitchFamily="2" charset="0"/>
              </a:rPr>
              <a:t>To access the data and services in TDAIC, you will need to create an account on the</a:t>
            </a:r>
            <a:r>
              <a:rPr lang="zh-CN" altLang="en-US" b="0" i="0" dirty="0">
                <a:solidFill>
                  <a:srgbClr val="F3F4F6"/>
                </a:solidFill>
                <a:effectLst/>
                <a:latin typeface="Helvetica" pitchFamily="2" charset="0"/>
              </a:rPr>
              <a:t> </a:t>
            </a:r>
            <a:r>
              <a:rPr lang="en-US" altLang="zh-CN" b="0" i="0" dirty="0">
                <a:solidFill>
                  <a:srgbClr val="F3F4F6"/>
                </a:solidFill>
                <a:effectLst/>
                <a:latin typeface="Helvetica" pitchFamily="2" charset="0"/>
              </a:rPr>
              <a:t>website.</a:t>
            </a:r>
          </a:p>
          <a:p>
            <a:pPr algn="l"/>
            <a:r>
              <a:rPr lang="en-US" altLang="zh-CN" b="0" i="0" dirty="0">
                <a:solidFill>
                  <a:srgbClr val="F3F4F6"/>
                </a:solidFill>
                <a:effectLst/>
                <a:latin typeface="Helvetica" pitchFamily="2" charset="0"/>
              </a:rPr>
              <a:t>Once you're set up, a role will be designated to your account by the TDAIC administrator. </a:t>
            </a:r>
          </a:p>
          <a:p>
            <a:pPr algn="l"/>
            <a:r>
              <a:rPr lang="en-US" altLang="zh-CN" b="0" i="0" dirty="0">
                <a:solidFill>
                  <a:srgbClr val="F3F4F6"/>
                </a:solidFill>
                <a:effectLst/>
                <a:latin typeface="Helvetica" pitchFamily="2" charset="0"/>
              </a:rPr>
              <a:t>The role assigned to you will define your access privileges on the website. </a:t>
            </a:r>
          </a:p>
          <a:p>
            <a:pPr algn="l"/>
            <a:endParaRPr lang="en-US" altLang="zh-CN" b="0" i="0" dirty="0">
              <a:solidFill>
                <a:srgbClr val="F3F4F6"/>
              </a:solidFill>
              <a:effectLst/>
              <a:latin typeface="Helvetica" pitchFamily="2" charset="0"/>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pic>
        <p:nvPicPr>
          <p:cNvPr id="8" name="图片 7"/>
          <p:cNvPicPr>
            <a:picLocks noChangeAspect="1"/>
          </p:cNvPicPr>
          <p:nvPr userDrawn="1"/>
        </p:nvPicPr>
        <p:blipFill>
          <a:blip r:embed="rId2"/>
          <a:srcRect l="1682" t="-1954"/>
          <a:stretch>
            <a:fillRect/>
          </a:stretch>
        </p:blipFill>
        <p:spPr>
          <a:xfrm>
            <a:off x="69850" y="777240"/>
            <a:ext cx="11917045" cy="198755"/>
          </a:xfrm>
          <a:prstGeom prst="rect">
            <a:avLst/>
          </a:prstGeom>
        </p:spPr>
      </p:pic>
      <p:pic>
        <p:nvPicPr>
          <p:cNvPr id="10" name="图片 9" descr="NADCLogoTransHorizontal "/>
          <p:cNvPicPr>
            <a:picLocks noChangeAspect="1"/>
          </p:cNvPicPr>
          <p:nvPr userDrawn="1"/>
        </p:nvPicPr>
        <p:blipFill>
          <a:blip r:embed="rId3"/>
          <a:stretch>
            <a:fillRect/>
          </a:stretch>
        </p:blipFill>
        <p:spPr>
          <a:xfrm>
            <a:off x="9309100" y="193675"/>
            <a:ext cx="2677795" cy="587375"/>
          </a:xfrm>
          <a:prstGeom prst="rect">
            <a:avLst/>
          </a:prstGeom>
        </p:spPr>
      </p:pic>
      <p:pic>
        <p:nvPicPr>
          <p:cNvPr id="9" name="图片 8"/>
          <p:cNvPicPr>
            <a:picLocks noChangeAspect="1"/>
          </p:cNvPicPr>
          <p:nvPr userDrawn="1"/>
        </p:nvPicPr>
        <p:blipFill>
          <a:blip r:embed="rId4"/>
          <a:stretch>
            <a:fillRect/>
          </a:stretch>
        </p:blipFill>
        <p:spPr>
          <a:xfrm>
            <a:off x="0" y="6721475"/>
            <a:ext cx="12192000" cy="1517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9725" y="0"/>
            <a:ext cx="10515600" cy="858520"/>
          </a:xfrm>
        </p:spPr>
        <p:txBody>
          <a:bodyPr anchor="ctr" anchorCtr="0">
            <a:normAutofit/>
          </a:bodyPr>
          <a:lstStyle>
            <a:lvl1pPr marL="0" marR="0" lvl="0" algn="l" defTabSz="914400" rtl="0" eaLnBrk="1" fontAlgn="auto" latinLnBrk="0" hangingPunct="1">
              <a:lnSpc>
                <a:spcPct val="90000"/>
              </a:lnSpc>
              <a:spcBef>
                <a:spcPct val="0"/>
              </a:spcBef>
              <a:buClrTx/>
              <a:buSzTx/>
              <a:buFontTx/>
              <a:buNone/>
              <a:defRPr kumimoji="0" lang="zh-CN" altLang="en-US" sz="4000" b="0" i="0" u="none" strike="noStrike" kern="1200" cap="none" spc="0" normalizeH="0" baseline="0" noProof="1">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latin typeface="微软雅黑" panose="020B0503020204020204" charset="-122"/>
                <a:ea typeface="微软雅黑" panose="020B0503020204020204" charset="-122"/>
              </a:defRPr>
            </a:lvl1pPr>
            <a:lvl2pPr>
              <a:defRPr sz="2400">
                <a:solidFill>
                  <a:schemeClr val="tx1">
                    <a:lumMod val="75000"/>
                    <a:lumOff val="25000"/>
                  </a:schemeClr>
                </a:solidFill>
                <a:latin typeface="微软雅黑" panose="020B0503020204020204" charset="-122"/>
                <a:ea typeface="微软雅黑" panose="020B0503020204020204" charset="-122"/>
              </a:defRPr>
            </a:lvl2pPr>
            <a:lvl3pPr>
              <a:defRPr sz="2000">
                <a:solidFill>
                  <a:schemeClr val="tx1">
                    <a:lumMod val="75000"/>
                    <a:lumOff val="25000"/>
                  </a:schemeClr>
                </a:solidFill>
                <a:latin typeface="微软雅黑" panose="020B0503020204020204" charset="-122"/>
                <a:ea typeface="微软雅黑" panose="020B0503020204020204" charset="-122"/>
              </a:defRPr>
            </a:lvl3pPr>
            <a:lvl4pPr>
              <a:defRPr sz="1800">
                <a:solidFill>
                  <a:schemeClr val="tx1">
                    <a:lumMod val="75000"/>
                    <a:lumOff val="25000"/>
                  </a:schemeClr>
                </a:solidFill>
                <a:latin typeface="微软雅黑" panose="020B0503020204020204" charset="-122"/>
                <a:ea typeface="微软雅黑" panose="020B0503020204020204" charset="-122"/>
              </a:defRPr>
            </a:lvl4pPr>
            <a:lvl5pPr>
              <a:defRPr sz="1800">
                <a:solidFill>
                  <a:schemeClr val="tx1">
                    <a:lumMod val="75000"/>
                    <a:lumOff val="25000"/>
                  </a:schemeClr>
                </a:solidFill>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pic>
        <p:nvPicPr>
          <p:cNvPr id="8" name="图片 7"/>
          <p:cNvPicPr>
            <a:picLocks noChangeAspect="1"/>
          </p:cNvPicPr>
          <p:nvPr userDrawn="1"/>
        </p:nvPicPr>
        <p:blipFill>
          <a:blip r:embed="rId2"/>
          <a:srcRect l="969" t="1294"/>
          <a:stretch>
            <a:fillRect/>
          </a:stretch>
        </p:blipFill>
        <p:spPr>
          <a:xfrm>
            <a:off x="47625" y="861060"/>
            <a:ext cx="12073890" cy="193675"/>
          </a:xfrm>
          <a:prstGeom prst="rect">
            <a:avLst/>
          </a:prstGeom>
        </p:spPr>
      </p:pic>
      <p:pic>
        <p:nvPicPr>
          <p:cNvPr id="9" name="图片 8"/>
          <p:cNvPicPr>
            <a:picLocks noChangeAspect="1"/>
          </p:cNvPicPr>
          <p:nvPr userDrawn="1"/>
        </p:nvPicPr>
        <p:blipFill>
          <a:blip r:embed="rId3"/>
          <a:stretch>
            <a:fillRect/>
          </a:stretch>
        </p:blipFill>
        <p:spPr>
          <a:xfrm>
            <a:off x="0" y="6721475"/>
            <a:ext cx="12192000" cy="151765"/>
          </a:xfrm>
          <a:prstGeom prst="rect">
            <a:avLst/>
          </a:prstGeom>
        </p:spPr>
      </p:pic>
      <p:pic>
        <p:nvPicPr>
          <p:cNvPr id="10" name="图片 9" descr="NADCLogoTransHorizontal "/>
          <p:cNvPicPr>
            <a:picLocks noChangeAspect="1"/>
          </p:cNvPicPr>
          <p:nvPr userDrawn="1"/>
        </p:nvPicPr>
        <p:blipFill>
          <a:blip r:embed="rId4"/>
          <a:stretch>
            <a:fillRect/>
          </a:stretch>
        </p:blipFill>
        <p:spPr>
          <a:xfrm>
            <a:off x="9309100" y="193675"/>
            <a:ext cx="2677795" cy="58737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2024/11/15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2024/11/15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66.xml"/><Relationship Id="rId7" Type="http://schemas.openxmlformats.org/officeDocument/2006/relationships/image" Target="../media/image28.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72.xml"/><Relationship Id="rId7" Type="http://schemas.openxmlformats.org/officeDocument/2006/relationships/image" Target="../media/image34.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37.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6.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tags" Target="../tags/tag34.xml"/><Relationship Id="rId39" Type="http://schemas.openxmlformats.org/officeDocument/2006/relationships/tags" Target="../tags/tag47.xml"/><Relationship Id="rId21" Type="http://schemas.openxmlformats.org/officeDocument/2006/relationships/tags" Target="../tags/tag29.xml"/><Relationship Id="rId34" Type="http://schemas.openxmlformats.org/officeDocument/2006/relationships/tags" Target="../tags/tag42.xml"/><Relationship Id="rId42" Type="http://schemas.openxmlformats.org/officeDocument/2006/relationships/image" Target="../media/image10.png"/><Relationship Id="rId7" Type="http://schemas.openxmlformats.org/officeDocument/2006/relationships/tags" Target="../tags/tag15.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tags" Target="../tags/tag37.xml"/><Relationship Id="rId41" Type="http://schemas.openxmlformats.org/officeDocument/2006/relationships/notesSlide" Target="../notesSlides/notesSlide5.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32" Type="http://schemas.openxmlformats.org/officeDocument/2006/relationships/tags" Target="../tags/tag40.xml"/><Relationship Id="rId37" Type="http://schemas.openxmlformats.org/officeDocument/2006/relationships/tags" Target="../tags/tag45.xml"/><Relationship Id="rId40" Type="http://schemas.openxmlformats.org/officeDocument/2006/relationships/slideLayout" Target="../slideLayouts/slideLayout2.xml"/><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tags" Target="../tags/tag36.xml"/><Relationship Id="rId36" Type="http://schemas.openxmlformats.org/officeDocument/2006/relationships/tags" Target="../tags/tag44.xml"/><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tags" Target="../tags/tag39.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tags" Target="../tags/tag35.xml"/><Relationship Id="rId30" Type="http://schemas.openxmlformats.org/officeDocument/2006/relationships/tags" Target="../tags/tag38.xml"/><Relationship Id="rId35" Type="http://schemas.openxmlformats.org/officeDocument/2006/relationships/tags" Target="../tags/tag43.xml"/><Relationship Id="rId43" Type="http://schemas.openxmlformats.org/officeDocument/2006/relationships/image" Target="../media/image4.png"/><Relationship Id="rId8" Type="http://schemas.openxmlformats.org/officeDocument/2006/relationships/tags" Target="../tags/tag16.xml"/><Relationship Id="rId3" Type="http://schemas.openxmlformats.org/officeDocument/2006/relationships/tags" Target="../tags/tag11.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33" Type="http://schemas.openxmlformats.org/officeDocument/2006/relationships/tags" Target="../tags/tag41.xml"/><Relationship Id="rId38" Type="http://schemas.openxmlformats.org/officeDocument/2006/relationships/tags" Target="../tags/tag46.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10" Type="http://schemas.openxmlformats.org/officeDocument/2006/relationships/image" Target="../media/image11.jpeg"/><Relationship Id="rId4" Type="http://schemas.openxmlformats.org/officeDocument/2006/relationships/tags" Target="../tags/tag5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13.pn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12.png"/><Relationship Id="rId2" Type="http://schemas.openxmlformats.org/officeDocument/2006/relationships/tags" Target="../tags/tag56.xml"/><Relationship Id="rId16" Type="http://schemas.openxmlformats.org/officeDocument/2006/relationships/image" Target="../media/image16.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7.xml"/><Relationship Id="rId5" Type="http://schemas.openxmlformats.org/officeDocument/2006/relationships/tags" Target="../tags/tag59.xml"/><Relationship Id="rId15" Type="http://schemas.openxmlformats.org/officeDocument/2006/relationships/image" Target="../media/image15.png"/><Relationship Id="rId10" Type="http://schemas.openxmlformats.org/officeDocument/2006/relationships/slideLayout" Target="../slideLayouts/slideLayout2.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746885"/>
            <a:ext cx="9144000" cy="1788795"/>
          </a:xfrm>
        </p:spPr>
        <p:txBody>
          <a:bodyPr>
            <a:normAutofit/>
          </a:bodyPr>
          <a:lstStyle/>
          <a:p>
            <a:endParaRPr lang="zh-CN" altLang="en-US" dirty="0">
              <a:effectLst/>
              <a:latin typeface="微软雅黑" panose="020B0503020204020204" charset="-122"/>
              <a:ea typeface="微软雅黑" panose="020B0503020204020204" charset="-122"/>
            </a:endParaRPr>
          </a:p>
        </p:txBody>
      </p:sp>
      <p:sp>
        <p:nvSpPr>
          <p:cNvPr id="5" name="副标题 4"/>
          <p:cNvSpPr>
            <a:spLocks noGrp="1"/>
          </p:cNvSpPr>
          <p:nvPr>
            <p:ph type="subTitle" idx="1"/>
          </p:nvPr>
        </p:nvSpPr>
        <p:spPr>
          <a:xfrm>
            <a:off x="1524000" y="4721092"/>
            <a:ext cx="9144000" cy="1655762"/>
          </a:xfrm>
        </p:spPr>
        <p:txBody>
          <a:bodyPr>
            <a:noAutofit/>
          </a:bodyPr>
          <a:lstStyle/>
          <a:p>
            <a:r>
              <a:rPr lang="en-US" altLang="zh-CN" sz="1800" dirty="0" err="1">
                <a:latin typeface="微软雅黑" panose="020B0503020204020204" charset="-122"/>
                <a:ea typeface="微软雅黑" panose="020B0503020204020204" charset="-122"/>
                <a:cs typeface="微软雅黑" panose="020B0503020204020204" charset="-122"/>
              </a:rPr>
              <a:t>Yunfei</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Xu</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on</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behalf</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of</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the</a:t>
            </a: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China-VO team</a:t>
            </a:r>
          </a:p>
          <a:p>
            <a:endParaRPr lang="zh-CN" altLang="en-US" sz="1800" dirty="0">
              <a:latin typeface="微软雅黑" panose="020B0503020204020204" charset="-122"/>
              <a:ea typeface="微软雅黑" panose="020B0503020204020204" charset="-122"/>
              <a:cs typeface="微软雅黑" panose="020B0503020204020204" charset="-122"/>
            </a:endParaRPr>
          </a:p>
          <a:p>
            <a:r>
              <a:rPr lang="en-US" altLang="zh-CN" sz="1800" dirty="0">
                <a:latin typeface="微软雅黑" panose="020B0503020204020204" charset="-122"/>
                <a:ea typeface="微软雅黑" panose="020B0503020204020204" charset="-122"/>
                <a:cs typeface="微软雅黑" panose="020B0503020204020204" charset="-122"/>
              </a:rPr>
              <a:t>2024-11-15</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4098" name="标题 1"/>
          <p:cNvSpPr/>
          <p:nvPr/>
        </p:nvSpPr>
        <p:spPr>
          <a:xfrm>
            <a:off x="0" y="1526942"/>
            <a:ext cx="12192000" cy="2448272"/>
          </a:xfrm>
          <a:prstGeom prst="rect">
            <a:avLst/>
          </a:prstGeom>
          <a:solidFill>
            <a:srgbClr val="1F66A0"/>
          </a:solid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1"/>
                </a:solidFill>
                <a:latin typeface="Calibri"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charset="0"/>
                <a:ea typeface="宋体" panose="02010600030101010101" pitchFamily="2" charset="-122"/>
              </a:defRPr>
            </a:lvl5pPr>
            <a:lvl6pPr marL="457200" algn="ctr" rtl="0" fontAlgn="base">
              <a:spcBef>
                <a:spcPct val="0"/>
              </a:spcBef>
              <a:spcAft>
                <a:spcPct val="0"/>
              </a:spcAft>
              <a:defRPr sz="4400">
                <a:solidFill>
                  <a:schemeClr val="tx1"/>
                </a:solidFill>
                <a:latin typeface="Calibri" charset="0"/>
                <a:ea typeface="宋体" panose="02010600030101010101" pitchFamily="2" charset="-122"/>
              </a:defRPr>
            </a:lvl6pPr>
            <a:lvl7pPr marL="914400" algn="ctr" rtl="0" fontAlgn="base">
              <a:spcBef>
                <a:spcPct val="0"/>
              </a:spcBef>
              <a:spcAft>
                <a:spcPct val="0"/>
              </a:spcAft>
              <a:defRPr sz="4400">
                <a:solidFill>
                  <a:schemeClr val="tx1"/>
                </a:solidFill>
                <a:latin typeface="Calibri"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charset="0"/>
                <a:ea typeface="宋体" panose="02010600030101010101" pitchFamily="2" charset="-122"/>
              </a:defRPr>
            </a:lvl9pPr>
          </a:lstStyle>
          <a:p>
            <a:pPr>
              <a:lnSpc>
                <a:spcPct val="150000"/>
              </a:lnSpc>
            </a:pPr>
            <a:endParaRPr lang="zh-CN" altLang="en-US" sz="4800" dirty="0">
              <a:solidFill>
                <a:srgbClr val="FFFF00"/>
              </a:solidFill>
              <a:latin typeface="微软雅黑" panose="020B0503020204020204" charset="-122"/>
              <a:ea typeface="微软雅黑" panose="020B0503020204020204" charset="-122"/>
            </a:endParaRPr>
          </a:p>
        </p:txBody>
      </p:sp>
      <p:sp>
        <p:nvSpPr>
          <p:cNvPr id="6" name="文本框 5"/>
          <p:cNvSpPr txBox="1"/>
          <p:nvPr/>
        </p:nvSpPr>
        <p:spPr>
          <a:xfrm>
            <a:off x="534693" y="1966248"/>
            <a:ext cx="11273743" cy="1568450"/>
          </a:xfrm>
          <a:prstGeom prst="rect">
            <a:avLst/>
          </a:prstGeom>
          <a:noFill/>
        </p:spPr>
        <p:txBody>
          <a:bodyPr wrap="square" rtlCol="0">
            <a:spAutoFit/>
            <a:scene3d>
              <a:camera prst="orthographicFront"/>
              <a:lightRig rig="threePt" dir="t"/>
            </a:scene3d>
          </a:bodyPr>
          <a:lstStyle/>
          <a:p>
            <a:pPr algn="ctr"/>
            <a:r>
              <a:rPr lang="en-US" altLang="zh-CN" sz="3200" b="1" dirty="0">
                <a:ln w="10160">
                  <a:solidFill>
                    <a:schemeClr val="accent5"/>
                  </a:solidFill>
                  <a:prstDash val="solid"/>
                </a:ln>
                <a:solidFill>
                  <a:srgbClr val="FFFFFF"/>
                </a:solidFill>
                <a:effectLst>
                  <a:outerShdw blurRad="38100" dist="22860" dir="5400000" algn="tl" rotWithShape="0">
                    <a:srgbClr val="000000">
                      <a:alpha val="30000"/>
                      <a:alpha val="30000"/>
                    </a:srgbClr>
                  </a:outerShdw>
                </a:effectLst>
                <a:latin typeface="+mj-lt"/>
                <a:ea typeface="微软雅黑" panose="020B0503020204020204" charset="-122"/>
                <a:cs typeface="+mj-lt"/>
                <a:sym typeface="+mn-ea"/>
              </a:rPr>
              <a:t>Einstein Probe TDAIC: Enhancing Data Discovery, Transient Identification, and Rapid Follow-up Coordination</a:t>
            </a:r>
          </a:p>
        </p:txBody>
      </p:sp>
      <p:sp>
        <p:nvSpPr>
          <p:cNvPr id="4" name="文本框 3"/>
          <p:cNvSpPr txBox="1"/>
          <p:nvPr>
            <p:custDataLst>
              <p:tags r:id="rId1"/>
            </p:custDataLst>
          </p:nvPr>
        </p:nvSpPr>
        <p:spPr>
          <a:xfrm>
            <a:off x="191770" y="241935"/>
            <a:ext cx="6352540" cy="368300"/>
          </a:xfrm>
          <a:prstGeom prst="rect">
            <a:avLst/>
          </a:prstGeom>
          <a:noFill/>
        </p:spPr>
        <p:txBody>
          <a:bodyPr wrap="square" rtlCol="0">
            <a:spAutoFit/>
          </a:bodyPr>
          <a:lstStyle/>
          <a:p>
            <a:r>
              <a:rPr lang="en-US" b="1">
                <a:solidFill>
                  <a:schemeClr val="accent1"/>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cs typeface="微软雅黑" panose="020B0503020204020204" charset="-122"/>
              </a:rPr>
              <a:t>IVOA Interoperability Meeting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57" y="64806"/>
            <a:ext cx="10515600" cy="858520"/>
          </a:xfrm>
        </p:spPr>
        <p:txBody>
          <a:bodyPr/>
          <a:lstStyle/>
          <a:p>
            <a:r>
              <a:rPr lang="en-US" altLang="zh-CN" sz="3600" b="1" dirty="0">
                <a:solidFill>
                  <a:srgbClr val="3366FF"/>
                </a:solidFill>
                <a:latin typeface="Candara"/>
                <a:sym typeface="Candara"/>
              </a:rPr>
              <a:t>Observation</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Data</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Access</a:t>
            </a:r>
            <a:endParaRPr lang="zh-CN" altLang="en-US" sz="3600" b="1" dirty="0">
              <a:solidFill>
                <a:srgbClr val="3366FF"/>
              </a:solidFill>
              <a:latin typeface="Candara"/>
              <a:sym typeface="Candara"/>
            </a:endParaRPr>
          </a:p>
        </p:txBody>
      </p:sp>
      <p:pic>
        <p:nvPicPr>
          <p:cNvPr id="4" name="图片 3"/>
          <p:cNvPicPr>
            <a:picLocks noChangeAspect="1"/>
          </p:cNvPicPr>
          <p:nvPr/>
        </p:nvPicPr>
        <p:blipFill>
          <a:blip r:embed="rId3"/>
          <a:stretch>
            <a:fillRect/>
          </a:stretch>
        </p:blipFill>
        <p:spPr>
          <a:xfrm>
            <a:off x="5296934" y="625541"/>
            <a:ext cx="6508253" cy="1931889"/>
          </a:xfrm>
          <a:prstGeom prst="rect">
            <a:avLst/>
          </a:prstGeom>
          <a:ln>
            <a:solidFill>
              <a:schemeClr val="tx1"/>
            </a:solidFill>
          </a:ln>
        </p:spPr>
      </p:pic>
      <p:pic>
        <p:nvPicPr>
          <p:cNvPr id="8" name="图片 7"/>
          <p:cNvPicPr>
            <a:picLocks noChangeAspect="1"/>
          </p:cNvPicPr>
          <p:nvPr/>
        </p:nvPicPr>
        <p:blipFill>
          <a:blip r:embed="rId4"/>
          <a:stretch>
            <a:fillRect/>
          </a:stretch>
        </p:blipFill>
        <p:spPr>
          <a:xfrm>
            <a:off x="4423573" y="2450511"/>
            <a:ext cx="5559698" cy="3207344"/>
          </a:xfrm>
          <a:prstGeom prst="rect">
            <a:avLst/>
          </a:prstGeom>
          <a:ln>
            <a:solidFill>
              <a:schemeClr val="tx1"/>
            </a:solidFill>
          </a:ln>
        </p:spPr>
      </p:pic>
      <p:pic>
        <p:nvPicPr>
          <p:cNvPr id="9" name="图片 8"/>
          <p:cNvPicPr>
            <a:picLocks noChangeAspect="1"/>
          </p:cNvPicPr>
          <p:nvPr/>
        </p:nvPicPr>
        <p:blipFill>
          <a:blip r:embed="rId5"/>
          <a:stretch>
            <a:fillRect/>
          </a:stretch>
        </p:blipFill>
        <p:spPr>
          <a:xfrm>
            <a:off x="7652151" y="4084615"/>
            <a:ext cx="4573850" cy="2773385"/>
          </a:xfrm>
          <a:prstGeom prst="rect">
            <a:avLst/>
          </a:prstGeom>
        </p:spPr>
      </p:pic>
      <p:sp>
        <p:nvSpPr>
          <p:cNvPr id="12" name="文本占位符 2"/>
          <p:cNvSpPr txBox="1"/>
          <p:nvPr/>
        </p:nvSpPr>
        <p:spPr>
          <a:xfrm>
            <a:off x="198157" y="1187436"/>
            <a:ext cx="4495165" cy="5454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dirty="0"/>
              <a:t>Data query </a:t>
            </a:r>
          </a:p>
          <a:p>
            <a:pPr lvl="1"/>
            <a:r>
              <a:rPr lang="en-US" altLang="zh-CN" dirty="0"/>
              <a:t>Object name </a:t>
            </a:r>
          </a:p>
          <a:p>
            <a:pPr lvl="1"/>
            <a:r>
              <a:rPr lang="en-US" altLang="zh-CN" dirty="0" err="1"/>
              <a:t>locaiton</a:t>
            </a:r>
            <a:endParaRPr lang="en-US" altLang="zh-CN" dirty="0"/>
          </a:p>
          <a:p>
            <a:pPr lvl="1"/>
            <a:r>
              <a:rPr lang="en-US" altLang="zh-CN" dirty="0"/>
              <a:t>time range</a:t>
            </a:r>
          </a:p>
          <a:p>
            <a:pPr lvl="1"/>
            <a:r>
              <a:rPr lang="en-US" altLang="zh-CN" dirty="0" err="1">
                <a:sym typeface="+mn-ea"/>
              </a:rPr>
              <a:t>Obs</a:t>
            </a:r>
            <a:r>
              <a:rPr lang="en-US" altLang="zh-CN" dirty="0">
                <a:sym typeface="+mn-ea"/>
              </a:rPr>
              <a:t> ID </a:t>
            </a:r>
            <a:endParaRPr lang="en-US" altLang="zh-CN" dirty="0"/>
          </a:p>
          <a:p>
            <a:r>
              <a:rPr lang="en-US" altLang="zh-CN" dirty="0"/>
              <a:t>Data </a:t>
            </a:r>
            <a:r>
              <a:rPr lang="en-US" altLang="zh-CN" dirty="0" err="1"/>
              <a:t>visualizaiton</a:t>
            </a:r>
          </a:p>
          <a:p>
            <a:pPr marL="0" indent="457200">
              <a:buNone/>
            </a:pPr>
            <a:r>
              <a:rPr lang="en-US" altLang="zh-CN" dirty="0"/>
              <a:t>(Aladin lite and HiPS)</a:t>
            </a:r>
          </a:p>
          <a:p>
            <a:r>
              <a:rPr lang="en-US" altLang="zh-CN" dirty="0"/>
              <a:t>Data </a:t>
            </a:r>
            <a:r>
              <a:rPr lang="en-US" altLang="zh-CN" dirty="0" err="1"/>
              <a:t>quicklook</a:t>
            </a:r>
            <a:r>
              <a:rPr lang="zh-CN" altLang="en-US" dirty="0"/>
              <a:t> </a:t>
            </a:r>
            <a:r>
              <a:rPr lang="en-US" altLang="zh-CN" dirty="0"/>
              <a:t>&amp;</a:t>
            </a:r>
            <a:r>
              <a:rPr lang="zh-CN" altLang="en-US" dirty="0"/>
              <a:t> </a:t>
            </a:r>
            <a:r>
              <a:rPr lang="en-US" altLang="zh-CN" dirty="0"/>
              <a:t>download</a:t>
            </a:r>
          </a:p>
          <a:p>
            <a:r>
              <a:rPr lang="en-US" altLang="zh-CN" dirty="0"/>
              <a:t>Online data analysis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7180" y="67709"/>
            <a:ext cx="10515600" cy="858520"/>
          </a:xfrm>
        </p:spPr>
        <p:txBody>
          <a:bodyPr/>
          <a:lstStyle/>
          <a:p>
            <a:r>
              <a:rPr lang="en-US" altLang="zh-CN" sz="3600" b="1" dirty="0">
                <a:solidFill>
                  <a:srgbClr val="3366FF"/>
                </a:solidFill>
                <a:latin typeface="Candara"/>
              </a:rPr>
              <a:t>Analyzing</a:t>
            </a:r>
            <a:r>
              <a:rPr lang="zh-CN" altLang="en-US" sz="3600" b="1" dirty="0">
                <a:solidFill>
                  <a:srgbClr val="3366FF"/>
                </a:solidFill>
                <a:latin typeface="Candara"/>
              </a:rPr>
              <a:t> </a:t>
            </a:r>
            <a:r>
              <a:rPr lang="en-US" altLang="zh-CN" sz="3600" b="1" dirty="0">
                <a:solidFill>
                  <a:srgbClr val="3366FF"/>
                </a:solidFill>
                <a:latin typeface="Candara"/>
              </a:rPr>
              <a:t>EP</a:t>
            </a:r>
            <a:r>
              <a:rPr lang="zh-CN" altLang="en-US" sz="3600" b="1" dirty="0">
                <a:solidFill>
                  <a:srgbClr val="3366FF"/>
                </a:solidFill>
                <a:latin typeface="Candara"/>
              </a:rPr>
              <a:t> </a:t>
            </a:r>
            <a:r>
              <a:rPr lang="en-US" altLang="zh-CN" sz="3600" b="1" dirty="0">
                <a:solidFill>
                  <a:srgbClr val="3366FF"/>
                </a:solidFill>
                <a:latin typeface="Candara"/>
              </a:rPr>
              <a:t>Data</a:t>
            </a:r>
            <a:r>
              <a:rPr lang="zh-CN" altLang="en-US" sz="3600" b="1" dirty="0">
                <a:solidFill>
                  <a:srgbClr val="3366FF"/>
                </a:solidFill>
                <a:latin typeface="Candara"/>
              </a:rPr>
              <a:t> </a:t>
            </a:r>
            <a:r>
              <a:rPr lang="en-US" altLang="zh-CN" sz="3600" b="1" dirty="0">
                <a:solidFill>
                  <a:srgbClr val="3366FF"/>
                </a:solidFill>
                <a:latin typeface="Candara"/>
              </a:rPr>
              <a:t>Online</a:t>
            </a:r>
            <a:endParaRPr lang="zh-CN" altLang="en-US" sz="3600" b="1" dirty="0">
              <a:solidFill>
                <a:srgbClr val="3366FF"/>
              </a:solidFill>
              <a:latin typeface="Candara"/>
            </a:endParaRPr>
          </a:p>
        </p:txBody>
      </p:sp>
      <p:pic>
        <p:nvPicPr>
          <p:cNvPr id="4" name="图片 3"/>
          <p:cNvPicPr>
            <a:picLocks noChangeAspect="1"/>
          </p:cNvPicPr>
          <p:nvPr/>
        </p:nvPicPr>
        <p:blipFill>
          <a:blip r:embed="rId3"/>
          <a:srcRect r="9244"/>
          <a:stretch>
            <a:fillRect/>
          </a:stretch>
        </p:blipFill>
        <p:spPr>
          <a:xfrm>
            <a:off x="836295" y="1710055"/>
            <a:ext cx="3996690" cy="1852295"/>
          </a:xfrm>
          <a:prstGeom prst="rect">
            <a:avLst/>
          </a:prstGeom>
        </p:spPr>
      </p:pic>
      <p:sp>
        <p:nvSpPr>
          <p:cNvPr id="5" name="文本框 4"/>
          <p:cNvSpPr txBox="1"/>
          <p:nvPr/>
        </p:nvSpPr>
        <p:spPr>
          <a:xfrm>
            <a:off x="1660274" y="3606800"/>
            <a:ext cx="2653665" cy="368300"/>
          </a:xfrm>
          <a:prstGeom prst="rect">
            <a:avLst/>
          </a:prstGeom>
          <a:noFill/>
          <a:ln>
            <a:noFill/>
          </a:ln>
        </p:spPr>
        <p:txBody>
          <a:bodyPr wrap="none" rtlCol="0">
            <a:spAutoFit/>
          </a:bodyPr>
          <a:lstStyle/>
          <a:p>
            <a:r>
              <a:rPr lang="en-US" altLang="zh-CN" dirty="0"/>
              <a:t>TDAIC</a:t>
            </a:r>
            <a:r>
              <a:rPr lang="zh-CN" altLang="en-US" dirty="0"/>
              <a:t> </a:t>
            </a:r>
            <a:r>
              <a:rPr lang="en-US" altLang="zh-CN" dirty="0"/>
              <a:t>Data Query</a:t>
            </a:r>
            <a:r>
              <a:rPr lang="zh-CN" altLang="en-US" dirty="0"/>
              <a:t> </a:t>
            </a:r>
            <a:r>
              <a:rPr lang="en-US" altLang="zh-CN" dirty="0"/>
              <a:t>Page</a:t>
            </a:r>
          </a:p>
        </p:txBody>
      </p:sp>
      <p:sp>
        <p:nvSpPr>
          <p:cNvPr id="6" name="内容占位符 3"/>
          <p:cNvSpPr>
            <a:spLocks noGrp="1"/>
          </p:cNvSpPr>
          <p:nvPr>
            <p:ph idx="1"/>
          </p:nvPr>
        </p:nvSpPr>
        <p:spPr>
          <a:xfrm>
            <a:off x="647700" y="1253490"/>
            <a:ext cx="10515600" cy="379095"/>
          </a:xfrm>
        </p:spPr>
        <p:txBody>
          <a:bodyPr>
            <a:normAutofit fontScale="85000" lnSpcReduction="20000"/>
          </a:bodyPr>
          <a:lstStyle/>
          <a:p>
            <a:r>
              <a:rPr lang="en-US" altLang="zh-CN" dirty="0"/>
              <a:t>M</a:t>
            </a:r>
            <a:r>
              <a:rPr lang="zh-CN" altLang="en-US" dirty="0"/>
              <a:t>ain objective</a:t>
            </a:r>
            <a:r>
              <a:rPr lang="en-US" altLang="zh-CN" dirty="0"/>
              <a:t>: Providing an online environment for </a:t>
            </a:r>
            <a:r>
              <a:rPr lang="en-US" altLang="zh-CN" dirty="0">
                <a:sym typeface="+mn-ea"/>
              </a:rPr>
              <a:t>data analysis.</a:t>
            </a:r>
          </a:p>
          <a:p>
            <a:endParaRPr lang="zh-CN" altLang="en-US" dirty="0">
              <a:sym typeface="+mn-ea"/>
            </a:endParaRPr>
          </a:p>
        </p:txBody>
      </p:sp>
      <p:pic>
        <p:nvPicPr>
          <p:cNvPr id="7" name="图片 6" descr="Screenshot_20240422_153207"/>
          <p:cNvPicPr>
            <a:picLocks noChangeAspect="1"/>
          </p:cNvPicPr>
          <p:nvPr/>
        </p:nvPicPr>
        <p:blipFill>
          <a:blip r:embed="rId4"/>
          <a:stretch>
            <a:fillRect/>
          </a:stretch>
        </p:blipFill>
        <p:spPr>
          <a:xfrm>
            <a:off x="6233160" y="1631315"/>
            <a:ext cx="4685665" cy="2118360"/>
          </a:xfrm>
          <a:prstGeom prst="rect">
            <a:avLst/>
          </a:prstGeom>
        </p:spPr>
      </p:pic>
      <p:pic>
        <p:nvPicPr>
          <p:cNvPr id="8" name="图片 7" descr="Screenshot_20240422_153530"/>
          <p:cNvPicPr>
            <a:picLocks noChangeAspect="1"/>
          </p:cNvPicPr>
          <p:nvPr/>
        </p:nvPicPr>
        <p:blipFill>
          <a:blip r:embed="rId5"/>
          <a:stretch>
            <a:fillRect/>
          </a:stretch>
        </p:blipFill>
        <p:spPr>
          <a:xfrm>
            <a:off x="1257300" y="4058285"/>
            <a:ext cx="2952750" cy="2139950"/>
          </a:xfrm>
          <a:prstGeom prst="rect">
            <a:avLst/>
          </a:prstGeom>
        </p:spPr>
      </p:pic>
      <p:grpSp>
        <p:nvGrpSpPr>
          <p:cNvPr id="9" name="组合 8"/>
          <p:cNvGrpSpPr/>
          <p:nvPr/>
        </p:nvGrpSpPr>
        <p:grpSpPr>
          <a:xfrm>
            <a:off x="6233160" y="4374515"/>
            <a:ext cx="5119370" cy="2342515"/>
            <a:chOff x="9816" y="6889"/>
            <a:chExt cx="8062" cy="3689"/>
          </a:xfrm>
        </p:grpSpPr>
        <p:pic>
          <p:nvPicPr>
            <p:cNvPr id="10" name="图片 9" descr="Screenshot_20240422_153443"/>
            <p:cNvPicPr>
              <a:picLocks noChangeAspect="1"/>
            </p:cNvPicPr>
            <p:nvPr/>
          </p:nvPicPr>
          <p:blipFill>
            <a:blip r:embed="rId6">
              <a:lum contrast="6000"/>
            </a:blip>
            <a:stretch>
              <a:fillRect/>
            </a:stretch>
          </p:blipFill>
          <p:spPr>
            <a:xfrm>
              <a:off x="9816" y="6889"/>
              <a:ext cx="8062" cy="2866"/>
            </a:xfrm>
            <a:prstGeom prst="rect">
              <a:avLst/>
            </a:prstGeom>
            <a:ln w="19050">
              <a:noFill/>
            </a:ln>
          </p:spPr>
        </p:pic>
        <p:sp>
          <p:nvSpPr>
            <p:cNvPr id="11" name="文本框 10"/>
            <p:cNvSpPr txBox="1"/>
            <p:nvPr/>
          </p:nvSpPr>
          <p:spPr>
            <a:xfrm>
              <a:off x="11523" y="9998"/>
              <a:ext cx="4561" cy="580"/>
            </a:xfrm>
            <a:prstGeom prst="rect">
              <a:avLst/>
            </a:prstGeom>
            <a:noFill/>
          </p:spPr>
          <p:txBody>
            <a:bodyPr wrap="none" rtlCol="0">
              <a:spAutoFit/>
            </a:bodyPr>
            <a:lstStyle/>
            <a:p>
              <a:r>
                <a:rPr lang="en-US" altLang="zh-CN"/>
                <a:t>EP Data Analysis Software</a:t>
              </a:r>
            </a:p>
          </p:txBody>
        </p:sp>
      </p:grpSp>
      <p:pic>
        <p:nvPicPr>
          <p:cNvPr id="12" name="图片 11" descr="Screenshot_20240422_153207"/>
          <p:cNvPicPr>
            <a:picLocks noChangeAspect="1"/>
          </p:cNvPicPr>
          <p:nvPr/>
        </p:nvPicPr>
        <p:blipFill>
          <a:blip r:embed="rId4"/>
          <a:stretch>
            <a:fillRect/>
          </a:stretch>
        </p:blipFill>
        <p:spPr>
          <a:xfrm>
            <a:off x="6232525" y="1631315"/>
            <a:ext cx="4685665" cy="2118360"/>
          </a:xfrm>
          <a:prstGeom prst="rect">
            <a:avLst/>
          </a:prstGeom>
        </p:spPr>
      </p:pic>
      <p:grpSp>
        <p:nvGrpSpPr>
          <p:cNvPr id="13" name="组合 12"/>
          <p:cNvGrpSpPr/>
          <p:nvPr/>
        </p:nvGrpSpPr>
        <p:grpSpPr>
          <a:xfrm>
            <a:off x="1256665" y="4058285"/>
            <a:ext cx="2952750" cy="2552700"/>
            <a:chOff x="1979" y="6391"/>
            <a:chExt cx="4650" cy="4020"/>
          </a:xfrm>
        </p:grpSpPr>
        <p:sp>
          <p:nvSpPr>
            <p:cNvPr id="14" name="文本框 13"/>
            <p:cNvSpPr txBox="1"/>
            <p:nvPr/>
          </p:nvSpPr>
          <p:spPr>
            <a:xfrm>
              <a:off x="3570" y="9831"/>
              <a:ext cx="1468" cy="580"/>
            </a:xfrm>
            <a:prstGeom prst="rect">
              <a:avLst/>
            </a:prstGeom>
            <a:noFill/>
          </p:spPr>
          <p:txBody>
            <a:bodyPr wrap="none" rtlCol="0">
              <a:spAutoFit/>
            </a:bodyPr>
            <a:lstStyle/>
            <a:p>
              <a:r>
                <a:rPr lang="en-US" altLang="zh-CN"/>
                <a:t>Jupyter</a:t>
              </a:r>
            </a:p>
          </p:txBody>
        </p:sp>
        <p:pic>
          <p:nvPicPr>
            <p:cNvPr id="15" name="图片 14" descr="Screenshot_20240422_153530"/>
            <p:cNvPicPr>
              <a:picLocks noChangeAspect="1"/>
            </p:cNvPicPr>
            <p:nvPr/>
          </p:nvPicPr>
          <p:blipFill>
            <a:blip r:embed="rId5">
              <a:lum contrast="6000"/>
            </a:blip>
            <a:stretch>
              <a:fillRect/>
            </a:stretch>
          </p:blipFill>
          <p:spPr>
            <a:xfrm>
              <a:off x="1979" y="6391"/>
              <a:ext cx="4650" cy="3370"/>
            </a:xfrm>
            <a:prstGeom prst="rect">
              <a:avLst/>
            </a:prstGeom>
            <a:ln w="19050">
              <a:noFill/>
            </a:ln>
          </p:spPr>
        </p:pic>
      </p:grpSp>
      <p:grpSp>
        <p:nvGrpSpPr>
          <p:cNvPr id="16" name="组合 15"/>
          <p:cNvGrpSpPr/>
          <p:nvPr/>
        </p:nvGrpSpPr>
        <p:grpSpPr>
          <a:xfrm>
            <a:off x="6232525" y="1631315"/>
            <a:ext cx="4685665" cy="2487930"/>
            <a:chOff x="9815" y="2569"/>
            <a:chExt cx="7379" cy="3918"/>
          </a:xfrm>
        </p:grpSpPr>
        <p:sp>
          <p:nvSpPr>
            <p:cNvPr id="17" name="文本框 16"/>
            <p:cNvSpPr txBox="1"/>
            <p:nvPr/>
          </p:nvSpPr>
          <p:spPr>
            <a:xfrm>
              <a:off x="11182" y="5905"/>
              <a:ext cx="1913" cy="582"/>
            </a:xfrm>
            <a:prstGeom prst="rect">
              <a:avLst/>
            </a:prstGeom>
            <a:noFill/>
          </p:spPr>
          <p:txBody>
            <a:bodyPr wrap="none" rtlCol="0">
              <a:spAutoFit/>
            </a:bodyPr>
            <a:lstStyle/>
            <a:p>
              <a:r>
                <a:rPr lang="en-US" altLang="zh-CN" dirty="0"/>
                <a:t>Python API</a:t>
              </a:r>
            </a:p>
          </p:txBody>
        </p:sp>
        <p:pic>
          <p:nvPicPr>
            <p:cNvPr id="18" name="图片 17" descr="Screenshot_20240422_153207"/>
            <p:cNvPicPr>
              <a:picLocks noChangeAspect="1"/>
            </p:cNvPicPr>
            <p:nvPr/>
          </p:nvPicPr>
          <p:blipFill>
            <a:blip r:embed="rId4">
              <a:lum contrast="6000"/>
            </a:blip>
            <a:stretch>
              <a:fillRect/>
            </a:stretch>
          </p:blipFill>
          <p:spPr>
            <a:xfrm>
              <a:off x="9815" y="2569"/>
              <a:ext cx="7379" cy="3336"/>
            </a:xfrm>
            <a:prstGeom prst="rect">
              <a:avLst/>
            </a:prstGeom>
            <a:ln w="19050">
              <a:noFill/>
            </a:ln>
          </p:spPr>
        </p:pic>
      </p:grpSp>
      <p:grpSp>
        <p:nvGrpSpPr>
          <p:cNvPr id="19" name="组合 18"/>
          <p:cNvGrpSpPr/>
          <p:nvPr/>
        </p:nvGrpSpPr>
        <p:grpSpPr>
          <a:xfrm>
            <a:off x="1185545" y="2872105"/>
            <a:ext cx="5046980" cy="2613025"/>
            <a:chOff x="2419" y="4452"/>
            <a:chExt cx="7948" cy="4115"/>
          </a:xfrm>
        </p:grpSpPr>
        <p:sp>
          <p:nvSpPr>
            <p:cNvPr id="20" name="环形箭头 19"/>
            <p:cNvSpPr/>
            <p:nvPr/>
          </p:nvSpPr>
          <p:spPr>
            <a:xfrm rot="5400000">
              <a:off x="4335" y="2535"/>
              <a:ext cx="4115" cy="7948"/>
            </a:xfrm>
            <a:prstGeom prst="circular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schemeClr val="tx1"/>
                </a:solidFill>
              </a:endParaRPr>
            </a:p>
          </p:txBody>
        </p:sp>
        <p:sp>
          <p:nvSpPr>
            <p:cNvPr id="21" name="文本框 20"/>
            <p:cNvSpPr txBox="1"/>
            <p:nvPr/>
          </p:nvSpPr>
          <p:spPr>
            <a:xfrm>
              <a:off x="6518" y="4742"/>
              <a:ext cx="988" cy="580"/>
            </a:xfrm>
            <a:prstGeom prst="rect">
              <a:avLst/>
            </a:prstGeom>
            <a:noFill/>
          </p:spPr>
          <p:txBody>
            <a:bodyPr wrap="none" rtlCol="0">
              <a:spAutoFit/>
            </a:bodyPr>
            <a:lstStyle/>
            <a:p>
              <a:r>
                <a:rPr lang="en-US" altLang="zh-CN"/>
                <a:t>Find</a:t>
              </a:r>
            </a:p>
          </p:txBody>
        </p:sp>
        <p:sp>
          <p:nvSpPr>
            <p:cNvPr id="22" name="文本框 21"/>
            <p:cNvSpPr txBox="1"/>
            <p:nvPr/>
          </p:nvSpPr>
          <p:spPr>
            <a:xfrm rot="1860000">
              <a:off x="8576" y="5409"/>
              <a:ext cx="1448" cy="580"/>
            </a:xfrm>
            <a:prstGeom prst="rect">
              <a:avLst/>
            </a:prstGeom>
            <a:noFill/>
          </p:spPr>
          <p:txBody>
            <a:bodyPr wrap="none" rtlCol="0">
              <a:spAutoFit/>
            </a:bodyPr>
            <a:lstStyle/>
            <a:p>
              <a:r>
                <a:rPr lang="en-US" altLang="zh-CN"/>
                <a:t>Access</a:t>
              </a:r>
            </a:p>
          </p:txBody>
        </p:sp>
        <p:sp>
          <p:nvSpPr>
            <p:cNvPr id="23" name="文本框 22"/>
            <p:cNvSpPr txBox="1"/>
            <p:nvPr/>
          </p:nvSpPr>
          <p:spPr>
            <a:xfrm rot="18720000">
              <a:off x="8568" y="6900"/>
              <a:ext cx="1628" cy="580"/>
            </a:xfrm>
            <a:prstGeom prst="rect">
              <a:avLst/>
            </a:prstGeom>
            <a:noFill/>
          </p:spPr>
          <p:txBody>
            <a:bodyPr wrap="none" rtlCol="0">
              <a:spAutoFit/>
            </a:bodyPr>
            <a:lstStyle/>
            <a:p>
              <a:r>
                <a:rPr lang="en-US" altLang="zh-CN"/>
                <a:t>Analysis</a:t>
              </a:r>
            </a:p>
          </p:txBody>
        </p:sp>
        <p:sp>
          <p:nvSpPr>
            <p:cNvPr id="24" name="文本框 23"/>
            <p:cNvSpPr txBox="1"/>
            <p:nvPr/>
          </p:nvSpPr>
          <p:spPr>
            <a:xfrm rot="21120000">
              <a:off x="6386" y="7699"/>
              <a:ext cx="2301" cy="580"/>
            </a:xfrm>
            <a:prstGeom prst="rect">
              <a:avLst/>
            </a:prstGeom>
            <a:noFill/>
          </p:spPr>
          <p:txBody>
            <a:bodyPr wrap="none" rtlCol="0">
              <a:spAutoFit/>
            </a:bodyPr>
            <a:lstStyle/>
            <a:p>
              <a:pPr algn="l"/>
              <a:r>
                <a:rPr lang="en-US" altLang="zh-CN"/>
                <a:t>Visualization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4"/>
          <p:cNvSpPr/>
          <p:nvPr/>
        </p:nvSpPr>
        <p:spPr>
          <a:xfrm>
            <a:off x="327660" y="59021"/>
            <a:ext cx="10515600" cy="858520"/>
          </a:xfrm>
          <a:prstGeom prst="rect">
            <a:avLst/>
          </a:prstGeom>
        </p:spPr>
        <p:txBody>
          <a:bodyPr vert="horz" lIns="91440" tIns="45720" rIns="91440" bIns="45720" rtlCol="0" anchor="ctr" anchorCtr="0">
            <a:normAutofit/>
          </a:bodyPr>
          <a:lstStyle>
            <a:lvl1pPr marL="0" marR="0" lvl="0" algn="l" defTabSz="914400" rtl="0" eaLnBrk="1" fontAlgn="auto" latinLnBrk="0" hangingPunct="1">
              <a:lnSpc>
                <a:spcPct val="90000"/>
              </a:lnSpc>
              <a:spcBef>
                <a:spcPct val="0"/>
              </a:spcBef>
              <a:buClrTx/>
              <a:buSzTx/>
              <a:buFontTx/>
              <a:buNone/>
              <a:defRPr kumimoji="0" lang="zh-CN" altLang="en-US" sz="4000" b="0" i="0" u="none" strike="noStrike" kern="1200" cap="none" spc="0" normalizeH="0" baseline="0" noProof="1">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defRPr>
            </a:lvl1pPr>
          </a:lstStyle>
          <a:p>
            <a:r>
              <a:rPr lang="en-US" altLang="zh-CN" sz="3600" b="1" dirty="0">
                <a:solidFill>
                  <a:srgbClr val="3366FF"/>
                </a:solidFill>
                <a:latin typeface="Candara"/>
              </a:rPr>
              <a:t>X-Ray Transient Identification</a:t>
            </a:r>
          </a:p>
        </p:txBody>
      </p:sp>
      <p:sp>
        <p:nvSpPr>
          <p:cNvPr id="4" name="文本框 3"/>
          <p:cNvSpPr txBox="1"/>
          <p:nvPr/>
        </p:nvSpPr>
        <p:spPr>
          <a:xfrm>
            <a:off x="327660" y="1031875"/>
            <a:ext cx="5593715" cy="1706880"/>
          </a:xfrm>
          <a:prstGeom prst="rect">
            <a:avLst/>
          </a:prstGeom>
          <a:noFill/>
        </p:spPr>
        <p:txBody>
          <a:bodyPr wrap="square" rtlCol="0">
            <a:spAutoFit/>
          </a:bodyPr>
          <a:lstStyle/>
          <a:p>
            <a:pPr indent="0" algn="l">
              <a:lnSpc>
                <a:spcPct val="150000"/>
              </a:lnSpc>
              <a:buClrTx/>
              <a:buSzTx/>
              <a:buFont typeface="Wingdings" panose="05000000000000000000" pitchFamily="2" charset="2"/>
              <a:buNone/>
            </a:pPr>
            <a:r>
              <a:rPr kumimoji="1" sz="2400" dirty="0">
                <a:latin typeface="Arial Regular" panose="020B0604020202090204" charset="0"/>
                <a:cs typeface="Arial Regular" panose="020B0604020202090204" charset="0"/>
                <a:sym typeface="+mn-ea"/>
              </a:rPr>
              <a:t>Automatic Classification </a:t>
            </a:r>
          </a:p>
          <a:p>
            <a:pPr marL="285750" indent="-285750" algn="l" fontAlgn="auto">
              <a:lnSpc>
                <a:spcPct val="100000"/>
              </a:lnSpc>
              <a:spcBef>
                <a:spcPts val="600"/>
              </a:spcBef>
              <a:buClrTx/>
              <a:buSzTx/>
              <a:buFont typeface="Wingdings" panose="05000000000000000000" pitchFamily="2" charset="2"/>
              <a:buChar char=""/>
            </a:pPr>
            <a:r>
              <a:rPr sz="1600" dirty="0">
                <a:latin typeface="微软雅黑" panose="020B0503020204020204" charset="-122"/>
                <a:ea typeface="微软雅黑" panose="020B0503020204020204" charset="-122"/>
              </a:rPr>
              <a:t>In the EP scientific data pipeline, an automatic determination is made as to whether each detected X-ray source is known, and a preliminary classification is provided through</a:t>
            </a:r>
            <a:r>
              <a:rPr lang="en-US" sz="1600" dirty="0">
                <a:latin typeface="微软雅黑" panose="020B0503020204020204" charset="-122"/>
                <a:ea typeface="微软雅黑" panose="020B0503020204020204" charset="-122"/>
              </a:rPr>
              <a:t>  AI</a:t>
            </a:r>
            <a:r>
              <a:rPr sz="1600" dirty="0">
                <a:latin typeface="微软雅黑" panose="020B0503020204020204" charset="-122"/>
                <a:ea typeface="微软雅黑" panose="020B0503020204020204" charset="-122"/>
              </a:rPr>
              <a:t> algorithm</a:t>
            </a:r>
            <a:r>
              <a:rPr lang="en-US" sz="1600" dirty="0">
                <a:latin typeface="微软雅黑" panose="020B0503020204020204" charset="-122"/>
                <a:ea typeface="微软雅黑" panose="020B0503020204020204" charset="-122"/>
              </a:rPr>
              <a:t>s</a:t>
            </a:r>
          </a:p>
        </p:txBody>
      </p:sp>
      <p:pic>
        <p:nvPicPr>
          <p:cNvPr id="2" name="图片 1"/>
          <p:cNvPicPr>
            <a:picLocks noChangeAspect="1"/>
          </p:cNvPicPr>
          <p:nvPr>
            <p:custDataLst>
              <p:tags r:id="rId1"/>
            </p:custDataLst>
          </p:nvPr>
        </p:nvPicPr>
        <p:blipFill>
          <a:blip r:embed="rId6"/>
          <a:stretch>
            <a:fillRect/>
          </a:stretch>
        </p:blipFill>
        <p:spPr>
          <a:xfrm>
            <a:off x="6861810" y="171450"/>
            <a:ext cx="5083810" cy="2820035"/>
          </a:xfrm>
          <a:prstGeom prst="rect">
            <a:avLst/>
          </a:prstGeom>
        </p:spPr>
      </p:pic>
      <p:sp>
        <p:nvSpPr>
          <p:cNvPr id="3" name="文本框 2"/>
          <p:cNvSpPr txBox="1"/>
          <p:nvPr>
            <p:custDataLst>
              <p:tags r:id="rId2"/>
            </p:custDataLst>
          </p:nvPr>
        </p:nvSpPr>
        <p:spPr>
          <a:xfrm>
            <a:off x="6351747" y="5908862"/>
            <a:ext cx="5593757" cy="306705"/>
          </a:xfrm>
          <a:prstGeom prst="rect">
            <a:avLst/>
          </a:prstGeom>
          <a:noFill/>
        </p:spPr>
        <p:txBody>
          <a:bodyPr wrap="square">
            <a:spAutoFit/>
          </a:bodyPr>
          <a:lstStyle/>
          <a:p>
            <a:pPr algn="ctr"/>
            <a:r>
              <a:rPr lang="en-US" altLang="zh-CN" sz="1400" kern="100" dirty="0">
                <a:effectLst/>
                <a:ea typeface="微软雅黑" panose="020B0503020204020204" charset="-122"/>
              </a:rPr>
              <a:t>Accuracy 98%                     Accuracy 97.3%</a:t>
            </a:r>
            <a:endParaRPr lang="zh-CN" altLang="en-US" sz="1400" dirty="0">
              <a:ea typeface="微软雅黑" panose="020B0503020204020204" charset="-122"/>
            </a:endParaRPr>
          </a:p>
        </p:txBody>
      </p:sp>
      <p:pic>
        <p:nvPicPr>
          <p:cNvPr id="6" name="图片 5"/>
          <p:cNvPicPr>
            <a:picLocks noChangeAspect="1"/>
          </p:cNvPicPr>
          <p:nvPr>
            <p:custDataLst>
              <p:tags r:id="rId3"/>
            </p:custDataLst>
          </p:nvPr>
        </p:nvPicPr>
        <p:blipFill>
          <a:blip r:embed="rId7"/>
          <a:stretch>
            <a:fillRect/>
          </a:stretch>
        </p:blipFill>
        <p:spPr>
          <a:xfrm>
            <a:off x="5921375" y="3168455"/>
            <a:ext cx="6023992" cy="2782883"/>
          </a:xfrm>
          <a:prstGeom prst="rect">
            <a:avLst/>
          </a:prstGeom>
        </p:spPr>
      </p:pic>
      <p:pic>
        <p:nvPicPr>
          <p:cNvPr id="10" name="图片 9"/>
          <p:cNvPicPr>
            <a:picLocks noChangeAspect="1"/>
          </p:cNvPicPr>
          <p:nvPr/>
        </p:nvPicPr>
        <p:blipFill>
          <a:blip r:embed="rId8"/>
          <a:stretch>
            <a:fillRect/>
          </a:stretch>
        </p:blipFill>
        <p:spPr>
          <a:xfrm>
            <a:off x="474345" y="3171825"/>
            <a:ext cx="5300980" cy="2901950"/>
          </a:xfrm>
          <a:prstGeom prst="rect">
            <a:avLst/>
          </a:prstGeom>
        </p:spPr>
      </p:pic>
      <p:sp>
        <p:nvSpPr>
          <p:cNvPr id="11" name="文本框 10"/>
          <p:cNvSpPr txBox="1"/>
          <p:nvPr/>
        </p:nvSpPr>
        <p:spPr>
          <a:xfrm>
            <a:off x="474345" y="6129020"/>
            <a:ext cx="5300980" cy="460375"/>
          </a:xfrm>
          <a:prstGeom prst="rect">
            <a:avLst/>
          </a:prstGeom>
          <a:noFill/>
        </p:spPr>
        <p:txBody>
          <a:bodyPr wrap="square" rtlCol="0">
            <a:spAutoFit/>
          </a:bodyPr>
          <a:lstStyle/>
          <a:p>
            <a:r>
              <a:rPr kumimoji="1" sz="1200" dirty="0">
                <a:latin typeface="Arial Regular" panose="020B0604020202090204" charset="0"/>
                <a:cs typeface="Arial Regular" panose="020B0604020202090204" charset="0"/>
              </a:rPr>
              <a:t>Automatic Classification Results of X-ray Sources</a:t>
            </a:r>
            <a:r>
              <a:rPr kumimoji="1" lang="en-US" sz="1200" dirty="0">
                <a:latin typeface="Arial Regular" panose="020B0604020202090204" charset="0"/>
                <a:cs typeface="Arial Regular" panose="020B0604020202090204" charset="0"/>
              </a:rPr>
              <a:t> (Known Source, </a:t>
            </a:r>
            <a:r>
              <a:rPr kumimoji="1" lang="en-US" altLang="zh-CN" sz="1200" dirty="0">
                <a:latin typeface="Arial Regular" panose="020B0604020202090204" charset="0"/>
                <a:cs typeface="Arial Regular" panose="020B0604020202090204" charset="0"/>
              </a:rPr>
              <a:t>Burst, No Match, Cosmic Ray</a:t>
            </a:r>
            <a:r>
              <a:rPr kumimoji="1" lang="zh-CN" altLang="en-US" sz="1200" dirty="0">
                <a:latin typeface="Arial Regular" panose="020B0604020202090204" charset="0"/>
                <a:cs typeface="Arial Regular" panose="020B0604020202090204" charset="0"/>
              </a:rPr>
              <a:t>）</a:t>
            </a:r>
          </a:p>
        </p:txBody>
      </p:sp>
      <p:sp>
        <p:nvSpPr>
          <p:cNvPr id="12" name="文本框 11"/>
          <p:cNvSpPr txBox="1"/>
          <p:nvPr/>
        </p:nvSpPr>
        <p:spPr>
          <a:xfrm>
            <a:off x="6770370" y="6313805"/>
            <a:ext cx="4854575" cy="275590"/>
          </a:xfrm>
          <a:prstGeom prst="rect">
            <a:avLst/>
          </a:prstGeom>
          <a:noFill/>
        </p:spPr>
        <p:txBody>
          <a:bodyPr wrap="square" rtlCol="0">
            <a:spAutoFit/>
          </a:bodyPr>
          <a:lstStyle/>
          <a:p>
            <a:r>
              <a:rPr kumimoji="1" sz="1200" dirty="0">
                <a:latin typeface="Arial Regular" panose="020B0604020202090204" charset="0"/>
                <a:cs typeface="Arial Regular" panose="020B0604020202090204" charset="0"/>
              </a:rPr>
              <a:t>AI Algorithm-Based X-ray Source Classification Process and Results</a:t>
            </a:r>
            <a:endParaRPr kumimoji="1" lang="zh-CN" altLang="en-US" sz="1200" dirty="0">
              <a:latin typeface="Arial Regular" panose="020B0604020202090204" charset="0"/>
              <a:cs typeface="Arial Regular" panose="020B060402020209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2570" y="1084580"/>
            <a:ext cx="4463415" cy="5186035"/>
          </a:xfrm>
          <a:prstGeom prst="rect">
            <a:avLst/>
          </a:prstGeom>
          <a:noFill/>
        </p:spPr>
        <p:txBody>
          <a:bodyPr wrap="square" rtlCol="0">
            <a:spAutoFit/>
          </a:bodyPr>
          <a:lstStyle/>
          <a:p>
            <a:pPr marL="285750" indent="-285750" algn="l" fontAlgn="auto">
              <a:lnSpc>
                <a:spcPct val="100000"/>
              </a:lnSpc>
              <a:spcBef>
                <a:spcPts val="600"/>
              </a:spcBef>
              <a:buClrTx/>
              <a:buSzTx/>
              <a:buFont typeface="Wingdings" panose="05000000000000000000" pitchFamily="2" charset="2"/>
              <a:buChar char=""/>
            </a:pPr>
            <a:r>
              <a:rPr lang="zh-CN" altLang="en-US" sz="2000" dirty="0">
                <a:latin typeface="Arial Regular" panose="020B0604020202090204" charset="0"/>
                <a:ea typeface="微软雅黑" panose="020B0503020204020204" charset="-122"/>
                <a:cs typeface="Arial Regular" panose="020B0604020202090204" charset="0"/>
              </a:rPr>
              <a:t>Multi-wavelength Data Assisted Transient </a:t>
            </a:r>
            <a:r>
              <a:rPr lang="en-US" altLang="zh-CN" sz="2000" dirty="0">
                <a:latin typeface="Arial Regular" panose="020B0604020202090204" charset="0"/>
                <a:ea typeface="微软雅黑" panose="020B0503020204020204" charset="-122"/>
                <a:cs typeface="Arial Regular" panose="020B0604020202090204" charset="0"/>
              </a:rPr>
              <a:t>Identification</a:t>
            </a:r>
          </a:p>
          <a:p>
            <a:pPr marL="742950" lvl="1" indent="-285750" algn="l" fontAlgn="auto">
              <a:lnSpc>
                <a:spcPct val="100000"/>
              </a:lnSpc>
              <a:spcBef>
                <a:spcPts val="600"/>
              </a:spcBef>
              <a:buClrTx/>
              <a:buSzTx/>
              <a:buFont typeface="Arial" panose="020B0604020202090204" pitchFamily="34" charset="0"/>
              <a:buChar char="•"/>
            </a:pPr>
            <a:r>
              <a:rPr lang="en-US" altLang="zh-CN" sz="1600" dirty="0">
                <a:latin typeface="微软雅黑" panose="020B0503020204020204" charset="-122"/>
                <a:ea typeface="微软雅黑" panose="020B0503020204020204" charset="-122"/>
              </a:rPr>
              <a:t>EP Image</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LC</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Spectrum</a:t>
            </a:r>
          </a:p>
          <a:p>
            <a:pPr marL="742950" lvl="1" indent="-285750" algn="l" fontAlgn="auto">
              <a:lnSpc>
                <a:spcPct val="100000"/>
              </a:lnSpc>
              <a:spcBef>
                <a:spcPts val="600"/>
              </a:spcBef>
              <a:buClrTx/>
              <a:buSzTx/>
              <a:buFont typeface="Arial" panose="020B0604020202090204" pitchFamily="34" charset="0"/>
              <a:buChar char="•"/>
            </a:pPr>
            <a:r>
              <a:rPr lang="en-US" altLang="zh-CN" sz="1600" dirty="0">
                <a:latin typeface="微软雅黑" panose="020B0503020204020204" charset="-122"/>
                <a:ea typeface="微软雅黑" panose="020B0503020204020204" charset="-122"/>
              </a:rPr>
              <a:t>DSS,</a:t>
            </a:r>
            <a:r>
              <a:rPr lang="zh-CN" altLang="en-US" sz="1600" dirty="0">
                <a:latin typeface="微软雅黑" panose="020B0503020204020204" charset="-122"/>
                <a:ea typeface="微软雅黑" panose="020B0503020204020204" charset="-122"/>
              </a:rPr>
              <a:t> </a:t>
            </a:r>
            <a:r>
              <a:rPr lang="en-US" altLang="zh-CN" sz="1600" dirty="0">
                <a:latin typeface="微软雅黑" panose="020B0503020204020204" charset="-122"/>
                <a:ea typeface="微软雅黑" panose="020B0503020204020204" charset="-122"/>
              </a:rPr>
              <a:t>ROSAT,</a:t>
            </a:r>
            <a:r>
              <a:rPr lang="zh-CN" altLang="en-US" sz="1600" dirty="0">
                <a:latin typeface="微软雅黑" panose="020B0503020204020204" charset="-122"/>
                <a:ea typeface="微软雅黑" panose="020B0503020204020204" charset="-122"/>
              </a:rPr>
              <a:t> </a:t>
            </a:r>
            <a:r>
              <a:rPr lang="en-US" altLang="zh-CN" sz="1600" dirty="0">
                <a:latin typeface="微软雅黑" panose="020B0503020204020204" charset="-122"/>
                <a:ea typeface="微软雅黑" panose="020B0503020204020204" charset="-122"/>
              </a:rPr>
              <a:t> ALLWISE</a:t>
            </a:r>
            <a:r>
              <a:rPr lang="zh-CN" altLang="en-US" sz="1600" dirty="0">
                <a:latin typeface="微软雅黑" panose="020B0503020204020204" charset="-122"/>
                <a:ea typeface="微软雅黑" panose="020B0503020204020204" charset="-122"/>
              </a:rPr>
              <a:t> </a:t>
            </a:r>
            <a:r>
              <a:rPr lang="en-US" altLang="zh-CN" sz="1600" dirty="0" err="1">
                <a:latin typeface="微软雅黑" panose="020B0503020204020204" charset="-122"/>
                <a:ea typeface="微软雅黑" panose="020B0503020204020204" charset="-122"/>
              </a:rPr>
              <a:t>Skymap</a:t>
            </a:r>
            <a:endParaRPr lang="zh-CN" altLang="en-US" sz="1600" dirty="0">
              <a:latin typeface="微软雅黑" panose="020B0503020204020204" charset="-122"/>
              <a:ea typeface="微软雅黑" panose="020B0503020204020204" charset="-122"/>
            </a:endParaRPr>
          </a:p>
          <a:p>
            <a:pPr marL="742950" lvl="1" indent="-285750" algn="l" fontAlgn="auto">
              <a:lnSpc>
                <a:spcPct val="100000"/>
              </a:lnSpc>
              <a:spcBef>
                <a:spcPts val="600"/>
              </a:spcBef>
              <a:buClrTx/>
              <a:buSzTx/>
              <a:buFont typeface="Arial" panose="020B0604020202090204" pitchFamily="34" charset="0"/>
              <a:buChar char="•"/>
            </a:pPr>
            <a:r>
              <a:rPr lang="en-US" altLang="zh-CN" sz="1600" dirty="0">
                <a:latin typeface="微软雅黑" panose="020B0503020204020204" charset="-122"/>
                <a:ea typeface="微软雅黑" panose="020B0503020204020204" charset="-122"/>
              </a:rPr>
              <a:t>MAXI</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Swift 2SXPS</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4XMM Catalog</a:t>
            </a:r>
            <a:endParaRPr lang="zh-CN" altLang="en-US" sz="1600" dirty="0">
              <a:latin typeface="微软雅黑" panose="020B0503020204020204" charset="-122"/>
              <a:ea typeface="微软雅黑" panose="020B0503020204020204" charset="-122"/>
            </a:endParaRPr>
          </a:p>
          <a:p>
            <a:pPr marL="742950" lvl="1" indent="-285750" algn="l" fontAlgn="auto">
              <a:lnSpc>
                <a:spcPct val="100000"/>
              </a:lnSpc>
              <a:spcBef>
                <a:spcPts val="600"/>
              </a:spcBef>
              <a:buClrTx/>
              <a:buSzTx/>
              <a:buFont typeface="Arial" panose="020B0604020202090204" pitchFamily="34" charset="0"/>
              <a:buChar char="•"/>
            </a:pPr>
            <a:r>
              <a:rPr lang="en-US" altLang="zh-CN" sz="1600" dirty="0" err="1">
                <a:latin typeface="微软雅黑" panose="020B0503020204020204" charset="-122"/>
                <a:ea typeface="微软雅黑" panose="020B0503020204020204" charset="-122"/>
              </a:rPr>
              <a:t>Link to Simbad</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NED</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ASAS-SN</a:t>
            </a:r>
            <a:endParaRPr lang="zh-CN" altLang="en-US" sz="1600" dirty="0">
              <a:latin typeface="微软雅黑" panose="020B0503020204020204" charset="-122"/>
              <a:ea typeface="微软雅黑" panose="020B0503020204020204" charset="-122"/>
            </a:endParaRPr>
          </a:p>
          <a:p>
            <a:pPr marL="742950" lvl="1" indent="-285750" algn="l" fontAlgn="auto">
              <a:lnSpc>
                <a:spcPct val="100000"/>
              </a:lnSpc>
              <a:spcBef>
                <a:spcPts val="600"/>
              </a:spcBef>
              <a:buClrTx/>
              <a:buSzTx/>
              <a:buFont typeface="Arial" panose="020B0604020202090204" pitchFamily="34" charset="0"/>
              <a:buChar char="•"/>
            </a:pPr>
            <a:r>
              <a:rPr lang="en-US" altLang="zh-CN" sz="1600" dirty="0" err="1">
                <a:latin typeface="微软雅黑" panose="020B0503020204020204" charset="-122"/>
                <a:ea typeface="微软雅黑" panose="020B0503020204020204" charset="-122"/>
              </a:rPr>
              <a:t>ATel</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GCN</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TNS Alert</a:t>
            </a:r>
            <a:endParaRPr lang="zh-CN" altLang="en-US" sz="1600" dirty="0">
              <a:latin typeface="微软雅黑" panose="020B0503020204020204" charset="-122"/>
              <a:ea typeface="微软雅黑" panose="020B0503020204020204" charset="-122"/>
            </a:endParaRPr>
          </a:p>
          <a:p>
            <a:pPr marL="285750" indent="-285750" algn="l" fontAlgn="auto">
              <a:lnSpc>
                <a:spcPct val="100000"/>
              </a:lnSpc>
              <a:spcBef>
                <a:spcPts val="600"/>
              </a:spcBef>
              <a:buClrTx/>
              <a:buSzTx/>
              <a:buFont typeface="Wingdings" panose="05000000000000000000" pitchFamily="2" charset="2"/>
              <a:buChar char=""/>
            </a:pPr>
            <a:r>
              <a:rPr lang="zh-CN" altLang="en-US" sz="2000" dirty="0">
                <a:latin typeface="Arial Regular" panose="020B0604020202090204" charset="0"/>
                <a:ea typeface="微软雅黑" panose="020B0503020204020204" charset="-122"/>
                <a:cs typeface="Arial Regular" panose="020B0604020202090204" charset="0"/>
              </a:rPr>
              <a:t>The </a:t>
            </a:r>
            <a:r>
              <a:rPr lang="en-US" altLang="zh-CN" sz="2000" dirty="0">
                <a:latin typeface="Arial Regular" panose="020B0604020202090204" charset="0"/>
                <a:ea typeface="微软雅黑" panose="020B0503020204020204" charset="-122"/>
                <a:cs typeface="Arial Regular" panose="020B0604020202090204" charset="0"/>
              </a:rPr>
              <a:t>identification </a:t>
            </a:r>
            <a:r>
              <a:rPr lang="zh-CN" altLang="en-US" sz="2000" dirty="0">
                <a:latin typeface="Arial Regular" panose="020B0604020202090204" charset="0"/>
                <a:ea typeface="微软雅黑" panose="020B0503020204020204" charset="-122"/>
                <a:cs typeface="Arial Regular" panose="020B0604020202090204" charset="0"/>
              </a:rPr>
              <a:t>results and the personnel involved in the operation will be recorded, making the </a:t>
            </a:r>
            <a:r>
              <a:rPr lang="en-US" altLang="zh-CN" sz="2000" dirty="0">
                <a:latin typeface="Arial Regular" panose="020B0604020202090204" charset="0"/>
                <a:ea typeface="微软雅黑" panose="020B0503020204020204" charset="-122"/>
                <a:cs typeface="Arial Regular" panose="020B0604020202090204" charset="0"/>
                <a:sym typeface="+mn-ea"/>
              </a:rPr>
              <a:t>identification </a:t>
            </a:r>
            <a:r>
              <a:rPr lang="zh-CN" altLang="en-US" sz="2000" dirty="0">
                <a:latin typeface="Arial Regular" panose="020B0604020202090204" charset="0"/>
                <a:ea typeface="微软雅黑" panose="020B0503020204020204" charset="-122"/>
                <a:cs typeface="Arial Regular" panose="020B0604020202090204" charset="0"/>
              </a:rPr>
              <a:t>results traceable.</a:t>
            </a:r>
          </a:p>
          <a:p>
            <a:pPr marL="285750" indent="-285750" algn="l" fontAlgn="auto">
              <a:lnSpc>
                <a:spcPct val="100000"/>
              </a:lnSpc>
              <a:spcBef>
                <a:spcPts val="600"/>
              </a:spcBef>
              <a:buClrTx/>
              <a:buSzTx/>
              <a:buFont typeface="Wingdings" panose="05000000000000000000" pitchFamily="2" charset="2"/>
              <a:buChar char=""/>
            </a:pPr>
            <a:r>
              <a:rPr lang="zh-CN" altLang="en-US" sz="2000" dirty="0">
                <a:latin typeface="Arial Regular" panose="020B0604020202090204" charset="0"/>
                <a:ea typeface="微软雅黑" panose="020B0503020204020204" charset="-122"/>
                <a:cs typeface="Arial Regular" panose="020B0604020202090204" charset="0"/>
              </a:rPr>
              <a:t>As of </a:t>
            </a:r>
            <a:r>
              <a:rPr lang="en-US" altLang="zh-CN" sz="2000" dirty="0">
                <a:latin typeface="Arial Regular" panose="020B0604020202090204" charset="0"/>
                <a:ea typeface="微软雅黑" panose="020B0503020204020204" charset="-122"/>
                <a:cs typeface="Arial Regular" panose="020B0604020202090204" charset="0"/>
              </a:rPr>
              <a:t>Nov 15th</a:t>
            </a:r>
            <a:r>
              <a:rPr lang="zh-CN" altLang="en-US" sz="2000" dirty="0">
                <a:latin typeface="Arial Regular" panose="020B0604020202090204" charset="0"/>
                <a:ea typeface="微软雅黑" panose="020B0503020204020204" charset="-122"/>
                <a:cs typeface="Arial Regular" panose="020B0604020202090204" charset="0"/>
              </a:rPr>
              <a:t>, 2024, </a:t>
            </a:r>
            <a:r>
              <a:rPr lang="en-US" altLang="zh-CN" sz="2000" dirty="0">
                <a:latin typeface="Arial Regular" panose="020B0604020202090204" charset="0"/>
                <a:ea typeface="微软雅黑" panose="020B0503020204020204" charset="-122"/>
                <a:cs typeface="Arial Regular" panose="020B0604020202090204" charset="0"/>
              </a:rPr>
              <a:t>over 50</a:t>
            </a:r>
            <a:r>
              <a:rPr lang="zh-CN" altLang="en-US" sz="2000" dirty="0">
                <a:latin typeface="Arial Regular" panose="020B0604020202090204" charset="0"/>
                <a:ea typeface="微软雅黑" panose="020B0503020204020204" charset="-122"/>
                <a:cs typeface="Arial Regular" panose="020B0604020202090204" charset="0"/>
              </a:rPr>
              <a:t>00 known sources, </a:t>
            </a:r>
            <a:r>
              <a:rPr lang="en-US" altLang="zh-CN" sz="2000" dirty="0">
                <a:latin typeface="Arial Regular" panose="020B0604020202090204" charset="0"/>
                <a:ea typeface="微软雅黑" panose="020B0503020204020204" charset="-122"/>
                <a:cs typeface="Arial Regular" panose="020B0604020202090204" charset="0"/>
              </a:rPr>
              <a:t>80</a:t>
            </a:r>
            <a:r>
              <a:rPr lang="zh-CN" altLang="en-US" sz="2000" dirty="0">
                <a:latin typeface="Arial Regular" panose="020B0604020202090204" charset="0"/>
                <a:ea typeface="微软雅黑" panose="020B0503020204020204" charset="-122"/>
                <a:cs typeface="Arial Regular" panose="020B0604020202090204" charset="0"/>
              </a:rPr>
              <a:t> </a:t>
            </a:r>
            <a:r>
              <a:rPr lang="zh-CN" altLang="en-US" sz="2000" dirty="0">
                <a:latin typeface="Arial Regular" panose="020B0604020202090204" charset="0"/>
                <a:ea typeface="微软雅黑" panose="020B0503020204020204" charset="-122"/>
                <a:cs typeface="Arial Regular" panose="020B0604020202090204" charset="0"/>
                <a:sym typeface="+mn-ea"/>
              </a:rPr>
              <a:t>transient</a:t>
            </a:r>
            <a:r>
              <a:rPr lang="en-US" altLang="zh-CN" sz="2000" dirty="0">
                <a:latin typeface="Arial Regular" panose="020B0604020202090204" charset="0"/>
                <a:ea typeface="微软雅黑" panose="020B0503020204020204" charset="-122"/>
                <a:cs typeface="Arial Regular" panose="020B0604020202090204" charset="0"/>
                <a:sym typeface="+mn-ea"/>
              </a:rPr>
              <a:t>s</a:t>
            </a:r>
            <a:r>
              <a:rPr lang="zh-CN" altLang="en-US" sz="2000" dirty="0">
                <a:latin typeface="Arial Regular" panose="020B0604020202090204" charset="0"/>
                <a:ea typeface="微软雅黑" panose="020B0503020204020204" charset="-122"/>
                <a:cs typeface="Arial Regular" panose="020B0604020202090204" charset="0"/>
              </a:rPr>
              <a:t>, and </a:t>
            </a:r>
            <a:r>
              <a:rPr lang="en-US" sz="2000" dirty="0">
                <a:latin typeface="Arial Regular" panose="020B0604020202090204" charset="0"/>
                <a:ea typeface="微软雅黑" panose="020B0503020204020204" charset="-122"/>
                <a:cs typeface="Arial Regular" panose="020B0604020202090204" charset="0"/>
              </a:rPr>
              <a:t>400 </a:t>
            </a:r>
            <a:r>
              <a:rPr lang="en-US" altLang="zh-CN" sz="2000" dirty="0">
                <a:latin typeface="Arial Regular" panose="020B0604020202090204" charset="0"/>
                <a:ea typeface="微软雅黑" panose="020B0503020204020204" charset="-122"/>
                <a:cs typeface="Arial Regular" panose="020B0604020202090204" charset="0"/>
              </a:rPr>
              <a:t>stellar</a:t>
            </a:r>
            <a:r>
              <a:rPr lang="zh-CN" altLang="en-US" sz="2000" dirty="0">
                <a:latin typeface="Arial Regular" panose="020B0604020202090204" charset="0"/>
                <a:ea typeface="微软雅黑" panose="020B0503020204020204" charset="-122"/>
                <a:cs typeface="Arial Regular" panose="020B0604020202090204" charset="0"/>
              </a:rPr>
              <a:t> flar</a:t>
            </a:r>
            <a:r>
              <a:rPr lang="en-US" altLang="zh-CN" sz="2000" dirty="0">
                <a:latin typeface="Arial Regular" panose="020B0604020202090204" charset="0"/>
                <a:ea typeface="微软雅黑" panose="020B0503020204020204" charset="-122"/>
                <a:cs typeface="Arial Regular" panose="020B0604020202090204" charset="0"/>
              </a:rPr>
              <a:t>e</a:t>
            </a:r>
            <a:r>
              <a:rPr lang="zh-CN" altLang="en-US" sz="2000" dirty="0">
                <a:latin typeface="Arial Regular" panose="020B0604020202090204" charset="0"/>
                <a:ea typeface="微软雅黑" panose="020B0503020204020204" charset="-122"/>
                <a:cs typeface="Arial Regular" panose="020B0604020202090204" charset="0"/>
              </a:rPr>
              <a:t>s have been </a:t>
            </a:r>
            <a:r>
              <a:rPr lang="en-US" altLang="zh-CN" sz="2000" dirty="0">
                <a:latin typeface="Arial Regular" panose="020B0604020202090204" charset="0"/>
                <a:ea typeface="微软雅黑" panose="020B0503020204020204" charset="-122"/>
                <a:cs typeface="Arial Regular" panose="020B0604020202090204" charset="0"/>
              </a:rPr>
              <a:t>identified</a:t>
            </a:r>
            <a:r>
              <a:rPr lang="zh-CN" altLang="en-US" sz="2000" dirty="0">
                <a:latin typeface="Arial Regular" panose="020B0604020202090204" charset="0"/>
                <a:ea typeface="微软雅黑" panose="020B0503020204020204" charset="-122"/>
                <a:cs typeface="Arial Regular" panose="020B0604020202090204" charset="0"/>
              </a:rPr>
              <a:t>. </a:t>
            </a:r>
            <a:endParaRPr sz="20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3"/>
          <a:stretch>
            <a:fillRect/>
          </a:stretch>
        </p:blipFill>
        <p:spPr>
          <a:xfrm>
            <a:off x="4843651" y="858520"/>
            <a:ext cx="4851400" cy="4993005"/>
          </a:xfrm>
          <a:prstGeom prst="rect">
            <a:avLst/>
          </a:prstGeom>
          <a:ln>
            <a:solidFill>
              <a:srgbClr val="002060"/>
            </a:solidFill>
          </a:ln>
        </p:spPr>
      </p:pic>
      <p:pic>
        <p:nvPicPr>
          <p:cNvPr id="5" name="图片 4"/>
          <p:cNvPicPr>
            <a:picLocks noChangeAspect="1"/>
          </p:cNvPicPr>
          <p:nvPr/>
        </p:nvPicPr>
        <p:blipFill>
          <a:blip r:embed="rId4"/>
          <a:stretch>
            <a:fillRect/>
          </a:stretch>
        </p:blipFill>
        <p:spPr>
          <a:xfrm>
            <a:off x="7728585" y="2364730"/>
            <a:ext cx="4463415" cy="4274185"/>
          </a:xfrm>
          <a:prstGeom prst="rect">
            <a:avLst/>
          </a:prstGeom>
          <a:ln>
            <a:solidFill>
              <a:srgbClr val="002060"/>
            </a:solidFill>
          </a:ln>
        </p:spPr>
      </p:pic>
      <p:sp>
        <p:nvSpPr>
          <p:cNvPr id="6" name="标题 4"/>
          <p:cNvSpPr/>
          <p:nvPr/>
        </p:nvSpPr>
        <p:spPr>
          <a:xfrm>
            <a:off x="242570" y="108618"/>
            <a:ext cx="10515600" cy="858520"/>
          </a:xfrm>
          <a:prstGeom prst="rect">
            <a:avLst/>
          </a:prstGeom>
        </p:spPr>
        <p:txBody>
          <a:bodyPr vert="horz" lIns="91440" tIns="45720" rIns="91440" bIns="45720" rtlCol="0" anchor="ctr" anchorCtr="0">
            <a:normAutofit/>
          </a:bodyPr>
          <a:lstStyle>
            <a:lvl1pPr marL="0" marR="0" lvl="0" algn="l" defTabSz="914400" rtl="0" eaLnBrk="1" fontAlgn="auto" latinLnBrk="0" hangingPunct="1">
              <a:lnSpc>
                <a:spcPct val="90000"/>
              </a:lnSpc>
              <a:spcBef>
                <a:spcPct val="0"/>
              </a:spcBef>
              <a:buClrTx/>
              <a:buSzTx/>
              <a:buFontTx/>
              <a:buNone/>
              <a:defRPr kumimoji="0" lang="zh-CN" altLang="en-US" sz="4000" b="0" i="0" u="none" strike="noStrike" kern="1200" cap="none" spc="0" normalizeH="0" baseline="0" noProof="1">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defRPr>
            </a:lvl1pPr>
          </a:lstStyle>
          <a:p>
            <a:r>
              <a:rPr lang="en-US" altLang="zh-CN" sz="3600" b="1" dirty="0">
                <a:solidFill>
                  <a:srgbClr val="3366FF"/>
                </a:solidFill>
                <a:latin typeface="Candara"/>
                <a:sym typeface="+mn-ea"/>
              </a:rPr>
              <a:t>X-Ray Transient Identification</a:t>
            </a:r>
            <a:endParaRPr lang="zh-CN" altLang="en-US" sz="3600" b="1" dirty="0">
              <a:solidFill>
                <a:srgbClr val="3366FF"/>
              </a:solidFill>
              <a:latin typeface="Candara"/>
            </a:endParaRPr>
          </a:p>
        </p:txBody>
      </p:sp>
      <p:sp>
        <p:nvSpPr>
          <p:cNvPr id="7" name="文本框 6"/>
          <p:cNvSpPr txBox="1"/>
          <p:nvPr/>
        </p:nvSpPr>
        <p:spPr>
          <a:xfrm>
            <a:off x="3629759" y="6153173"/>
            <a:ext cx="4161155" cy="368300"/>
          </a:xfrm>
          <a:prstGeom prst="rect">
            <a:avLst/>
          </a:prstGeom>
          <a:noFill/>
        </p:spPr>
        <p:txBody>
          <a:bodyPr wrap="square" rtlCol="0">
            <a:spAutoFit/>
          </a:bodyPr>
          <a:lstStyle/>
          <a:p>
            <a:r>
              <a:rPr lang="en-US" altLang="zh-CN" dirty="0">
                <a:latin typeface="Arial Regular" panose="020B0604020202090204" charset="0"/>
                <a:ea typeface="微软雅黑" panose="020B0503020204020204" charset="-122"/>
                <a:cs typeface="Arial Regular" panose="020B0604020202090204" charset="0"/>
                <a:sym typeface="+mn-ea"/>
              </a:rPr>
              <a:t>Transient</a:t>
            </a:r>
            <a:r>
              <a:rPr lang="zh-CN" altLang="en-US" dirty="0">
                <a:latin typeface="Arial Regular" panose="020B0604020202090204" charset="0"/>
                <a:ea typeface="微软雅黑" panose="020B0503020204020204" charset="-122"/>
                <a:cs typeface="Arial Regular" panose="020B0604020202090204" charset="0"/>
                <a:sym typeface="+mn-ea"/>
              </a:rPr>
              <a:t> </a:t>
            </a:r>
            <a:r>
              <a:rPr lang="en-US" altLang="zh-CN" dirty="0">
                <a:latin typeface="Arial Regular" panose="020B0604020202090204" charset="0"/>
                <a:ea typeface="微软雅黑" panose="020B0503020204020204" charset="-122"/>
                <a:cs typeface="Arial Regular" panose="020B0604020202090204" charset="0"/>
                <a:sym typeface="+mn-ea"/>
              </a:rPr>
              <a:t>Candidate</a:t>
            </a:r>
            <a:r>
              <a:rPr lang="zh-CN" altLang="en-US" dirty="0">
                <a:latin typeface="Arial Regular" panose="020B0604020202090204" charset="0"/>
                <a:ea typeface="微软雅黑" panose="020B0503020204020204" charset="-122"/>
                <a:cs typeface="Arial Regular" panose="020B0604020202090204" charset="0"/>
                <a:sym typeface="+mn-ea"/>
              </a:rPr>
              <a:t> </a:t>
            </a:r>
            <a:r>
              <a:rPr lang="en-US" altLang="zh-CN" dirty="0">
                <a:latin typeface="Arial Regular" panose="020B0604020202090204" charset="0"/>
                <a:ea typeface="微软雅黑" panose="020B0503020204020204" charset="-122"/>
                <a:cs typeface="Arial Regular" panose="020B0604020202090204" charset="0"/>
                <a:sym typeface="+mn-ea"/>
              </a:rPr>
              <a:t>information Portal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660" y="-107104"/>
            <a:ext cx="10515600" cy="1325563"/>
          </a:xfrm>
        </p:spPr>
        <p:txBody>
          <a:bodyPr>
            <a:normAutofit/>
          </a:bodyPr>
          <a:lstStyle/>
          <a:p>
            <a:r>
              <a:rPr lang="en-US" altLang="zh-CN" sz="3600" b="1" dirty="0">
                <a:solidFill>
                  <a:srgbClr val="3366FF"/>
                </a:solidFill>
                <a:latin typeface="Candara"/>
              </a:rPr>
              <a:t>Coordinating Follow-up observations</a:t>
            </a:r>
          </a:p>
        </p:txBody>
      </p:sp>
      <p:sp>
        <p:nvSpPr>
          <p:cNvPr id="3" name="内容占位符 2"/>
          <p:cNvSpPr>
            <a:spLocks noGrp="1"/>
          </p:cNvSpPr>
          <p:nvPr>
            <p:ph idx="1"/>
          </p:nvPr>
        </p:nvSpPr>
        <p:spPr>
          <a:xfrm>
            <a:off x="281608" y="1253331"/>
            <a:ext cx="11794435" cy="1668773"/>
          </a:xfrm>
        </p:spPr>
        <p:txBody>
          <a:bodyPr>
            <a:normAutofit/>
          </a:bodyPr>
          <a:lstStyle/>
          <a:p>
            <a:pPr>
              <a:lnSpc>
                <a:spcPct val="100000"/>
              </a:lnSpc>
              <a:buClrTx/>
              <a:buSzTx/>
            </a:pPr>
            <a:r>
              <a:rPr lang="zh-CN" altLang="en-US" sz="2000" dirty="0"/>
              <a:t>Implemented end-to-end observation plan push from EP to subsequent telescopes</a:t>
            </a:r>
            <a:endParaRPr lang="en-US" altLang="zh-CN" sz="2000" dirty="0"/>
          </a:p>
          <a:p>
            <a:pPr>
              <a:lnSpc>
                <a:spcPct val="100000"/>
              </a:lnSpc>
              <a:buClrTx/>
              <a:buSzTx/>
            </a:pPr>
            <a:r>
              <a:rPr lang="en-US" altLang="zh-CN" sz="2000" dirty="0"/>
              <a:t>GCN</a:t>
            </a:r>
            <a:r>
              <a:rPr lang="zh-CN" altLang="en-US" sz="2000" dirty="0"/>
              <a:t> </a:t>
            </a:r>
            <a:r>
              <a:rPr lang="en-US" altLang="zh-CN" sz="2000" dirty="0"/>
              <a:t>Notice</a:t>
            </a:r>
            <a:r>
              <a:rPr lang="zh-CN" altLang="en-US" sz="2000" dirty="0"/>
              <a:t> </a:t>
            </a:r>
            <a:r>
              <a:rPr lang="en-US" altLang="zh-CN" sz="2000" dirty="0"/>
              <a:t>will</a:t>
            </a:r>
            <a:r>
              <a:rPr lang="zh-CN" altLang="en-US" sz="2000" dirty="0"/>
              <a:t> </a:t>
            </a:r>
            <a:r>
              <a:rPr lang="en-US" altLang="zh-CN" sz="2000" dirty="0"/>
              <a:t>be</a:t>
            </a:r>
            <a:r>
              <a:rPr lang="zh-CN" altLang="en-US" sz="2000" dirty="0"/>
              <a:t> </a:t>
            </a:r>
            <a:r>
              <a:rPr lang="en-US" altLang="zh-CN" sz="2000" dirty="0"/>
              <a:t>issued</a:t>
            </a:r>
            <a:r>
              <a:rPr lang="zh-CN" altLang="en-US" sz="2000" dirty="0"/>
              <a:t> </a:t>
            </a:r>
            <a:r>
              <a:rPr lang="en-US" altLang="zh-CN" sz="2000" dirty="0"/>
              <a:t>via</a:t>
            </a:r>
            <a:r>
              <a:rPr lang="zh-CN" altLang="en-US" sz="2000" dirty="0"/>
              <a:t> </a:t>
            </a:r>
            <a:r>
              <a:rPr lang="en-US" altLang="zh-CN" sz="2000" dirty="0"/>
              <a:t>Kafka</a:t>
            </a:r>
            <a:r>
              <a:rPr lang="zh-CN" altLang="en-US" sz="2000" dirty="0"/>
              <a:t> </a:t>
            </a:r>
            <a:r>
              <a:rPr lang="en-US" altLang="zh-CN" sz="2000" dirty="0"/>
              <a:t>in</a:t>
            </a:r>
            <a:r>
              <a:rPr lang="zh-CN" altLang="en-US" sz="2000" dirty="0"/>
              <a:t> </a:t>
            </a:r>
            <a:r>
              <a:rPr lang="en-US" altLang="zh-CN" sz="2000" dirty="0"/>
              <a:t>JSON</a:t>
            </a:r>
            <a:r>
              <a:rPr lang="zh-CN" altLang="en-US" sz="2000" dirty="0"/>
              <a:t> </a:t>
            </a:r>
            <a:r>
              <a:rPr lang="en-US" altLang="zh-CN" sz="2000" dirty="0"/>
              <a:t>format</a:t>
            </a:r>
            <a:endParaRPr lang="zh-CN" altLang="en-US" sz="2000" dirty="0"/>
          </a:p>
        </p:txBody>
      </p:sp>
      <p:sp>
        <p:nvSpPr>
          <p:cNvPr id="9" name="矩形 8"/>
          <p:cNvSpPr/>
          <p:nvPr/>
        </p:nvSpPr>
        <p:spPr>
          <a:xfrm>
            <a:off x="115957" y="4442791"/>
            <a:ext cx="1199322" cy="675861"/>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rPr>
              <a:t>EP Transient Candidate</a:t>
            </a:r>
          </a:p>
        </p:txBody>
      </p:sp>
      <p:sp>
        <p:nvSpPr>
          <p:cNvPr id="10" name="矩形 9"/>
          <p:cNvSpPr/>
          <p:nvPr/>
        </p:nvSpPr>
        <p:spPr>
          <a:xfrm>
            <a:off x="1765026" y="4442791"/>
            <a:ext cx="1256474" cy="675861"/>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rPr>
              <a:t>Follow-up</a:t>
            </a:r>
          </a:p>
          <a:p>
            <a:pPr algn="ctr"/>
            <a:r>
              <a:rPr kumimoji="1" lang="en-US" altLang="zh-CN" sz="1200" dirty="0">
                <a:latin typeface="Arial Regular" panose="020B0604020202090204" charset="0"/>
                <a:cs typeface="Arial Regular" panose="020B0604020202090204" charset="0"/>
              </a:rPr>
              <a:t>Obs Plan</a:t>
            </a:r>
          </a:p>
        </p:txBody>
      </p:sp>
      <p:sp>
        <p:nvSpPr>
          <p:cNvPr id="11" name="椭圆 10"/>
          <p:cNvSpPr/>
          <p:nvPr/>
        </p:nvSpPr>
        <p:spPr>
          <a:xfrm>
            <a:off x="3402682" y="4303643"/>
            <a:ext cx="1013336" cy="954156"/>
          </a:xfrm>
          <a:prstGeom prst="ellipse">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rPr>
              <a:t>MQTT</a:t>
            </a:r>
          </a:p>
        </p:txBody>
      </p:sp>
      <p:sp>
        <p:nvSpPr>
          <p:cNvPr id="12" name="圆角矩形 11"/>
          <p:cNvSpPr/>
          <p:nvPr/>
        </p:nvSpPr>
        <p:spPr>
          <a:xfrm>
            <a:off x="4936526" y="3366862"/>
            <a:ext cx="1172818" cy="525366"/>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rPr>
              <a:t>Telescope1</a:t>
            </a:r>
          </a:p>
        </p:txBody>
      </p:sp>
      <p:sp>
        <p:nvSpPr>
          <p:cNvPr id="13" name="圆角矩形 12"/>
          <p:cNvSpPr/>
          <p:nvPr/>
        </p:nvSpPr>
        <p:spPr>
          <a:xfrm>
            <a:off x="4936526" y="4160990"/>
            <a:ext cx="1172818" cy="525366"/>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sym typeface="+mn-ea"/>
              </a:rPr>
              <a:t>Telescope</a:t>
            </a:r>
            <a:r>
              <a:rPr kumimoji="1" lang="en-US" altLang="zh-CN" sz="1200" dirty="0">
                <a:latin typeface="Arial Regular" panose="020B0604020202090204" charset="0"/>
                <a:cs typeface="Arial Regular" panose="020B0604020202090204" charset="0"/>
              </a:rPr>
              <a:t>2</a:t>
            </a:r>
          </a:p>
        </p:txBody>
      </p:sp>
      <p:sp>
        <p:nvSpPr>
          <p:cNvPr id="14" name="圆角矩形 13"/>
          <p:cNvSpPr/>
          <p:nvPr/>
        </p:nvSpPr>
        <p:spPr>
          <a:xfrm>
            <a:off x="4929900" y="4949446"/>
            <a:ext cx="1172818" cy="525366"/>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sym typeface="+mn-ea"/>
              </a:rPr>
              <a:t>Telescope</a:t>
            </a:r>
            <a:r>
              <a:rPr kumimoji="1" lang="en-US" altLang="zh-CN" sz="1200" dirty="0">
                <a:latin typeface="Arial Regular" panose="020B0604020202090204" charset="0"/>
                <a:cs typeface="Arial Regular" panose="020B0604020202090204" charset="0"/>
              </a:rPr>
              <a:t>3</a:t>
            </a:r>
          </a:p>
        </p:txBody>
      </p:sp>
      <p:sp>
        <p:nvSpPr>
          <p:cNvPr id="15" name="圆角矩形 14"/>
          <p:cNvSpPr/>
          <p:nvPr/>
        </p:nvSpPr>
        <p:spPr>
          <a:xfrm>
            <a:off x="4936526" y="6006664"/>
            <a:ext cx="1172818" cy="525366"/>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zh-CN" sz="1200" dirty="0">
                <a:latin typeface="Arial Regular" panose="020B0604020202090204" charset="0"/>
                <a:cs typeface="Arial Regular" panose="020B0604020202090204" charset="0"/>
                <a:sym typeface="+mn-ea"/>
              </a:rPr>
              <a:t>Telescope </a:t>
            </a:r>
            <a:r>
              <a:rPr kumimoji="1" lang="en-US" altLang="zh-CN" sz="1200" dirty="0">
                <a:latin typeface="Arial Regular" panose="020B0604020202090204" charset="0"/>
                <a:cs typeface="Arial Regular" panose="020B0604020202090204" charset="0"/>
              </a:rPr>
              <a:t>N</a:t>
            </a:r>
          </a:p>
        </p:txBody>
      </p:sp>
      <p:sp>
        <p:nvSpPr>
          <p:cNvPr id="17" name="文本框 16"/>
          <p:cNvSpPr txBox="1"/>
          <p:nvPr/>
        </p:nvSpPr>
        <p:spPr>
          <a:xfrm>
            <a:off x="830036" y="2480665"/>
            <a:ext cx="2963518" cy="1753235"/>
          </a:xfrm>
          <a:prstGeom prst="rect">
            <a:avLst/>
          </a:prstGeom>
          <a:noFill/>
        </p:spPr>
        <p:txBody>
          <a:bodyPr wrap="square">
            <a:spAutoFit/>
          </a:bodyPr>
          <a:lstStyle/>
          <a:p>
            <a:pPr algn="ctr"/>
            <a:r>
              <a:rPr kumimoji="1" lang="en-US" altLang="zh-CN" sz="1200" dirty="0">
                <a:latin typeface="Arial Regular" panose="020B0604020202090204" charset="0"/>
              </a:rPr>
              <a:t>Cadidate Name</a:t>
            </a:r>
          </a:p>
          <a:p>
            <a:pPr algn="ctr"/>
            <a:r>
              <a:rPr kumimoji="1" lang="en-US" altLang="zh-CN" sz="1200" dirty="0">
                <a:latin typeface="Arial Regular" panose="020B0604020202090204" charset="0"/>
              </a:rPr>
              <a:t>RA, Dec</a:t>
            </a:r>
          </a:p>
          <a:p>
            <a:pPr algn="ctr"/>
            <a:r>
              <a:rPr kumimoji="1" lang="en-US" altLang="zh-CN" sz="1200" dirty="0">
                <a:latin typeface="Arial Regular" panose="020B0604020202090204" charset="0"/>
              </a:rPr>
              <a:t>Type</a:t>
            </a:r>
          </a:p>
          <a:p>
            <a:pPr algn="ctr"/>
            <a:r>
              <a:rPr kumimoji="1" lang="en-US" altLang="zh-CN" sz="1200" dirty="0">
                <a:latin typeface="Arial Regular" panose="020B0604020202090204" charset="0"/>
              </a:rPr>
              <a:t>Err Circle</a:t>
            </a:r>
          </a:p>
          <a:p>
            <a:pPr algn="ctr"/>
            <a:r>
              <a:rPr kumimoji="1" lang="en-US" altLang="zh-CN" sz="1200" dirty="0">
                <a:latin typeface="Arial Regular" panose="020B0604020202090204" charset="0"/>
              </a:rPr>
              <a:t>B_mag</a:t>
            </a:r>
          </a:p>
          <a:p>
            <a:pPr algn="ctr"/>
            <a:r>
              <a:rPr kumimoji="1" lang="en-US" altLang="zh-CN" sz="1200" dirty="0">
                <a:latin typeface="Arial Regular" panose="020B0604020202090204" charset="0"/>
              </a:rPr>
              <a:t>Redshift</a:t>
            </a:r>
          </a:p>
          <a:p>
            <a:pPr algn="ctr"/>
            <a:r>
              <a:rPr kumimoji="1" lang="en-US" altLang="zh-CN" sz="1200" dirty="0">
                <a:latin typeface="Arial Regular" panose="020B0604020202090204" charset="0"/>
              </a:rPr>
              <a:t> Parallax</a:t>
            </a:r>
          </a:p>
          <a:p>
            <a:pPr algn="ctr"/>
            <a:r>
              <a:rPr kumimoji="1" lang="en-US" altLang="zh-CN" sz="1200" dirty="0">
                <a:latin typeface="Arial Regular" panose="020B0604020202090204" charset="0"/>
              </a:rPr>
              <a:t>Obs Type</a:t>
            </a:r>
          </a:p>
          <a:p>
            <a:pPr algn="ctr"/>
            <a:r>
              <a:rPr kumimoji="1" lang="en-US" altLang="zh-CN" sz="1200" dirty="0">
                <a:latin typeface="Arial Regular" panose="020B0604020202090204" charset="0"/>
              </a:rPr>
              <a:t>ToO Urgency</a:t>
            </a:r>
          </a:p>
        </p:txBody>
      </p:sp>
      <p:cxnSp>
        <p:nvCxnSpPr>
          <p:cNvPr id="19" name="直线箭头连接符 18"/>
          <p:cNvCxnSpPr>
            <a:stCxn id="9" idx="3"/>
            <a:endCxn id="10" idx="1"/>
          </p:cNvCxnSpPr>
          <p:nvPr/>
        </p:nvCxnSpPr>
        <p:spPr>
          <a:xfrm>
            <a:off x="1315279" y="4780722"/>
            <a:ext cx="44974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线箭头连接符 20"/>
          <p:cNvCxnSpPr>
            <a:stCxn id="10" idx="3"/>
            <a:endCxn id="11" idx="2"/>
          </p:cNvCxnSpPr>
          <p:nvPr/>
        </p:nvCxnSpPr>
        <p:spPr>
          <a:xfrm flipV="1">
            <a:off x="3021500" y="4780721"/>
            <a:ext cx="38118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a:stCxn id="11" idx="7"/>
            <a:endCxn id="12" idx="1"/>
          </p:cNvCxnSpPr>
          <p:nvPr/>
        </p:nvCxnSpPr>
        <p:spPr>
          <a:xfrm flipV="1">
            <a:off x="4267618" y="3629545"/>
            <a:ext cx="668908" cy="813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直线箭头连接符 25"/>
          <p:cNvCxnSpPr>
            <a:stCxn id="11" idx="6"/>
            <a:endCxn id="13" idx="1"/>
          </p:cNvCxnSpPr>
          <p:nvPr/>
        </p:nvCxnSpPr>
        <p:spPr>
          <a:xfrm flipV="1">
            <a:off x="4416018" y="4423673"/>
            <a:ext cx="520508" cy="357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线箭头连接符 27"/>
          <p:cNvCxnSpPr>
            <a:endCxn id="14" idx="1"/>
          </p:cNvCxnSpPr>
          <p:nvPr/>
        </p:nvCxnSpPr>
        <p:spPr>
          <a:xfrm>
            <a:off x="4412705" y="4975228"/>
            <a:ext cx="517195" cy="236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直线箭头连接符 29"/>
          <p:cNvCxnSpPr/>
          <p:nvPr/>
        </p:nvCxnSpPr>
        <p:spPr>
          <a:xfrm>
            <a:off x="4124739" y="5237504"/>
            <a:ext cx="805161" cy="9247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文本框 30"/>
          <p:cNvSpPr txBox="1"/>
          <p:nvPr/>
        </p:nvSpPr>
        <p:spPr>
          <a:xfrm>
            <a:off x="5297650" y="5622930"/>
            <a:ext cx="685800" cy="275590"/>
          </a:xfrm>
          <a:prstGeom prst="rect">
            <a:avLst/>
          </a:prstGeom>
          <a:noFill/>
        </p:spPr>
        <p:txBody>
          <a:bodyPr wrap="square" rtlCol="0">
            <a:spAutoFit/>
          </a:bodyPr>
          <a:lstStyle/>
          <a:p>
            <a:r>
              <a:rPr kumimoji="1" lang="en-US" altLang="zh-CN" sz="1200" dirty="0">
                <a:cs typeface="Arial Regular" panose="020B0604020202090204" charset="0"/>
              </a:rPr>
              <a:t>……</a:t>
            </a:r>
          </a:p>
        </p:txBody>
      </p:sp>
      <p:sp>
        <p:nvSpPr>
          <p:cNvPr id="33" name="矩形 32"/>
          <p:cNvSpPr/>
          <p:nvPr/>
        </p:nvSpPr>
        <p:spPr>
          <a:xfrm>
            <a:off x="1460500" y="2517140"/>
            <a:ext cx="1702435" cy="1717040"/>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latin typeface="Arial Regular" panose="020B0604020202090204" charset="0"/>
            </a:endParaRPr>
          </a:p>
          <a:p>
            <a:pPr algn="ctr"/>
            <a:endParaRPr kumimoji="1" lang="zh-CN" altLang="en-US" sz="1200" dirty="0">
              <a:latin typeface="Arial Regular" panose="020B0604020202090204" charset="0"/>
              <a:cs typeface="Arial Regular" panose="020B0604020202090204" charset="0"/>
            </a:endParaRPr>
          </a:p>
        </p:txBody>
      </p:sp>
      <p:cxnSp>
        <p:nvCxnSpPr>
          <p:cNvPr id="35" name="直线连接符 34"/>
          <p:cNvCxnSpPr/>
          <p:nvPr/>
        </p:nvCxnSpPr>
        <p:spPr>
          <a:xfrm>
            <a:off x="1506016" y="4257565"/>
            <a:ext cx="259080" cy="18542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 name="直线连接符 36"/>
          <p:cNvCxnSpPr/>
          <p:nvPr/>
        </p:nvCxnSpPr>
        <p:spPr>
          <a:xfrm flipH="1">
            <a:off x="3015298" y="4234453"/>
            <a:ext cx="142875" cy="26035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 name="矩形 3"/>
          <p:cNvSpPr/>
          <p:nvPr/>
        </p:nvSpPr>
        <p:spPr>
          <a:xfrm>
            <a:off x="200660" y="5425440"/>
            <a:ext cx="1471295" cy="6064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t>GCN Notice</a:t>
            </a:r>
          </a:p>
        </p:txBody>
      </p:sp>
      <p:sp>
        <p:nvSpPr>
          <p:cNvPr id="5" name="矩形 4"/>
          <p:cNvSpPr/>
          <p:nvPr>
            <p:custDataLst>
              <p:tags r:id="rId1"/>
            </p:custDataLst>
          </p:nvPr>
        </p:nvSpPr>
        <p:spPr>
          <a:xfrm>
            <a:off x="1898650" y="5622925"/>
            <a:ext cx="1259840" cy="6064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ATel</a:t>
            </a:r>
          </a:p>
        </p:txBody>
      </p:sp>
      <p:sp>
        <p:nvSpPr>
          <p:cNvPr id="6" name="矩形 5"/>
          <p:cNvSpPr/>
          <p:nvPr>
            <p:custDataLst>
              <p:tags r:id="rId2"/>
            </p:custDataLst>
          </p:nvPr>
        </p:nvSpPr>
        <p:spPr>
          <a:xfrm>
            <a:off x="200660" y="6031865"/>
            <a:ext cx="1471295" cy="6064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t>GCN Circular</a:t>
            </a:r>
          </a:p>
        </p:txBody>
      </p:sp>
      <p:pic>
        <p:nvPicPr>
          <p:cNvPr id="7" name="图片 6"/>
          <p:cNvPicPr>
            <a:picLocks noChangeAspect="1"/>
          </p:cNvPicPr>
          <p:nvPr>
            <p:custDataLst>
              <p:tags r:id="rId3"/>
            </p:custDataLst>
          </p:nvPr>
        </p:nvPicPr>
        <p:blipFill>
          <a:blip r:embed="rId6"/>
          <a:stretch>
            <a:fillRect/>
          </a:stretch>
        </p:blipFill>
        <p:spPr>
          <a:xfrm>
            <a:off x="6807835" y="2240915"/>
            <a:ext cx="4805680" cy="3920490"/>
          </a:xfrm>
          <a:prstGeom prst="rect">
            <a:avLst/>
          </a:prstGeom>
        </p:spPr>
      </p:pic>
      <p:sp>
        <p:nvSpPr>
          <p:cNvPr id="16" name="文本框 15"/>
          <p:cNvSpPr txBox="1"/>
          <p:nvPr/>
        </p:nvSpPr>
        <p:spPr>
          <a:xfrm>
            <a:off x="6480175" y="6229350"/>
            <a:ext cx="5711190" cy="337185"/>
          </a:xfrm>
          <a:prstGeom prst="rect">
            <a:avLst/>
          </a:prstGeom>
        </p:spPr>
        <p:txBody>
          <a:bodyPr wrap="square">
            <a:spAutoFit/>
          </a:bodyPr>
          <a:lstStyle/>
          <a:p>
            <a:pPr marL="0" indent="0"/>
            <a:r>
              <a:rPr lang="en-US" altLang="zh-CN" sz="1600" b="0" i="0">
                <a:solidFill>
                  <a:srgbClr val="1B1B1B"/>
                </a:solidFill>
                <a:latin typeface="Source Sans Pro Web"/>
                <a:ea typeface="Source Sans Pro Web"/>
              </a:rPr>
              <a:t>GCN Kafka topic</a:t>
            </a:r>
            <a:r>
              <a:rPr lang="zh-CN" altLang="en-US" sz="1600" b="0" i="0">
                <a:solidFill>
                  <a:srgbClr val="1B1B1B"/>
                </a:solidFill>
                <a:latin typeface="Source Sans Pro Web"/>
                <a:ea typeface="宋体" panose="02010600030101010101" pitchFamily="2" charset="-122"/>
              </a:rPr>
              <a:t>：</a:t>
            </a:r>
            <a:r>
              <a:rPr lang="en-US" altLang="zh-CN" sz="1600" b="0" i="0">
                <a:solidFill>
                  <a:srgbClr val="1B1B1B"/>
                </a:solidFill>
                <a:latin typeface="Source Sans Pro Web"/>
                <a:ea typeface="Source Sans Pro Web"/>
              </a:rPr>
              <a:t> </a:t>
            </a:r>
            <a:r>
              <a:rPr lang="en-US" altLang="zh-CN" sz="1600" b="0" i="0">
                <a:solidFill>
                  <a:srgbClr val="1B1B1B"/>
                </a:solidFill>
                <a:latin typeface="monospace"/>
                <a:ea typeface="monospace"/>
              </a:rPr>
              <a:t>gcn.notices.einstein_probe.wxt.alert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205" y="-115063"/>
            <a:ext cx="10515600" cy="1325563"/>
          </a:xfrm>
        </p:spPr>
        <p:txBody>
          <a:bodyPr>
            <a:normAutofit/>
          </a:bodyPr>
          <a:lstStyle/>
          <a:p>
            <a:r>
              <a:rPr lang="en-US" altLang="zh-CN" sz="3600" b="1" dirty="0">
                <a:solidFill>
                  <a:srgbClr val="3366FF"/>
                </a:solidFill>
                <a:latin typeface="Candara"/>
              </a:rPr>
              <a:t>Coordinating Follow-up observations</a:t>
            </a:r>
          </a:p>
        </p:txBody>
      </p:sp>
      <p:sp>
        <p:nvSpPr>
          <p:cNvPr id="3" name="内容占位符 2"/>
          <p:cNvSpPr>
            <a:spLocks noGrp="1"/>
          </p:cNvSpPr>
          <p:nvPr>
            <p:ph idx="1"/>
          </p:nvPr>
        </p:nvSpPr>
        <p:spPr>
          <a:xfrm>
            <a:off x="1" y="1278262"/>
            <a:ext cx="7994842" cy="1668773"/>
          </a:xfrm>
        </p:spPr>
        <p:txBody>
          <a:bodyPr>
            <a:normAutofit/>
          </a:bodyPr>
          <a:lstStyle/>
          <a:p>
            <a:pPr>
              <a:lnSpc>
                <a:spcPct val="100000"/>
              </a:lnSpc>
            </a:pPr>
            <a:r>
              <a:rPr lang="en-US" altLang="zh-CN" sz="2000" dirty="0"/>
              <a:t>Follow</a:t>
            </a:r>
            <a:r>
              <a:rPr lang="zh-CN" altLang="en-US" sz="2000" dirty="0"/>
              <a:t> </a:t>
            </a:r>
            <a:r>
              <a:rPr lang="en-US" altLang="zh-CN" sz="2000" dirty="0"/>
              <a:t>up</a:t>
            </a:r>
            <a:r>
              <a:rPr lang="zh-CN" altLang="en-US" sz="2000" dirty="0"/>
              <a:t> </a:t>
            </a:r>
            <a:r>
              <a:rPr lang="en-US" altLang="zh-CN" sz="2000" dirty="0"/>
              <a:t>observation</a:t>
            </a:r>
            <a:r>
              <a:rPr lang="zh-CN" altLang="en-US" sz="2000" dirty="0"/>
              <a:t> </a:t>
            </a:r>
            <a:r>
              <a:rPr lang="en-US" altLang="zh-CN" sz="2000" dirty="0"/>
              <a:t>alerts</a:t>
            </a:r>
            <a:r>
              <a:rPr lang="zh-CN" altLang="en-US" sz="2000" dirty="0"/>
              <a:t> </a:t>
            </a:r>
            <a:r>
              <a:rPr lang="en-US" altLang="zh-CN" sz="2000" dirty="0"/>
              <a:t>from</a:t>
            </a:r>
            <a:r>
              <a:rPr lang="zh-CN" altLang="en-US" sz="2000" dirty="0"/>
              <a:t> </a:t>
            </a:r>
            <a:r>
              <a:rPr lang="en-US" altLang="zh-CN" sz="2000" dirty="0"/>
              <a:t>other projects: SVOM, LIGO</a:t>
            </a:r>
          </a:p>
          <a:p>
            <a:pPr>
              <a:lnSpc>
                <a:spcPct val="100000"/>
              </a:lnSpc>
              <a:buClrTx/>
              <a:buSzTx/>
            </a:pPr>
            <a:r>
              <a:rPr lang="en-US" altLang="zh-CN" sz="2000" dirty="0"/>
              <a:t>Rapid </a:t>
            </a:r>
            <a:r>
              <a:rPr lang="en-US" altLang="zh-CN" sz="2000" dirty="0" err="1"/>
              <a:t>ToO</a:t>
            </a:r>
            <a:r>
              <a:rPr lang="zh-CN" altLang="en-US" sz="2000" dirty="0"/>
              <a:t> </a:t>
            </a:r>
            <a:r>
              <a:rPr lang="en-US" altLang="zh-CN" sz="2000" dirty="0"/>
              <a:t>(Target of Opportunity)</a:t>
            </a:r>
            <a:r>
              <a:rPr lang="zh-CN" altLang="en-US" sz="2000" dirty="0"/>
              <a:t> </a:t>
            </a:r>
            <a:r>
              <a:rPr lang="en-US" altLang="zh-CN" sz="2000" dirty="0"/>
              <a:t>upload capability: Beidou Link, X/S-band link</a:t>
            </a:r>
          </a:p>
        </p:txBody>
      </p:sp>
      <p:pic>
        <p:nvPicPr>
          <p:cNvPr id="8" name="图片 7"/>
          <p:cNvPicPr>
            <a:picLocks noChangeAspect="1"/>
          </p:cNvPicPr>
          <p:nvPr>
            <p:custDataLst>
              <p:tags r:id="rId1"/>
            </p:custDataLst>
          </p:nvPr>
        </p:nvPicPr>
        <p:blipFill>
          <a:blip r:embed="rId6"/>
          <a:stretch>
            <a:fillRect/>
          </a:stretch>
        </p:blipFill>
        <p:spPr>
          <a:xfrm>
            <a:off x="7994842" y="1278262"/>
            <a:ext cx="4299585" cy="4857750"/>
          </a:xfrm>
          <a:prstGeom prst="rect">
            <a:avLst/>
          </a:prstGeom>
          <a:ln>
            <a:solidFill>
              <a:srgbClr val="002060"/>
            </a:solidFill>
          </a:ln>
        </p:spPr>
      </p:pic>
      <p:pic>
        <p:nvPicPr>
          <p:cNvPr id="18" name="图片 17"/>
          <p:cNvPicPr>
            <a:picLocks noChangeAspect="1"/>
          </p:cNvPicPr>
          <p:nvPr>
            <p:custDataLst>
              <p:tags r:id="rId2"/>
            </p:custDataLst>
          </p:nvPr>
        </p:nvPicPr>
        <p:blipFill>
          <a:blip r:embed="rId7"/>
          <a:stretch>
            <a:fillRect/>
          </a:stretch>
        </p:blipFill>
        <p:spPr>
          <a:xfrm>
            <a:off x="6737436" y="2487683"/>
            <a:ext cx="4405630" cy="3708400"/>
          </a:xfrm>
          <a:prstGeom prst="rect">
            <a:avLst/>
          </a:prstGeom>
        </p:spPr>
      </p:pic>
      <p:pic>
        <p:nvPicPr>
          <p:cNvPr id="20" name="图片 19" descr="/Users/xuyunfei/Library/Containers/com.kingsoft.wpsoffice.mac/Data/tmp/picturecompress_20241113045204/output_1.pngoutput_1"/>
          <p:cNvPicPr>
            <a:picLocks noChangeAspect="1"/>
          </p:cNvPicPr>
          <p:nvPr>
            <p:custDataLst>
              <p:tags r:id="rId3"/>
            </p:custDataLst>
          </p:nvPr>
        </p:nvPicPr>
        <p:blipFill>
          <a:blip r:embed="rId8"/>
          <a:stretch>
            <a:fillRect/>
          </a:stretch>
        </p:blipFill>
        <p:spPr>
          <a:xfrm>
            <a:off x="116205" y="3082559"/>
            <a:ext cx="6427470" cy="3298190"/>
          </a:xfrm>
          <a:prstGeom prst="rect">
            <a:avLst/>
          </a:prstGeom>
        </p:spPr>
      </p:pic>
      <p:sp>
        <p:nvSpPr>
          <p:cNvPr id="4" name="文本框 3">
            <a:extLst>
              <a:ext uri="{FF2B5EF4-FFF2-40B4-BE49-F238E27FC236}">
                <a16:creationId xmlns:a16="http://schemas.microsoft.com/office/drawing/2014/main" id="{668C8C49-B71C-5DFB-D017-16B444EDC0A0}"/>
              </a:ext>
            </a:extLst>
          </p:cNvPr>
          <p:cNvSpPr txBox="1"/>
          <p:nvPr/>
        </p:nvSpPr>
        <p:spPr>
          <a:xfrm>
            <a:off x="7753155" y="6196083"/>
            <a:ext cx="3153384" cy="369332"/>
          </a:xfrm>
          <a:prstGeom prst="rect">
            <a:avLst/>
          </a:prstGeom>
          <a:noFill/>
        </p:spPr>
        <p:txBody>
          <a:bodyPr wrap="square" rtlCol="0">
            <a:spAutoFit/>
          </a:bodyPr>
          <a:lstStyle/>
          <a:p>
            <a:r>
              <a:rPr kumimoji="1" lang="en-US" altLang="zh-CN" dirty="0" err="1"/>
              <a:t>ToO</a:t>
            </a:r>
            <a:r>
              <a:rPr kumimoji="1" lang="zh-CN" altLang="en-US" dirty="0"/>
              <a:t> </a:t>
            </a:r>
            <a:r>
              <a:rPr kumimoji="1" lang="en-US" altLang="zh-CN" dirty="0"/>
              <a:t>Observing</a:t>
            </a:r>
            <a:r>
              <a:rPr kumimoji="1" lang="zh-CN" altLang="en-US" dirty="0"/>
              <a:t> </a:t>
            </a:r>
            <a:r>
              <a:rPr kumimoji="1" lang="en-US" altLang="zh-CN" dirty="0"/>
              <a:t>Proposal</a:t>
            </a:r>
            <a:r>
              <a:rPr kumimoji="1" lang="zh-CN" altLang="en-US" dirty="0"/>
              <a:t> </a:t>
            </a:r>
            <a:r>
              <a:rPr kumimoji="1" lang="en-US" altLang="zh-CN" dirty="0"/>
              <a:t>Tool</a:t>
            </a:r>
            <a:endParaRPr kumimoji="1"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1753" y="1253330"/>
            <a:ext cx="11069019" cy="5131971"/>
          </a:xfrm>
        </p:spPr>
        <p:txBody>
          <a:bodyPr/>
          <a:lstStyle/>
          <a:p>
            <a:pPr>
              <a:lnSpc>
                <a:spcPct val="100000"/>
              </a:lnSpc>
            </a:pPr>
            <a:r>
              <a:rPr lang="en-US" altLang="zh-CN" sz="2400" dirty="0"/>
              <a:t>Coordinate</a:t>
            </a:r>
            <a:r>
              <a:rPr lang="zh-CN" altLang="en-US" sz="2400" dirty="0"/>
              <a:t> </a:t>
            </a:r>
            <a:r>
              <a:rPr lang="en-US" altLang="zh-CN" sz="2400" dirty="0"/>
              <a:t>observation</a:t>
            </a:r>
            <a:r>
              <a:rPr lang="zh-CN" altLang="en-US" sz="2400" dirty="0"/>
              <a:t> </a:t>
            </a:r>
            <a:r>
              <a:rPr lang="en-US" altLang="zh-CN" sz="2400" dirty="0"/>
              <a:t>with</a:t>
            </a:r>
            <a:r>
              <a:rPr lang="zh-CN" altLang="en-US" sz="2400" dirty="0"/>
              <a:t> </a:t>
            </a:r>
            <a:r>
              <a:rPr lang="en-US" altLang="zh-CN" sz="2400" dirty="0"/>
              <a:t>other</a:t>
            </a:r>
            <a:r>
              <a:rPr lang="zh-CN" altLang="en-US" sz="2400" dirty="0"/>
              <a:t> </a:t>
            </a:r>
            <a:r>
              <a:rPr lang="en-US" altLang="zh-CN" sz="2400" dirty="0"/>
              <a:t>facilities</a:t>
            </a:r>
          </a:p>
          <a:p>
            <a:pPr lvl="1">
              <a:lnSpc>
                <a:spcPct val="100000"/>
              </a:lnSpc>
            </a:pPr>
            <a:r>
              <a:rPr lang="en-US" altLang="zh-CN" sz="2000" dirty="0"/>
              <a:t>Observation Plan Query UI &amp; API</a:t>
            </a:r>
          </a:p>
          <a:p>
            <a:pPr lvl="1">
              <a:lnSpc>
                <a:spcPct val="100000"/>
              </a:lnSpc>
            </a:pPr>
            <a:r>
              <a:rPr lang="en-US" altLang="zh-CN" sz="2000" dirty="0" err="1"/>
              <a:t>ObsLocTAP</a:t>
            </a:r>
            <a:r>
              <a:rPr lang="zh-CN" altLang="en-US" sz="2000" dirty="0"/>
              <a:t> </a:t>
            </a:r>
            <a:r>
              <a:rPr lang="en-US" altLang="zh-CN" sz="2000" dirty="0"/>
              <a:t>implementation</a:t>
            </a:r>
            <a:r>
              <a:rPr lang="zh-CN" altLang="en-US" sz="2000" dirty="0"/>
              <a:t> </a:t>
            </a:r>
            <a:r>
              <a:rPr lang="en-US" altLang="zh-CN" sz="2000" dirty="0"/>
              <a:t>in</a:t>
            </a:r>
            <a:r>
              <a:rPr lang="zh-CN" altLang="en-US" sz="2000" dirty="0"/>
              <a:t> </a:t>
            </a:r>
            <a:r>
              <a:rPr lang="en-US" altLang="zh-CN" sz="2000" dirty="0"/>
              <a:t>progress</a:t>
            </a:r>
          </a:p>
        </p:txBody>
      </p:sp>
      <p:sp>
        <p:nvSpPr>
          <p:cNvPr id="4" name="标题 3"/>
          <p:cNvSpPr>
            <a:spLocks noGrp="1"/>
          </p:cNvSpPr>
          <p:nvPr>
            <p:ph type="title"/>
            <p:custDataLst>
              <p:tags r:id="rId1"/>
            </p:custDataLst>
          </p:nvPr>
        </p:nvSpPr>
        <p:spPr>
          <a:xfrm>
            <a:off x="151753" y="-103230"/>
            <a:ext cx="10515600" cy="1325563"/>
          </a:xfrm>
        </p:spPr>
        <p:txBody>
          <a:bodyPr>
            <a:normAutofit/>
          </a:bodyPr>
          <a:lstStyle/>
          <a:p>
            <a:r>
              <a:rPr lang="en-US" altLang="zh-CN" sz="3600" b="1" dirty="0">
                <a:solidFill>
                  <a:srgbClr val="3366FF"/>
                </a:solidFill>
                <a:latin typeface="Candara"/>
              </a:rPr>
              <a:t>Coordinating Follow-up observations</a:t>
            </a:r>
          </a:p>
        </p:txBody>
      </p:sp>
      <p:pic>
        <p:nvPicPr>
          <p:cNvPr id="5" name="图片 4"/>
          <p:cNvPicPr>
            <a:picLocks noChangeAspect="1"/>
          </p:cNvPicPr>
          <p:nvPr>
            <p:custDataLst>
              <p:tags r:id="rId2"/>
            </p:custDataLst>
          </p:nvPr>
        </p:nvPicPr>
        <p:blipFill>
          <a:blip r:embed="rId6"/>
          <a:stretch>
            <a:fillRect/>
          </a:stretch>
        </p:blipFill>
        <p:spPr>
          <a:xfrm>
            <a:off x="7400075" y="1710052"/>
            <a:ext cx="4200105" cy="5023370"/>
          </a:xfrm>
          <a:prstGeom prst="rect">
            <a:avLst/>
          </a:prstGeom>
          <a:ln>
            <a:solidFill>
              <a:schemeClr val="tx1"/>
            </a:solidFill>
          </a:ln>
        </p:spPr>
      </p:pic>
      <p:pic>
        <p:nvPicPr>
          <p:cNvPr id="6" name="图片 5"/>
          <p:cNvPicPr>
            <a:picLocks noChangeAspect="1"/>
          </p:cNvPicPr>
          <p:nvPr>
            <p:custDataLst>
              <p:tags r:id="rId3"/>
            </p:custDataLst>
          </p:nvPr>
        </p:nvPicPr>
        <p:blipFill>
          <a:blip r:embed="rId7"/>
          <a:stretch>
            <a:fillRect/>
          </a:stretch>
        </p:blipFill>
        <p:spPr>
          <a:xfrm>
            <a:off x="810465" y="3135393"/>
            <a:ext cx="5930900" cy="3368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solidFill>
                  <a:srgbClr val="3366FF"/>
                </a:solidFill>
                <a:latin typeface="Candara"/>
              </a:rPr>
              <a:t>Summary</a:t>
            </a:r>
          </a:p>
        </p:txBody>
      </p:sp>
      <p:sp>
        <p:nvSpPr>
          <p:cNvPr id="3" name="内容占位符 2"/>
          <p:cNvSpPr>
            <a:spLocks noGrp="1"/>
          </p:cNvSpPr>
          <p:nvPr>
            <p:ph idx="1"/>
          </p:nvPr>
        </p:nvSpPr>
        <p:spPr>
          <a:xfrm>
            <a:off x="483515" y="1394848"/>
            <a:ext cx="11224970" cy="5247064"/>
          </a:xfrm>
        </p:spPr>
        <p:txBody>
          <a:bodyPr>
            <a:normAutofit lnSpcReduction="10000"/>
          </a:bodyPr>
          <a:lstStyle/>
          <a:p>
            <a:pPr algn="just">
              <a:lnSpc>
                <a:spcPct val="110000"/>
              </a:lnSpc>
            </a:pPr>
            <a:r>
              <a:rPr lang="en-US" altLang="zh-CN" sz="2400" dirty="0">
                <a:latin typeface="+mn-lt"/>
              </a:rPr>
              <a:t>TDAIC provides a web UI</a:t>
            </a:r>
            <a:r>
              <a:rPr lang="zh-CN" altLang="en-US" sz="2400" dirty="0">
                <a:latin typeface="+mn-lt"/>
              </a:rPr>
              <a:t> </a:t>
            </a:r>
            <a:r>
              <a:rPr lang="en-US" altLang="zh-CN" sz="2400" dirty="0">
                <a:latin typeface="+mn-lt"/>
              </a:rPr>
              <a:t>that allows EP scientific users to discover and access EP data. The use of the </a:t>
            </a:r>
            <a:r>
              <a:rPr lang="en-US" altLang="zh-CN" sz="2400" dirty="0" err="1">
                <a:latin typeface="+mn-lt"/>
              </a:rPr>
              <a:t>ObsCore</a:t>
            </a:r>
            <a:r>
              <a:rPr lang="en-US" altLang="zh-CN" sz="2400" dirty="0">
                <a:latin typeface="+mn-lt"/>
              </a:rPr>
              <a:t> data model to organize the EP data makes it nearly TAP-ready; the next step is to implement the TAP interface.</a:t>
            </a:r>
          </a:p>
          <a:p>
            <a:pPr algn="just">
              <a:lnSpc>
                <a:spcPct val="110000"/>
              </a:lnSpc>
            </a:pPr>
            <a:r>
              <a:rPr lang="en-US" altLang="zh-CN" sz="2400" dirty="0">
                <a:latin typeface="+mn-lt"/>
              </a:rPr>
              <a:t>In the process of transient identification within TDAIC, multi-wavelength data is interoperated with EP data to assist in identification task.</a:t>
            </a:r>
          </a:p>
          <a:p>
            <a:pPr algn="just">
              <a:lnSpc>
                <a:spcPct val="110000"/>
              </a:lnSpc>
            </a:pPr>
            <a:r>
              <a:rPr lang="en-US" altLang="zh-CN" sz="2400" dirty="0">
                <a:latin typeface="+mn-lt"/>
              </a:rPr>
              <a:t>The alert system of TDAIC is built on protocols such as MQTT and Kafka, utilizing JSON-formatted messages to issue alerts and follow-up observation plans.</a:t>
            </a:r>
          </a:p>
          <a:p>
            <a:pPr algn="just">
              <a:lnSpc>
                <a:spcPct val="110000"/>
              </a:lnSpc>
            </a:pPr>
            <a:r>
              <a:rPr lang="en-US" altLang="zh-CN" sz="2400" dirty="0">
                <a:latin typeface="+mn-lt"/>
              </a:rPr>
              <a:t>EP can swiftly upload </a:t>
            </a:r>
            <a:r>
              <a:rPr lang="en-US" altLang="zh-CN" sz="2400" dirty="0" err="1">
                <a:latin typeface="+mn-lt"/>
              </a:rPr>
              <a:t>ToO</a:t>
            </a:r>
            <a:r>
              <a:rPr lang="zh-CN" altLang="en-US" sz="2400" dirty="0">
                <a:latin typeface="+mn-lt"/>
              </a:rPr>
              <a:t> </a:t>
            </a:r>
            <a:r>
              <a:rPr lang="en-US" altLang="zh-CN" sz="2400" dirty="0">
                <a:latin typeface="+mn-lt"/>
              </a:rPr>
              <a:t>target</a:t>
            </a:r>
            <a:r>
              <a:rPr lang="zh-CN" altLang="en-US" sz="2400" dirty="0">
                <a:latin typeface="+mn-lt"/>
              </a:rPr>
              <a:t> </a:t>
            </a:r>
            <a:r>
              <a:rPr lang="en-US" altLang="zh-CN" sz="2400" dirty="0">
                <a:latin typeface="+mn-lt"/>
              </a:rPr>
              <a:t>using the </a:t>
            </a:r>
            <a:r>
              <a:rPr lang="en-US" altLang="zh-CN" sz="2400" dirty="0" err="1">
                <a:latin typeface="+mn-lt"/>
              </a:rPr>
              <a:t>Beidou</a:t>
            </a:r>
            <a:r>
              <a:rPr lang="en-US" altLang="zh-CN" sz="2400" dirty="0">
                <a:latin typeface="+mn-lt"/>
              </a:rPr>
              <a:t> link and the X/S-band link, often completing the process in just a few minutes.</a:t>
            </a:r>
          </a:p>
          <a:p>
            <a:pPr algn="just">
              <a:lnSpc>
                <a:spcPct val="110000"/>
              </a:lnSpc>
            </a:pPr>
            <a:r>
              <a:rPr lang="en-US" altLang="zh-CN" sz="2400" dirty="0">
                <a:latin typeface="+mn-lt"/>
              </a:rPr>
              <a:t>EP's observation plans are publicly released through the TDAIC website. We are working on implementing the </a:t>
            </a:r>
            <a:r>
              <a:rPr lang="en-US" altLang="zh-CN" sz="2400" dirty="0" err="1">
                <a:latin typeface="+mn-lt"/>
              </a:rPr>
              <a:t>ObsLocTAP</a:t>
            </a:r>
            <a:r>
              <a:rPr lang="en-US" altLang="zh-CN" sz="2400" dirty="0">
                <a:latin typeface="+mn-lt"/>
              </a:rPr>
              <a:t> standard to make these plans discoverable within the VO framework.</a:t>
            </a:r>
            <a:endParaRPr lang="zh-CN" altLang="en-US" sz="2400"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1010" y="2999740"/>
            <a:ext cx="3649980" cy="858520"/>
          </a:xfrm>
        </p:spPr>
        <p:txBody>
          <a:bodyPr>
            <a:noAutofit/>
          </a:bodyPr>
          <a:lstStyle/>
          <a:p>
            <a:r>
              <a:rPr lang="en-US" altLang="zh-CN" sz="5400" b="1" dirty="0">
                <a:solidFill>
                  <a:srgbClr val="3366FF"/>
                </a:solidFill>
                <a:effectLst/>
                <a:latin typeface="Candara"/>
                <a:ea typeface="+mj-ea"/>
              </a:rPr>
              <a:t>Thank</a:t>
            </a:r>
            <a:r>
              <a:rPr lang="zh-CN" altLang="en-US" sz="5400" b="1" dirty="0">
                <a:solidFill>
                  <a:srgbClr val="3366FF"/>
                </a:solidFill>
                <a:effectLst/>
                <a:latin typeface="Candara"/>
                <a:ea typeface="+mj-ea"/>
              </a:rPr>
              <a:t> </a:t>
            </a:r>
            <a:r>
              <a:rPr lang="en-US" altLang="zh-CN" sz="5400" b="1" dirty="0">
                <a:solidFill>
                  <a:srgbClr val="3366FF"/>
                </a:solidFill>
                <a:effectLst/>
                <a:latin typeface="Candara"/>
                <a:ea typeface="+mj-ea"/>
              </a:rPr>
              <a:t>you</a:t>
            </a:r>
            <a:r>
              <a:rPr lang="zh-CN" altLang="en-US" sz="6000" b="1" dirty="0">
                <a:solidFill>
                  <a:srgbClr val="3366FF"/>
                </a:solidFill>
                <a:effectLst/>
                <a:latin typeface="Candara"/>
                <a:ea typeface="+mj-ea"/>
              </a:rPr>
              <a:t>！</a:t>
            </a:r>
            <a:endParaRPr lang="zh-CN" altLang="en-US" sz="6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42" y="15498"/>
            <a:ext cx="10515600" cy="858520"/>
          </a:xfrm>
        </p:spPr>
        <p:txBody>
          <a:bodyPr/>
          <a:lstStyle/>
          <a:p>
            <a:r>
              <a:rPr lang="en-US" altLang="zh-CN" sz="3600" b="1" dirty="0">
                <a:solidFill>
                  <a:srgbClr val="3366FF"/>
                </a:solidFill>
                <a:latin typeface="Candara"/>
              </a:rPr>
              <a:t>Context</a:t>
            </a:r>
          </a:p>
        </p:txBody>
      </p:sp>
      <p:sp>
        <p:nvSpPr>
          <p:cNvPr id="3" name="内容占位符 2"/>
          <p:cNvSpPr>
            <a:spLocks noGrp="1"/>
          </p:cNvSpPr>
          <p:nvPr>
            <p:ph idx="1"/>
          </p:nvPr>
        </p:nvSpPr>
        <p:spPr/>
        <p:txBody>
          <a:bodyPr/>
          <a:lstStyle/>
          <a:p>
            <a:r>
              <a:rPr lang="en-US" altLang="zh-CN" sz="3200" dirty="0">
                <a:solidFill>
                  <a:schemeClr val="tx1"/>
                </a:solidFill>
                <a:effectLst>
                  <a:outerShdw blurRad="38100" dist="38100" dir="2700000" algn="tl">
                    <a:srgbClr val="000000">
                      <a:alpha val="43137"/>
                    </a:srgbClr>
                  </a:outerShdw>
                </a:effectLst>
                <a:latin typeface="Candara"/>
                <a:cs typeface="+mj-cs"/>
              </a:rPr>
              <a:t> Overview of Einstein Probe (EP) TDAIC</a:t>
            </a:r>
          </a:p>
          <a:p>
            <a:r>
              <a:rPr lang="en-US" altLang="zh-CN" sz="3200" dirty="0">
                <a:solidFill>
                  <a:schemeClr val="tx1"/>
                </a:solidFill>
                <a:effectLst>
                  <a:outerShdw blurRad="38100" dist="38100" dir="2700000" algn="tl">
                    <a:srgbClr val="000000">
                      <a:alpha val="43137"/>
                    </a:srgbClr>
                  </a:outerShdw>
                </a:effectLst>
                <a:latin typeface="Candara"/>
                <a:cs typeface="+mj-cs"/>
              </a:rPr>
              <a:t> Data Discovery and Access</a:t>
            </a:r>
          </a:p>
          <a:p>
            <a:r>
              <a:rPr lang="en-US" altLang="zh-CN" sz="3200" dirty="0">
                <a:solidFill>
                  <a:schemeClr val="tx1"/>
                </a:solidFill>
                <a:effectLst>
                  <a:outerShdw blurRad="38100" dist="38100" dir="2700000" algn="tl">
                    <a:srgbClr val="000000">
                      <a:alpha val="43137"/>
                    </a:srgbClr>
                  </a:outerShdw>
                </a:effectLst>
                <a:latin typeface="Candara"/>
                <a:cs typeface="+mj-cs"/>
              </a:rPr>
              <a:t> Transient Identification</a:t>
            </a:r>
          </a:p>
          <a:p>
            <a:r>
              <a:rPr lang="en-US" altLang="zh-CN" sz="3200" dirty="0">
                <a:solidFill>
                  <a:schemeClr val="tx1"/>
                </a:solidFill>
                <a:effectLst>
                  <a:outerShdw blurRad="38100" dist="38100" dir="2700000" algn="tl">
                    <a:srgbClr val="000000">
                      <a:alpha val="43137"/>
                    </a:srgbClr>
                  </a:outerShdw>
                </a:effectLst>
                <a:latin typeface="Candara"/>
                <a:cs typeface="+mj-cs"/>
              </a:rPr>
              <a:t> Follow-up Observation Coordination</a:t>
            </a:r>
          </a:p>
          <a:p>
            <a:r>
              <a:rPr lang="en-US" altLang="zh-CN" sz="3200" dirty="0">
                <a:solidFill>
                  <a:schemeClr val="tx1"/>
                </a:solidFill>
                <a:effectLst>
                  <a:outerShdw blurRad="38100" dist="38100" dir="2700000" algn="tl">
                    <a:srgbClr val="000000">
                      <a:alpha val="43137"/>
                    </a:srgbClr>
                  </a:outerShdw>
                </a:effectLst>
                <a:latin typeface="Candara"/>
                <a:cs typeface="+mj-cs"/>
              </a:rPr>
              <a:t> Summary</a:t>
            </a:r>
            <a:endParaRPr lang="en-US" altLang="zh-CN" sz="2740" dirty="0">
              <a:solidFill>
                <a:schemeClr val="tx1"/>
              </a:solidFill>
              <a:effectLst>
                <a:outerShdw blurRad="38100" dist="38100" dir="2700000" algn="tl">
                  <a:srgbClr val="000000">
                    <a:alpha val="43137"/>
                  </a:srgbClr>
                </a:outerShdw>
              </a:effectLst>
              <a:latin typeface="Candara"/>
              <a:cs typeface="+mj-cs"/>
            </a:endParaRPr>
          </a:p>
          <a:p>
            <a:endParaRPr lang="en-US" altLang="zh-CN" sz="3200" b="1" dirty="0">
              <a:solidFill>
                <a:srgbClr val="3366FF"/>
              </a:solidFill>
              <a:effectLst>
                <a:outerShdw blurRad="38100" dist="38100" dir="2700000" algn="tl">
                  <a:srgbClr val="000000">
                    <a:alpha val="43137"/>
                  </a:srgbClr>
                </a:outerShdw>
              </a:effectLst>
              <a:latin typeface="Candar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865" y="116205"/>
            <a:ext cx="10515600" cy="858520"/>
          </a:xfrm>
        </p:spPr>
        <p:txBody>
          <a:bodyPr>
            <a:normAutofit/>
          </a:bodyPr>
          <a:lstStyle/>
          <a:p>
            <a:r>
              <a:rPr lang="en-US" altLang="zh-CN" sz="3600" b="1" dirty="0">
                <a:solidFill>
                  <a:srgbClr val="3366FF"/>
                </a:solidFill>
                <a:latin typeface="Candara"/>
              </a:rPr>
              <a:t>Einstein Probe</a:t>
            </a:r>
          </a:p>
        </p:txBody>
      </p:sp>
      <p:pic>
        <p:nvPicPr>
          <p:cNvPr id="16" name="图片 15"/>
          <p:cNvPicPr>
            <a:picLocks noChangeAspect="1"/>
          </p:cNvPicPr>
          <p:nvPr>
            <p:custDataLst>
              <p:tags r:id="rId1"/>
            </p:custDataLst>
          </p:nvPr>
        </p:nvPicPr>
        <p:blipFill>
          <a:blip r:embed="rId10"/>
          <a:stretch>
            <a:fillRect/>
          </a:stretch>
        </p:blipFill>
        <p:spPr>
          <a:xfrm>
            <a:off x="263525" y="2380615"/>
            <a:ext cx="4345940" cy="2731135"/>
          </a:xfrm>
          <a:prstGeom prst="rect">
            <a:avLst/>
          </a:prstGeom>
        </p:spPr>
      </p:pic>
      <p:pic>
        <p:nvPicPr>
          <p:cNvPr id="18" name="图片 17"/>
          <p:cNvPicPr>
            <a:picLocks noChangeAspect="1"/>
          </p:cNvPicPr>
          <p:nvPr>
            <p:custDataLst>
              <p:tags r:id="rId2"/>
            </p:custDataLst>
          </p:nvPr>
        </p:nvPicPr>
        <p:blipFill>
          <a:blip r:embed="rId11"/>
          <a:stretch>
            <a:fillRect/>
          </a:stretch>
        </p:blipFill>
        <p:spPr>
          <a:xfrm>
            <a:off x="5303520" y="4493260"/>
            <a:ext cx="2661285" cy="2251710"/>
          </a:xfrm>
          <a:prstGeom prst="rect">
            <a:avLst/>
          </a:prstGeom>
        </p:spPr>
      </p:pic>
      <p:sp>
        <p:nvSpPr>
          <p:cNvPr id="19" name="文本框 18"/>
          <p:cNvSpPr txBox="1"/>
          <p:nvPr>
            <p:custDataLst>
              <p:tags r:id="rId3"/>
            </p:custDataLst>
          </p:nvPr>
        </p:nvSpPr>
        <p:spPr>
          <a:xfrm>
            <a:off x="8184515" y="2346325"/>
            <a:ext cx="3954780" cy="2030095"/>
          </a:xfrm>
          <a:prstGeom prst="rect">
            <a:avLst/>
          </a:prstGeom>
          <a:noFill/>
        </p:spPr>
        <p:txBody>
          <a:bodyPr wrap="square" rtlCol="0">
            <a:spAutoFit/>
          </a:bodyPr>
          <a:lstStyle/>
          <a:p>
            <a:endParaRPr lang="zh-CN" altLang="en-US" sz="1800">
              <a:latin typeface="微软雅黑" panose="020B0503020204020204" charset="-122"/>
              <a:ea typeface="微软雅黑" panose="020B0503020204020204" charset="-122"/>
              <a:cs typeface="微软雅黑" panose="020B0503020204020204" charset="-122"/>
            </a:endParaRPr>
          </a:p>
          <a:p>
            <a:r>
              <a:rPr lang="en-US" altLang="zh-CN" sz="1800" b="1">
                <a:latin typeface="微软雅黑" panose="020B0503020204020204" charset="-122"/>
                <a:ea typeface="微软雅黑" panose="020B0503020204020204" charset="-122"/>
                <a:cs typeface="微软雅黑" panose="020B0503020204020204" charset="-122"/>
              </a:rPr>
              <a:t>WXT (Wide-field X-ray Telescope)</a:t>
            </a:r>
            <a:endParaRPr lang="zh-CN" altLang="en-US" sz="1800" b="1">
              <a:latin typeface="微软雅黑" panose="020B0503020204020204" charset="-122"/>
              <a:ea typeface="微软雅黑" panose="020B0503020204020204" charset="-122"/>
              <a:cs typeface="微软雅黑" panose="020B0503020204020204" charset="-122"/>
            </a:endParaRPr>
          </a:p>
          <a:p>
            <a:endParaRPr lang="zh-CN" altLang="en-US" sz="1800" b="1">
              <a:latin typeface="微软雅黑" panose="020B0503020204020204" charset="-122"/>
              <a:ea typeface="微软雅黑" panose="020B0503020204020204" charset="-122"/>
              <a:cs typeface="微软雅黑" panose="020B0503020204020204" charset="-122"/>
            </a:endParaRPr>
          </a:p>
          <a:p>
            <a:r>
              <a:rPr lang="en-US" altLang="zh-CN" sz="1800">
                <a:latin typeface="微软雅黑" panose="020B0503020204020204" charset="-122"/>
                <a:ea typeface="微软雅黑" panose="020B0503020204020204" charset="-122"/>
                <a:cs typeface="微软雅黑" panose="020B0503020204020204" charset="-122"/>
              </a:rPr>
              <a:t>48 Lobster eyes CMOS units</a:t>
            </a:r>
            <a:endParaRPr lang="zh-CN" altLang="en-US" sz="1800">
              <a:latin typeface="微软雅黑" panose="020B0503020204020204" charset="-122"/>
              <a:ea typeface="微软雅黑" panose="020B0503020204020204" charset="-122"/>
              <a:cs typeface="微软雅黑" panose="020B0503020204020204" charset="-122"/>
            </a:endParaRPr>
          </a:p>
          <a:p>
            <a:r>
              <a:rPr lang="en-US" altLang="zh-CN" sz="1800">
                <a:latin typeface="微软雅黑" panose="020B0503020204020204" charset="-122"/>
                <a:ea typeface="微软雅黑" panose="020B0503020204020204" charset="-122"/>
                <a:cs typeface="微软雅黑" panose="020B0503020204020204" charset="-122"/>
              </a:rPr>
              <a:t>FOV</a:t>
            </a:r>
            <a:r>
              <a:rPr lang="zh-CN" altLang="en-US" sz="1800">
                <a:latin typeface="微软雅黑" panose="020B0503020204020204" charset="-122"/>
                <a:ea typeface="微软雅黑" panose="020B0503020204020204" charset="-122"/>
                <a:cs typeface="微软雅黑" panose="020B0503020204020204" charset="-122"/>
              </a:rPr>
              <a:t>：</a:t>
            </a:r>
            <a:r>
              <a:rPr lang="en-US" altLang="zh-CN" sz="1800">
                <a:latin typeface="微软雅黑" panose="020B0503020204020204" charset="-122"/>
                <a:ea typeface="微软雅黑" panose="020B0503020204020204" charset="-122"/>
                <a:cs typeface="微软雅黑" panose="020B0503020204020204" charset="-122"/>
              </a:rPr>
              <a:t>3600 squaredgrees</a:t>
            </a:r>
            <a:r>
              <a:rPr lang="zh-CN" altLang="en-US" sz="1800">
                <a:latin typeface="微软雅黑" panose="020B0503020204020204" charset="-122"/>
                <a:ea typeface="微软雅黑" panose="020B0503020204020204" charset="-122"/>
                <a:cs typeface="微软雅黑" panose="020B0503020204020204" charset="-122"/>
              </a:rPr>
              <a:t>，</a:t>
            </a:r>
            <a:r>
              <a:rPr lang="en-US" altLang="zh-CN" sz="1800">
                <a:latin typeface="微软雅黑" panose="020B0503020204020204" charset="-122"/>
                <a:ea typeface="微软雅黑" panose="020B0503020204020204" charset="-122"/>
                <a:cs typeface="微软雅黑" panose="020B0503020204020204" charset="-122"/>
              </a:rPr>
              <a:t>localization ~1arcmin</a:t>
            </a:r>
            <a:endParaRPr lang="zh-CN" altLang="en-US" sz="1800">
              <a:latin typeface="微软雅黑" panose="020B0503020204020204" charset="-122"/>
              <a:ea typeface="微软雅黑" panose="020B0503020204020204" charset="-122"/>
              <a:cs typeface="微软雅黑" panose="020B0503020204020204" charset="-122"/>
            </a:endParaRPr>
          </a:p>
          <a:p>
            <a:r>
              <a:rPr lang="en-US" altLang="zh-CN" sz="1800">
                <a:latin typeface="微软雅黑" panose="020B0503020204020204" charset="-122"/>
                <a:ea typeface="微软雅黑" panose="020B0503020204020204" charset="-122"/>
                <a:cs typeface="微软雅黑" panose="020B0503020204020204" charset="-122"/>
              </a:rPr>
              <a:t>0.2-4keV </a:t>
            </a:r>
            <a:endParaRPr lang="zh-CN" altLang="en-US" sz="1800">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4"/>
            </p:custDataLst>
          </p:nvPr>
        </p:nvSpPr>
        <p:spPr>
          <a:xfrm>
            <a:off x="339725" y="5266055"/>
            <a:ext cx="4820285" cy="398780"/>
          </a:xfrm>
          <a:prstGeom prst="rect">
            <a:avLst/>
          </a:prstGeom>
          <a:noFill/>
        </p:spPr>
        <p:txBody>
          <a:bodyPr wrap="square" rtlCol="0">
            <a:spAutoFit/>
          </a:bodyPr>
          <a:lstStyle/>
          <a:p>
            <a:r>
              <a:rPr lang="en-US" altLang="zh-CN" sz="2000">
                <a:latin typeface="微软雅黑" panose="020B0503020204020204" charset="-122"/>
                <a:ea typeface="微软雅黑" panose="020B0503020204020204" charset="-122"/>
                <a:cs typeface="微软雅黑" panose="020B0503020204020204" charset="-122"/>
              </a:rPr>
              <a:t>Launched on January 9th 2024	</a:t>
            </a:r>
          </a:p>
        </p:txBody>
      </p:sp>
      <p:sp>
        <p:nvSpPr>
          <p:cNvPr id="21" name="文本框 20"/>
          <p:cNvSpPr txBox="1"/>
          <p:nvPr>
            <p:custDataLst>
              <p:tags r:id="rId5"/>
            </p:custDataLst>
          </p:nvPr>
        </p:nvSpPr>
        <p:spPr>
          <a:xfrm>
            <a:off x="8184515" y="4551045"/>
            <a:ext cx="3954780" cy="2306955"/>
          </a:xfrm>
          <a:prstGeom prst="rect">
            <a:avLst/>
          </a:prstGeom>
          <a:noFill/>
        </p:spPr>
        <p:txBody>
          <a:bodyPr wrap="square" rtlCol="0">
            <a:spAutoFit/>
          </a:bodyPr>
          <a:lstStyle/>
          <a:p>
            <a:endParaRPr lang="zh-CN" altLang="en-US" sz="1800">
              <a:latin typeface="微软雅黑" panose="020B0503020204020204" charset="-122"/>
              <a:ea typeface="微软雅黑" panose="020B0503020204020204" charset="-122"/>
              <a:cs typeface="微软雅黑" panose="020B0503020204020204" charset="-122"/>
            </a:endParaRPr>
          </a:p>
          <a:p>
            <a:r>
              <a:rPr lang="en-US" altLang="zh-CN" sz="1800" b="1">
                <a:latin typeface="微软雅黑" panose="020B0503020204020204" charset="-122"/>
                <a:ea typeface="微软雅黑" panose="020B0503020204020204" charset="-122"/>
                <a:cs typeface="微软雅黑" panose="020B0503020204020204" charset="-122"/>
              </a:rPr>
              <a:t>FXT (Follow-up X-ray Telescope)</a:t>
            </a:r>
            <a:endParaRPr lang="zh-CN" altLang="en-US" sz="1800" b="1">
              <a:latin typeface="微软雅黑" panose="020B0503020204020204" charset="-122"/>
              <a:ea typeface="微软雅黑" panose="020B0503020204020204" charset="-122"/>
              <a:cs typeface="微软雅黑" panose="020B0503020204020204" charset="-122"/>
            </a:endParaRPr>
          </a:p>
          <a:p>
            <a:endParaRPr lang="zh-CN" altLang="en-US" sz="1800" b="1">
              <a:latin typeface="微软雅黑" panose="020B0503020204020204" charset="-122"/>
              <a:ea typeface="微软雅黑" panose="020B0503020204020204" charset="-122"/>
              <a:cs typeface="微软雅黑" panose="020B0503020204020204" charset="-122"/>
            </a:endParaRPr>
          </a:p>
          <a:p>
            <a:r>
              <a:rPr lang="en-US" sz="1800">
                <a:latin typeface="微软雅黑" panose="020B0503020204020204" charset="-122"/>
                <a:ea typeface="微软雅黑" panose="020B0503020204020204" charset="-122"/>
                <a:cs typeface="微软雅黑" panose="020B0503020204020204" charset="-122"/>
              </a:rPr>
              <a:t>FOV 1</a:t>
            </a:r>
            <a:r>
              <a:rPr lang="zh-CN" altLang="en-US" sz="1800">
                <a:latin typeface="微软雅黑" panose="020B0503020204020204" charset="-122"/>
                <a:ea typeface="微软雅黑" panose="020B0503020204020204" charset="-122"/>
                <a:cs typeface="微软雅黑" panose="020B0503020204020204" charset="-122"/>
              </a:rPr>
              <a:t>°</a:t>
            </a:r>
            <a:r>
              <a:rPr lang="en-US" altLang="zh-CN" sz="1800">
                <a:latin typeface="微软雅黑" panose="020B0503020204020204" charset="-122"/>
                <a:ea typeface="微软雅黑" panose="020B0503020204020204" charset="-122"/>
                <a:cs typeface="微软雅黑" panose="020B0503020204020204" charset="-122"/>
              </a:rPr>
              <a:t>X1</a:t>
            </a:r>
            <a:r>
              <a:rPr lang="zh-CN" altLang="en-US" sz="1800">
                <a:latin typeface="微软雅黑" panose="020B0503020204020204" charset="-122"/>
                <a:ea typeface="微软雅黑" panose="020B0503020204020204" charset="-122"/>
                <a:cs typeface="微软雅黑" panose="020B0503020204020204" charset="-122"/>
              </a:rPr>
              <a:t>°</a:t>
            </a:r>
          </a:p>
          <a:p>
            <a:r>
              <a:rPr lang="en-US" altLang="zh-CN" sz="1800">
                <a:latin typeface="微软雅黑" panose="020B0503020204020204" charset="-122"/>
                <a:ea typeface="微软雅黑" panose="020B0503020204020204" charset="-122"/>
                <a:cs typeface="微软雅黑" panose="020B0503020204020204" charset="-122"/>
                <a:sym typeface="+mn-ea"/>
              </a:rPr>
              <a:t>localization </a:t>
            </a:r>
            <a:r>
              <a:rPr lang="zh-CN" altLang="en-US" sz="1800">
                <a:latin typeface="微软雅黑" panose="020B0503020204020204" charset="-122"/>
                <a:ea typeface="微软雅黑" panose="020B0503020204020204" charset="-122"/>
                <a:cs typeface="微软雅黑" panose="020B0503020204020204" charset="-122"/>
              </a:rPr>
              <a:t>5-15 arcsec</a:t>
            </a:r>
          </a:p>
          <a:p>
            <a:r>
              <a:rPr lang="en-US" altLang="zh-CN" sz="1800">
                <a:latin typeface="微软雅黑" panose="020B0503020204020204" charset="-122"/>
                <a:ea typeface="微软雅黑" panose="020B0503020204020204" charset="-122"/>
                <a:cs typeface="微软雅黑" panose="020B0503020204020204" charset="-122"/>
                <a:sym typeface="+mn-ea"/>
              </a:rPr>
              <a:t>0.5-10 keV </a:t>
            </a:r>
            <a:endParaRPr lang="zh-CN" altLang="en-US" sz="1800">
              <a:latin typeface="微软雅黑" panose="020B0503020204020204" charset="-122"/>
              <a:ea typeface="微软雅黑" panose="020B0503020204020204" charset="-122"/>
              <a:cs typeface="微软雅黑" panose="020B0503020204020204" charset="-122"/>
            </a:endParaRPr>
          </a:p>
          <a:p>
            <a:endParaRPr lang="zh-CN" altLang="en-US" sz="1800">
              <a:latin typeface="微软雅黑" panose="020B0503020204020204" charset="-122"/>
              <a:ea typeface="微软雅黑" panose="020B0503020204020204" charset="-122"/>
              <a:cs typeface="微软雅黑" panose="020B0503020204020204" charset="-122"/>
            </a:endParaRPr>
          </a:p>
          <a:p>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41" name="图片 40"/>
          <p:cNvPicPr>
            <a:picLocks noChangeAspect="1"/>
          </p:cNvPicPr>
          <p:nvPr>
            <p:custDataLst>
              <p:tags r:id="rId6"/>
            </p:custDataLst>
          </p:nvPr>
        </p:nvPicPr>
        <p:blipFill>
          <a:blip r:embed="rId12"/>
          <a:stretch>
            <a:fillRect/>
          </a:stretch>
        </p:blipFill>
        <p:spPr>
          <a:xfrm>
            <a:off x="3456940" y="1129030"/>
            <a:ext cx="5273040" cy="981075"/>
          </a:xfrm>
          <a:prstGeom prst="rect">
            <a:avLst/>
          </a:prstGeom>
        </p:spPr>
      </p:pic>
      <p:pic>
        <p:nvPicPr>
          <p:cNvPr id="42" name="图片 41"/>
          <p:cNvPicPr>
            <a:picLocks noChangeAspect="1"/>
          </p:cNvPicPr>
          <p:nvPr>
            <p:custDataLst>
              <p:tags r:id="rId7"/>
            </p:custDataLst>
          </p:nvPr>
        </p:nvPicPr>
        <p:blipFill>
          <a:blip r:embed="rId13"/>
          <a:stretch>
            <a:fillRect/>
          </a:stretch>
        </p:blipFill>
        <p:spPr>
          <a:xfrm>
            <a:off x="5447665" y="2426335"/>
            <a:ext cx="2450465" cy="18383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1237" y="151060"/>
            <a:ext cx="10515600" cy="858520"/>
          </a:xfrm>
          <a:effectLst/>
        </p:spPr>
        <p:txBody>
          <a:bodyPr>
            <a:normAutofit/>
          </a:bodyPr>
          <a:lstStyle/>
          <a:p>
            <a:r>
              <a:rPr lang="en-US" altLang="zh-CN" sz="3600" b="1" dirty="0">
                <a:solidFill>
                  <a:srgbClr val="3366FF"/>
                </a:solidFill>
                <a:latin typeface="Candara"/>
                <a:sym typeface="Candara"/>
              </a:rPr>
              <a:t>Overview</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of</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the</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EP TDAIC</a:t>
            </a:r>
            <a:r>
              <a:rPr lang="zh-CN" altLang="en-US" sz="3600" b="1" dirty="0">
                <a:solidFill>
                  <a:srgbClr val="3366FF"/>
                </a:solidFill>
                <a:latin typeface="Candara"/>
                <a:sym typeface="Candara"/>
              </a:rPr>
              <a:t> </a:t>
            </a:r>
          </a:p>
        </p:txBody>
      </p:sp>
      <p:sp>
        <p:nvSpPr>
          <p:cNvPr id="4" name="文本框 3"/>
          <p:cNvSpPr txBox="1"/>
          <p:nvPr/>
        </p:nvSpPr>
        <p:spPr>
          <a:xfrm>
            <a:off x="98156" y="1971245"/>
            <a:ext cx="7280275" cy="22486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342900" marR="0" indent="-34290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EP </a:t>
            </a:r>
            <a:r>
              <a:rPr kumimoji="0" lang="en-US" altLang="zh-CN" sz="2400" b="1" i="0" u="none" strike="noStrike" cap="none" spc="0" normalizeH="0" baseline="0" dirty="0">
                <a:ln>
                  <a:noFill/>
                </a:ln>
                <a:solidFill>
                  <a:srgbClr val="000000"/>
                </a:solidFill>
                <a:effectLst/>
                <a:uFillTx/>
                <a:latin typeface="Arial Bold" panose="020B0604020202090204" charset="0"/>
                <a:ea typeface="Arial" panose="020B0604020202090204"/>
                <a:cs typeface="Arial Bold" panose="020B0604020202090204" charset="0"/>
                <a:sym typeface="Arial" panose="020B0604020202090204"/>
              </a:rPr>
              <a:t>T</a:t>
            </a: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ime </a:t>
            </a:r>
            <a:r>
              <a:rPr kumimoji="0" lang="en-US" altLang="zh-CN" sz="2400" b="1" i="0" u="none" strike="noStrike" cap="none" spc="0" normalizeH="0" baseline="0" dirty="0">
                <a:ln>
                  <a:noFill/>
                </a:ln>
                <a:solidFill>
                  <a:srgbClr val="000000"/>
                </a:solidFill>
                <a:effectLst/>
                <a:uFillTx/>
                <a:latin typeface="Arial Bold" panose="020B0604020202090204" charset="0"/>
                <a:ea typeface="Arial" panose="020B0604020202090204"/>
                <a:cs typeface="Arial Bold" panose="020B0604020202090204" charset="0"/>
                <a:sym typeface="Arial" panose="020B0604020202090204"/>
              </a:rPr>
              <a:t>D</a:t>
            </a: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omain </a:t>
            </a:r>
            <a:r>
              <a:rPr kumimoji="0" lang="en-US" altLang="zh-CN" sz="2400" b="1" i="0" u="none" strike="noStrike" cap="none" spc="0" normalizeH="0" baseline="0" dirty="0">
                <a:ln>
                  <a:noFill/>
                </a:ln>
                <a:solidFill>
                  <a:srgbClr val="000000"/>
                </a:solidFill>
                <a:effectLst/>
                <a:uFillTx/>
                <a:latin typeface="Arial Bold" panose="020B0604020202090204" charset="0"/>
                <a:ea typeface="Arial" panose="020B0604020202090204"/>
                <a:cs typeface="Arial Bold" panose="020B0604020202090204" charset="0"/>
                <a:sym typeface="Arial" panose="020B0604020202090204"/>
              </a:rPr>
              <a:t>A</a:t>
            </a: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stronomical </a:t>
            </a:r>
            <a:r>
              <a:rPr kumimoji="0" lang="en-US" altLang="zh-CN" sz="2400" b="1" i="0" u="none" strike="noStrike" cap="none" spc="0" normalizeH="0" baseline="0" dirty="0">
                <a:ln>
                  <a:noFill/>
                </a:ln>
                <a:solidFill>
                  <a:srgbClr val="000000"/>
                </a:solidFill>
                <a:effectLst/>
                <a:uFillTx/>
                <a:latin typeface="Arial Bold" panose="020B0604020202090204" charset="0"/>
                <a:ea typeface="Arial" panose="020B0604020202090204"/>
                <a:cs typeface="Arial Bold" panose="020B0604020202090204" charset="0"/>
                <a:sym typeface="Arial" panose="020B0604020202090204"/>
              </a:rPr>
              <a:t>I</a:t>
            </a: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nformation </a:t>
            </a:r>
            <a:r>
              <a:rPr kumimoji="0" lang="en-US" altLang="zh-CN" sz="2400" b="1" i="0" u="none" strike="noStrike" cap="none" spc="0" normalizeH="0" baseline="0" dirty="0">
                <a:ln>
                  <a:noFill/>
                </a:ln>
                <a:solidFill>
                  <a:srgbClr val="000000"/>
                </a:solidFill>
                <a:effectLst/>
                <a:uFillTx/>
                <a:latin typeface="Arial Bold" panose="020B0604020202090204" charset="0"/>
                <a:ea typeface="Arial" panose="020B0604020202090204"/>
                <a:cs typeface="Arial Bold" panose="020B0604020202090204" charset="0"/>
                <a:sym typeface="Arial" panose="020B0604020202090204"/>
              </a:rPr>
              <a:t>C</a:t>
            </a: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enter</a:t>
            </a:r>
          </a:p>
          <a:p>
            <a:pPr marL="800100" marR="0" lvl="1" indent="-34290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Data Discovery and Access</a:t>
            </a:r>
          </a:p>
          <a:p>
            <a:pPr marL="800100" marR="0" lvl="1" indent="-34290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Transient Identification</a:t>
            </a:r>
          </a:p>
          <a:p>
            <a:pPr marL="800100" marR="0" lvl="1" indent="-34290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lang="en-US" altLang="zh-CN" sz="2400" dirty="0">
                <a:ln>
                  <a:noFill/>
                </a:ln>
                <a:solidFill>
                  <a:srgbClr val="000000"/>
                </a:solidFill>
                <a:effectLst/>
                <a:uFillTx/>
                <a:sym typeface="Arial" panose="020B0604020202090204"/>
              </a:rPr>
              <a:t>Follow-up Observation Coordination</a:t>
            </a:r>
            <a:endParaRPr kumimoji="0" lang="en-US" altLang="zh-CN" sz="24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endParaRPr>
          </a:p>
        </p:txBody>
      </p:sp>
      <p:sp>
        <p:nvSpPr>
          <p:cNvPr id="5" name="文本框 4"/>
          <p:cNvSpPr txBox="1"/>
          <p:nvPr/>
        </p:nvSpPr>
        <p:spPr>
          <a:xfrm>
            <a:off x="730885" y="5610860"/>
            <a:ext cx="497713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1800" b="1" i="0" u="none" strike="noStrike" cap="none" spc="0" normalizeH="0" baseline="0">
                <a:solidFill>
                  <a:schemeClr val="accent1"/>
                </a:solidFill>
                <a:effectLst>
                  <a:outerShdw blurRad="38100" dist="25400" dir="5400000" algn="ctr" rotWithShape="0">
                    <a:srgbClr val="6E747A">
                      <a:alpha val="43000"/>
                      <a:alpha val="43000"/>
                    </a:srgbClr>
                  </a:outerShdw>
                </a:effectLst>
                <a:uFillTx/>
                <a:latin typeface="Arial Bold" panose="020B0604020202090204" charset="0"/>
                <a:ea typeface="Arial" panose="020B0604020202090204"/>
                <a:cs typeface="Arial Bold" panose="020B0604020202090204" charset="0"/>
                <a:sym typeface="Arial" panose="020B0604020202090204"/>
              </a:rPr>
              <a:t>https://nadc.china-vo.org/ep</a:t>
            </a:r>
          </a:p>
        </p:txBody>
      </p:sp>
      <p:grpSp>
        <p:nvGrpSpPr>
          <p:cNvPr id="6" name="组合 5"/>
          <p:cNvGrpSpPr/>
          <p:nvPr/>
        </p:nvGrpSpPr>
        <p:grpSpPr>
          <a:xfrm>
            <a:off x="8060730" y="947420"/>
            <a:ext cx="3674110" cy="5910580"/>
            <a:chOff x="10879" y="1525"/>
            <a:chExt cx="5786" cy="9308"/>
          </a:xfrm>
        </p:grpSpPr>
        <p:pic>
          <p:nvPicPr>
            <p:cNvPr id="7" name="图片 6"/>
            <p:cNvPicPr>
              <a:picLocks noChangeAspect="1"/>
            </p:cNvPicPr>
            <p:nvPr/>
          </p:nvPicPr>
          <p:blipFill>
            <a:blip r:embed="rId3"/>
            <a:stretch>
              <a:fillRect/>
            </a:stretch>
          </p:blipFill>
          <p:spPr>
            <a:xfrm>
              <a:off x="10879" y="1525"/>
              <a:ext cx="5786" cy="8546"/>
            </a:xfrm>
            <a:prstGeom prst="rect">
              <a:avLst/>
            </a:prstGeom>
            <a:ln>
              <a:solidFill>
                <a:schemeClr val="tx1"/>
              </a:solidFill>
            </a:ln>
          </p:spPr>
        </p:pic>
        <p:pic>
          <p:nvPicPr>
            <p:cNvPr id="8" name="图片 7"/>
            <p:cNvPicPr>
              <a:picLocks noChangeAspect="1"/>
            </p:cNvPicPr>
            <p:nvPr/>
          </p:nvPicPr>
          <p:blipFill>
            <a:blip r:embed="rId4"/>
            <a:stretch>
              <a:fillRect/>
            </a:stretch>
          </p:blipFill>
          <p:spPr>
            <a:xfrm>
              <a:off x="10879" y="9723"/>
              <a:ext cx="5787" cy="1110"/>
            </a:xfrm>
            <a:prstGeom prst="rect">
              <a:avLst/>
            </a:prstGeom>
            <a:ln>
              <a:solidFill>
                <a:schemeClr val="tx1"/>
              </a:solid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399665" y="1448435"/>
            <a:ext cx="8904605" cy="2584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600" dirty="0">
                <a:ea typeface="微软雅黑" panose="020B0503020204020204" charset="-122"/>
                <a:cs typeface="+mn-lt"/>
              </a:rPr>
              <a:t>EP</a:t>
            </a:r>
            <a:r>
              <a:rPr lang="zh-CN" altLang="en-US" sz="1600" dirty="0">
                <a:ea typeface="微软雅黑" panose="020B0503020204020204" charset="-122"/>
                <a:cs typeface="+mn-lt"/>
              </a:rPr>
              <a:t> </a:t>
            </a:r>
            <a:r>
              <a:rPr lang="en-US" altLang="zh-CN" sz="1600" dirty="0">
                <a:ea typeface="微软雅黑" panose="020B0503020204020204" charset="-122"/>
                <a:cs typeface="+mn-lt"/>
              </a:rPr>
              <a:t>Data Pipeline</a:t>
            </a:r>
            <a:endParaRPr lang="zh-CN" altLang="en-US" sz="1600" dirty="0">
              <a:ea typeface="微软雅黑" panose="020B0503020204020204" charset="-122"/>
              <a:cs typeface="+mn-lt"/>
            </a:endParaRPr>
          </a:p>
        </p:txBody>
      </p:sp>
      <p:sp>
        <p:nvSpPr>
          <p:cNvPr id="5" name="矩形 4"/>
          <p:cNvSpPr/>
          <p:nvPr>
            <p:custDataLst>
              <p:tags r:id="rId2"/>
            </p:custDataLst>
          </p:nvPr>
        </p:nvSpPr>
        <p:spPr>
          <a:xfrm>
            <a:off x="2399665" y="1932940"/>
            <a:ext cx="1762760" cy="3492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dirty="0">
                <a:ea typeface="微软雅黑" panose="020B0503020204020204" charset="-122"/>
                <a:cs typeface="+mn-lt"/>
              </a:rPr>
              <a:t>WXT Data Generator</a:t>
            </a:r>
            <a:endParaRPr lang="zh-CN" altLang="en-US" sz="1000" dirty="0">
              <a:ea typeface="微软雅黑" panose="020B0503020204020204" charset="-122"/>
              <a:cs typeface="+mn-lt"/>
            </a:endParaRPr>
          </a:p>
        </p:txBody>
      </p:sp>
      <p:sp>
        <p:nvSpPr>
          <p:cNvPr id="6" name="矩形 5"/>
          <p:cNvSpPr/>
          <p:nvPr>
            <p:custDataLst>
              <p:tags r:id="rId3"/>
            </p:custDataLst>
          </p:nvPr>
        </p:nvSpPr>
        <p:spPr>
          <a:xfrm>
            <a:off x="5662295" y="1943735"/>
            <a:ext cx="1809750" cy="3492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dirty="0">
                <a:ea typeface="微软雅黑" panose="020B0503020204020204" charset="-122"/>
                <a:cs typeface="+mn-lt"/>
              </a:rPr>
              <a:t>WXT</a:t>
            </a:r>
            <a:r>
              <a:rPr lang="zh-CN" altLang="en-US" sz="1000" dirty="0">
                <a:ea typeface="微软雅黑" panose="020B0503020204020204" charset="-122"/>
                <a:cs typeface="+mn-lt"/>
              </a:rPr>
              <a:t> </a:t>
            </a:r>
            <a:r>
              <a:rPr lang="en-US" altLang="zh-CN" sz="1000" dirty="0">
                <a:ea typeface="微软雅黑" panose="020B0503020204020204" charset="-122"/>
                <a:cs typeface="+mn-lt"/>
              </a:rPr>
              <a:t>Data Analysis Software</a:t>
            </a:r>
            <a:endParaRPr lang="zh-CN" altLang="en-US" sz="1000" dirty="0">
              <a:ea typeface="微软雅黑" panose="020B0503020204020204" charset="-122"/>
              <a:cs typeface="+mn-lt"/>
            </a:endParaRPr>
          </a:p>
        </p:txBody>
      </p:sp>
      <p:sp>
        <p:nvSpPr>
          <p:cNvPr id="7" name="矩形 6"/>
          <p:cNvSpPr/>
          <p:nvPr>
            <p:custDataLst>
              <p:tags r:id="rId4"/>
            </p:custDataLst>
          </p:nvPr>
        </p:nvSpPr>
        <p:spPr>
          <a:xfrm>
            <a:off x="2399665" y="2282190"/>
            <a:ext cx="1762760" cy="3308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dirty="0">
                <a:ea typeface="微软雅黑" panose="020B0503020204020204" charset="-122"/>
                <a:cs typeface="+mn-lt"/>
              </a:rPr>
              <a:t>FXT</a:t>
            </a:r>
            <a:r>
              <a:rPr lang="zh-CN" altLang="en-US" sz="1000" dirty="0">
                <a:ea typeface="微软雅黑" panose="020B0503020204020204" charset="-122"/>
                <a:cs typeface="+mn-lt"/>
              </a:rPr>
              <a:t> </a:t>
            </a:r>
            <a:r>
              <a:rPr lang="en-US" altLang="zh-CN" sz="1000" dirty="0">
                <a:ea typeface="微软雅黑" panose="020B0503020204020204" charset="-122"/>
                <a:cs typeface="+mn-lt"/>
                <a:sym typeface="+mn-ea"/>
              </a:rPr>
              <a:t> Data Generator</a:t>
            </a:r>
            <a:endParaRPr lang="en-US" altLang="zh-CN" sz="1000" dirty="0">
              <a:ea typeface="微软雅黑" panose="020B0503020204020204" charset="-122"/>
              <a:cs typeface="+mn-lt"/>
            </a:endParaRPr>
          </a:p>
        </p:txBody>
      </p:sp>
      <p:sp>
        <p:nvSpPr>
          <p:cNvPr id="8" name="矩形 7"/>
          <p:cNvSpPr/>
          <p:nvPr>
            <p:custDataLst>
              <p:tags r:id="rId5"/>
            </p:custDataLst>
          </p:nvPr>
        </p:nvSpPr>
        <p:spPr>
          <a:xfrm>
            <a:off x="5662295" y="2292985"/>
            <a:ext cx="1809750" cy="3308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dirty="0">
                <a:ea typeface="微软雅黑" panose="020B0503020204020204" charset="-122"/>
                <a:cs typeface="+mn-lt"/>
              </a:rPr>
              <a:t>FXT </a:t>
            </a:r>
            <a:r>
              <a:rPr lang="en-US" altLang="zh-CN" sz="1000" dirty="0">
                <a:ea typeface="微软雅黑" panose="020B0503020204020204" charset="-122"/>
                <a:cs typeface="+mn-lt"/>
                <a:sym typeface="+mn-ea"/>
              </a:rPr>
              <a:t>Data </a:t>
            </a:r>
            <a:r>
              <a:rPr lang="en-US" altLang="zh-CN" sz="1000" dirty="0">
                <a:ea typeface="微软雅黑" panose="020B0503020204020204" charset="-122"/>
                <a:cs typeface="+mn-lt"/>
              </a:rPr>
              <a:t>Analysis Software</a:t>
            </a:r>
            <a:endParaRPr lang="en-US" altLang="zh-CN" sz="1000" dirty="0">
              <a:ea typeface="微软雅黑" panose="020B0503020204020204" charset="-122"/>
              <a:cs typeface="+mn-lt"/>
              <a:sym typeface="+mn-ea"/>
            </a:endParaRPr>
          </a:p>
        </p:txBody>
      </p:sp>
      <p:sp>
        <p:nvSpPr>
          <p:cNvPr id="9" name="矩形 8"/>
          <p:cNvSpPr/>
          <p:nvPr>
            <p:custDataLst>
              <p:tags r:id="rId6"/>
            </p:custDataLst>
          </p:nvPr>
        </p:nvSpPr>
        <p:spPr>
          <a:xfrm>
            <a:off x="9363710" y="1934845"/>
            <a:ext cx="1941195" cy="349250"/>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000" dirty="0">
                <a:ea typeface="微软雅黑" panose="020B0503020204020204" charset="-122"/>
                <a:cs typeface="+mn-lt"/>
                <a:sym typeface="+mn-ea"/>
              </a:rPr>
              <a:t>WXT Metadata Extractor</a:t>
            </a:r>
            <a:endParaRPr lang="zh-CN" altLang="en-US" sz="1000" dirty="0">
              <a:ea typeface="微软雅黑" panose="020B0503020204020204" charset="-122"/>
              <a:cs typeface="+mn-lt"/>
              <a:sym typeface="+mn-ea"/>
            </a:endParaRPr>
          </a:p>
        </p:txBody>
      </p:sp>
      <p:sp>
        <p:nvSpPr>
          <p:cNvPr id="11" name="矩形 10"/>
          <p:cNvSpPr/>
          <p:nvPr>
            <p:custDataLst>
              <p:tags r:id="rId7"/>
            </p:custDataLst>
          </p:nvPr>
        </p:nvSpPr>
        <p:spPr>
          <a:xfrm>
            <a:off x="9363710" y="2284095"/>
            <a:ext cx="1941195" cy="330835"/>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000" dirty="0">
                <a:ea typeface="微软雅黑" panose="020B0503020204020204" charset="-122"/>
                <a:cs typeface="+mn-lt"/>
                <a:sym typeface="+mn-ea"/>
              </a:rPr>
              <a:t>FXT Metadata Extractor</a:t>
            </a:r>
          </a:p>
        </p:txBody>
      </p:sp>
      <p:sp>
        <p:nvSpPr>
          <p:cNvPr id="12" name="右箭头 11"/>
          <p:cNvSpPr/>
          <p:nvPr>
            <p:custDataLst>
              <p:tags r:id="rId8"/>
            </p:custDataLst>
          </p:nvPr>
        </p:nvSpPr>
        <p:spPr>
          <a:xfrm>
            <a:off x="1450340" y="2110740"/>
            <a:ext cx="733425" cy="2559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13" name="文本框 12"/>
          <p:cNvSpPr txBox="1"/>
          <p:nvPr>
            <p:custDataLst>
              <p:tags r:id="rId9"/>
            </p:custDataLst>
          </p:nvPr>
        </p:nvSpPr>
        <p:spPr>
          <a:xfrm>
            <a:off x="1421137" y="1859041"/>
            <a:ext cx="651717" cy="307777"/>
          </a:xfrm>
          <a:prstGeom prst="rect">
            <a:avLst/>
          </a:prstGeom>
          <a:noFill/>
        </p:spPr>
        <p:txBody>
          <a:bodyPr wrap="none" rtlCol="0">
            <a:spAutoFit/>
          </a:bodyPr>
          <a:lstStyle/>
          <a:p>
            <a:r>
              <a:rPr lang="en-US" sz="1400" dirty="0">
                <a:ea typeface="微软雅黑" panose="020B0503020204020204" charset="-122"/>
                <a:cs typeface="+mn-lt"/>
              </a:rPr>
              <a:t>Level0</a:t>
            </a:r>
            <a:endParaRPr lang="zh-CN" altLang="en-US" sz="1400" dirty="0">
              <a:ea typeface="微软雅黑" panose="020B0503020204020204" charset="-122"/>
              <a:cs typeface="+mn-lt"/>
            </a:endParaRPr>
          </a:p>
        </p:txBody>
      </p:sp>
      <p:sp>
        <p:nvSpPr>
          <p:cNvPr id="14" name="右箭头 13"/>
          <p:cNvSpPr/>
          <p:nvPr>
            <p:custDataLst>
              <p:tags r:id="rId10"/>
            </p:custDataLst>
          </p:nvPr>
        </p:nvSpPr>
        <p:spPr>
          <a:xfrm>
            <a:off x="4536440" y="2172970"/>
            <a:ext cx="733425" cy="2559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15" name="文本框 14"/>
          <p:cNvSpPr txBox="1"/>
          <p:nvPr>
            <p:custDataLst>
              <p:tags r:id="rId11"/>
            </p:custDataLst>
          </p:nvPr>
        </p:nvSpPr>
        <p:spPr>
          <a:xfrm>
            <a:off x="4485219" y="1864558"/>
            <a:ext cx="651717" cy="307777"/>
          </a:xfrm>
          <a:prstGeom prst="rect">
            <a:avLst/>
          </a:prstGeom>
          <a:noFill/>
        </p:spPr>
        <p:txBody>
          <a:bodyPr wrap="none" rtlCol="0">
            <a:spAutoFit/>
          </a:bodyPr>
          <a:lstStyle/>
          <a:p>
            <a:r>
              <a:rPr lang="en-US" altLang="zh-CN" sz="1400" dirty="0">
                <a:ea typeface="微软雅黑" panose="020B0503020204020204" charset="-122"/>
                <a:cs typeface="+mn-lt"/>
              </a:rPr>
              <a:t>Level1</a:t>
            </a:r>
            <a:endParaRPr lang="zh-CN" altLang="en-US" sz="1400" dirty="0">
              <a:ea typeface="微软雅黑" panose="020B0503020204020204" charset="-122"/>
              <a:cs typeface="+mn-lt"/>
            </a:endParaRPr>
          </a:p>
        </p:txBody>
      </p:sp>
      <p:sp>
        <p:nvSpPr>
          <p:cNvPr id="16" name="右箭头 15"/>
          <p:cNvSpPr/>
          <p:nvPr>
            <p:custDataLst>
              <p:tags r:id="rId12"/>
            </p:custDataLst>
          </p:nvPr>
        </p:nvSpPr>
        <p:spPr>
          <a:xfrm>
            <a:off x="8191500" y="2172335"/>
            <a:ext cx="733425" cy="2559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17" name="文本框 16"/>
          <p:cNvSpPr txBox="1"/>
          <p:nvPr>
            <p:custDataLst>
              <p:tags r:id="rId13"/>
            </p:custDataLst>
          </p:nvPr>
        </p:nvSpPr>
        <p:spPr>
          <a:xfrm>
            <a:off x="5501005" y="2690495"/>
            <a:ext cx="999633" cy="276999"/>
          </a:xfrm>
          <a:prstGeom prst="rect">
            <a:avLst/>
          </a:prstGeom>
          <a:noFill/>
        </p:spPr>
        <p:txBody>
          <a:bodyPr wrap="none" rtlCol="0">
            <a:spAutoFit/>
          </a:bodyPr>
          <a:lstStyle/>
          <a:p>
            <a:r>
              <a:rPr lang="en-US" altLang="zh-CN" sz="1200" dirty="0">
                <a:ea typeface="微软雅黑" panose="020B0503020204020204" charset="-122"/>
                <a:cs typeface="+mn-lt"/>
              </a:rPr>
              <a:t>Data Product</a:t>
            </a:r>
            <a:endParaRPr lang="zh-CN" altLang="en-US" sz="1200" dirty="0">
              <a:ea typeface="微软雅黑" panose="020B0503020204020204" charset="-122"/>
              <a:cs typeface="+mn-lt"/>
            </a:endParaRPr>
          </a:p>
        </p:txBody>
      </p:sp>
      <p:sp>
        <p:nvSpPr>
          <p:cNvPr id="18" name="流程图: 磁盘 17"/>
          <p:cNvSpPr/>
          <p:nvPr>
            <p:custDataLst>
              <p:tags r:id="rId14"/>
            </p:custDataLst>
          </p:nvPr>
        </p:nvSpPr>
        <p:spPr>
          <a:xfrm>
            <a:off x="5685790" y="3072130"/>
            <a:ext cx="1762760" cy="470535"/>
          </a:xfrm>
          <a:prstGeom prst="flowChartMagneticDisk">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dirty="0">
                <a:ea typeface="微软雅黑" panose="020B0503020204020204" charset="-122"/>
                <a:cs typeface="+mn-lt"/>
                <a:sym typeface="+mn-ea"/>
              </a:rPr>
              <a:t>Archive Database</a:t>
            </a:r>
          </a:p>
        </p:txBody>
      </p:sp>
      <p:sp>
        <p:nvSpPr>
          <p:cNvPr id="19" name="流程图: 磁盘 18"/>
          <p:cNvSpPr/>
          <p:nvPr>
            <p:custDataLst>
              <p:tags r:id="rId15"/>
            </p:custDataLst>
          </p:nvPr>
        </p:nvSpPr>
        <p:spPr>
          <a:xfrm>
            <a:off x="9501505" y="3082178"/>
            <a:ext cx="1762760" cy="470535"/>
          </a:xfrm>
          <a:prstGeom prst="flowChartMagneticDisk">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200" dirty="0">
                <a:ea typeface="微软雅黑" panose="020B0503020204020204" charset="-122"/>
                <a:cs typeface="+mn-lt"/>
                <a:sym typeface="+mn-ea"/>
              </a:rPr>
              <a:t>Metadata DB</a:t>
            </a:r>
            <a:endParaRPr lang="zh-CN" altLang="en-US" sz="1200" dirty="0">
              <a:ea typeface="微软雅黑" panose="020B0503020204020204" charset="-122"/>
              <a:cs typeface="+mn-lt"/>
              <a:sym typeface="+mn-ea"/>
            </a:endParaRPr>
          </a:p>
        </p:txBody>
      </p:sp>
      <p:sp>
        <p:nvSpPr>
          <p:cNvPr id="20" name="右箭头 19"/>
          <p:cNvSpPr/>
          <p:nvPr>
            <p:custDataLst>
              <p:tags r:id="rId16"/>
            </p:custDataLst>
          </p:nvPr>
        </p:nvSpPr>
        <p:spPr>
          <a:xfrm rot="5400000">
            <a:off x="6779260" y="2591435"/>
            <a:ext cx="238125" cy="4171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21" name="文本框 20"/>
          <p:cNvSpPr txBox="1"/>
          <p:nvPr>
            <p:custDataLst>
              <p:tags r:id="rId17"/>
            </p:custDataLst>
          </p:nvPr>
        </p:nvSpPr>
        <p:spPr>
          <a:xfrm>
            <a:off x="8128849" y="1878627"/>
            <a:ext cx="812017" cy="307777"/>
          </a:xfrm>
          <a:prstGeom prst="rect">
            <a:avLst/>
          </a:prstGeom>
          <a:noFill/>
        </p:spPr>
        <p:txBody>
          <a:bodyPr wrap="none" rtlCol="0">
            <a:spAutoFit/>
          </a:bodyPr>
          <a:lstStyle/>
          <a:p>
            <a:r>
              <a:rPr lang="en-US" sz="1400" dirty="0">
                <a:ea typeface="微软雅黑" panose="020B0503020204020204" charset="-122"/>
                <a:cs typeface="+mn-lt"/>
              </a:rPr>
              <a:t>Level2/3</a:t>
            </a:r>
            <a:endParaRPr lang="zh-CN" altLang="en-US" sz="1400" dirty="0">
              <a:ea typeface="微软雅黑" panose="020B0503020204020204" charset="-122"/>
              <a:cs typeface="+mn-lt"/>
            </a:endParaRPr>
          </a:p>
        </p:txBody>
      </p:sp>
      <p:sp>
        <p:nvSpPr>
          <p:cNvPr id="22" name="文本框 21"/>
          <p:cNvSpPr txBox="1"/>
          <p:nvPr>
            <p:custDataLst>
              <p:tags r:id="rId18"/>
            </p:custDataLst>
          </p:nvPr>
        </p:nvSpPr>
        <p:spPr>
          <a:xfrm>
            <a:off x="9222740" y="2667000"/>
            <a:ext cx="791050" cy="276999"/>
          </a:xfrm>
          <a:prstGeom prst="rect">
            <a:avLst/>
          </a:prstGeom>
          <a:noFill/>
        </p:spPr>
        <p:txBody>
          <a:bodyPr wrap="none" rtlCol="0">
            <a:spAutoFit/>
          </a:bodyPr>
          <a:lstStyle/>
          <a:p>
            <a:r>
              <a:rPr lang="en-US" altLang="zh-CN" sz="1200" dirty="0">
                <a:ea typeface="微软雅黑" panose="020B0503020204020204" charset="-122"/>
                <a:cs typeface="+mn-lt"/>
              </a:rPr>
              <a:t>Metadata</a:t>
            </a:r>
            <a:endParaRPr lang="zh-CN" altLang="en-US" sz="1200" dirty="0">
              <a:ea typeface="微软雅黑" panose="020B0503020204020204" charset="-122"/>
              <a:cs typeface="+mn-lt"/>
            </a:endParaRPr>
          </a:p>
        </p:txBody>
      </p:sp>
      <p:sp>
        <p:nvSpPr>
          <p:cNvPr id="23" name="右箭头 22"/>
          <p:cNvSpPr/>
          <p:nvPr>
            <p:custDataLst>
              <p:tags r:id="rId19"/>
            </p:custDataLst>
          </p:nvPr>
        </p:nvSpPr>
        <p:spPr>
          <a:xfrm rot="5400000">
            <a:off x="10287635" y="2590800"/>
            <a:ext cx="238125" cy="4171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27" name="矩形 26"/>
          <p:cNvSpPr/>
          <p:nvPr>
            <p:custDataLst>
              <p:tags r:id="rId20"/>
            </p:custDataLst>
          </p:nvPr>
        </p:nvSpPr>
        <p:spPr>
          <a:xfrm>
            <a:off x="2183765" y="1279525"/>
            <a:ext cx="9274175" cy="5261610"/>
          </a:xfrm>
          <a:prstGeom prst="rect">
            <a:avLst/>
          </a:prstGeom>
          <a:noFill/>
          <a:ln w="19050">
            <a:solidFill>
              <a:schemeClr val="accent6"/>
            </a:solidFill>
            <a:prstDash val="lg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cs typeface="+mn-lt"/>
            </a:endParaRPr>
          </a:p>
        </p:txBody>
      </p:sp>
      <p:sp>
        <p:nvSpPr>
          <p:cNvPr id="28" name="文本框 27"/>
          <p:cNvSpPr txBox="1"/>
          <p:nvPr>
            <p:custDataLst>
              <p:tags r:id="rId21"/>
            </p:custDataLst>
          </p:nvPr>
        </p:nvSpPr>
        <p:spPr>
          <a:xfrm>
            <a:off x="6819265" y="5848350"/>
            <a:ext cx="2886710" cy="337185"/>
          </a:xfrm>
          <a:prstGeom prst="rect">
            <a:avLst/>
          </a:prstGeom>
          <a:noFill/>
        </p:spPr>
        <p:txBody>
          <a:bodyPr wrap="square" rtlCol="0">
            <a:spAutoFit/>
          </a:bodyPr>
          <a:lstStyle/>
          <a:p>
            <a:pPr algn="ctr"/>
            <a:r>
              <a:rPr lang="en-US" altLang="zh-CN" sz="1600" b="1" dirty="0">
                <a:effectLst>
                  <a:outerShdw blurRad="38100" dist="38100" dir="2700000" algn="tl">
                    <a:srgbClr val="000000">
                      <a:alpha val="43137"/>
                    </a:srgbClr>
                  </a:outerShdw>
                </a:effectLst>
                <a:ea typeface="微软雅黑" panose="020B0503020204020204" charset="-122"/>
                <a:cs typeface="+mn-lt"/>
              </a:rPr>
              <a:t>EP TDAIC </a:t>
            </a:r>
            <a:endParaRPr lang="zh-CN" altLang="en-US" sz="1600" b="1" dirty="0">
              <a:effectLst>
                <a:outerShdw blurRad="38100" dist="38100" dir="2700000" algn="tl">
                  <a:srgbClr val="000000">
                    <a:alpha val="43137"/>
                  </a:srgbClr>
                </a:outerShdw>
              </a:effectLst>
              <a:ea typeface="微软雅黑" panose="020B0503020204020204" charset="-122"/>
              <a:cs typeface="+mn-lt"/>
            </a:endParaRPr>
          </a:p>
        </p:txBody>
      </p:sp>
      <p:sp>
        <p:nvSpPr>
          <p:cNvPr id="29" name="矩形 28"/>
          <p:cNvSpPr/>
          <p:nvPr>
            <p:custDataLst>
              <p:tags r:id="rId22"/>
            </p:custDataLst>
          </p:nvPr>
        </p:nvSpPr>
        <p:spPr>
          <a:xfrm>
            <a:off x="9504045" y="3869055"/>
            <a:ext cx="1767205" cy="56578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400" b="1" dirty="0">
                <a:effectLst>
                  <a:outerShdw blurRad="38100" dist="38100" dir="2700000" algn="tl">
                    <a:srgbClr val="000000">
                      <a:alpha val="43137"/>
                    </a:srgbClr>
                  </a:outerShdw>
                </a:effectLst>
                <a:ea typeface="微软雅黑" panose="020B0503020204020204" charset="-122"/>
                <a:cs typeface="+mn-lt"/>
              </a:rPr>
              <a:t>Data Discovery and Access</a:t>
            </a:r>
          </a:p>
        </p:txBody>
      </p:sp>
      <p:sp>
        <p:nvSpPr>
          <p:cNvPr id="30" name="矩形 29"/>
          <p:cNvSpPr/>
          <p:nvPr>
            <p:custDataLst>
              <p:tags r:id="rId23"/>
            </p:custDataLst>
          </p:nvPr>
        </p:nvSpPr>
        <p:spPr>
          <a:xfrm>
            <a:off x="9516745" y="5134610"/>
            <a:ext cx="1768475" cy="536575"/>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400" b="1" dirty="0">
                <a:effectLst>
                  <a:outerShdw blurRad="38100" dist="38100" dir="2700000" algn="tl">
                    <a:srgbClr val="000000">
                      <a:alpha val="43137"/>
                    </a:srgbClr>
                  </a:outerShdw>
                </a:effectLst>
                <a:ea typeface="微软雅黑" panose="020B0503020204020204" charset="-122"/>
                <a:cs typeface="+mn-lt"/>
                <a:sym typeface="+mn-ea"/>
              </a:rPr>
              <a:t>Observing Proposal Tools</a:t>
            </a:r>
          </a:p>
        </p:txBody>
      </p:sp>
      <p:sp>
        <p:nvSpPr>
          <p:cNvPr id="31" name="矩形 30"/>
          <p:cNvSpPr/>
          <p:nvPr>
            <p:custDataLst>
              <p:tags r:id="rId24"/>
            </p:custDataLst>
          </p:nvPr>
        </p:nvSpPr>
        <p:spPr>
          <a:xfrm>
            <a:off x="9503410" y="4541520"/>
            <a:ext cx="1768475" cy="499110"/>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400" b="1" dirty="0">
                <a:effectLst>
                  <a:outerShdw blurRad="38100" dist="38100" dir="2700000" algn="tl">
                    <a:srgbClr val="000000">
                      <a:alpha val="43137"/>
                    </a:srgbClr>
                  </a:outerShdw>
                </a:effectLst>
                <a:ea typeface="微软雅黑" panose="020B0503020204020204" charset="-122"/>
                <a:cs typeface="+mn-lt"/>
                <a:sym typeface="+mn-ea"/>
              </a:rPr>
              <a:t>Transient Identification</a:t>
            </a:r>
          </a:p>
        </p:txBody>
      </p:sp>
      <p:cxnSp>
        <p:nvCxnSpPr>
          <p:cNvPr id="32" name="直接箭头连接符 31"/>
          <p:cNvCxnSpPr>
            <a:stCxn id="29" idx="0"/>
            <a:endCxn id="19" idx="3"/>
          </p:cNvCxnSpPr>
          <p:nvPr>
            <p:custDataLst>
              <p:tags r:id="rId25"/>
            </p:custDataLst>
          </p:nvPr>
        </p:nvCxnSpPr>
        <p:spPr>
          <a:xfrm flipH="1" flipV="1">
            <a:off x="10382885" y="3552713"/>
            <a:ext cx="4763" cy="31634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pic>
        <p:nvPicPr>
          <p:cNvPr id="34" name="图片 33"/>
          <p:cNvPicPr>
            <a:picLocks noChangeAspect="1"/>
          </p:cNvPicPr>
          <p:nvPr>
            <p:custDataLst>
              <p:tags r:id="rId26"/>
            </p:custDataLst>
          </p:nvPr>
        </p:nvPicPr>
        <p:blipFill>
          <a:blip r:embed="rId42"/>
          <a:stretch>
            <a:fillRect/>
          </a:stretch>
        </p:blipFill>
        <p:spPr>
          <a:xfrm>
            <a:off x="4542790" y="4298950"/>
            <a:ext cx="786130" cy="819150"/>
          </a:xfrm>
          <a:prstGeom prst="rect">
            <a:avLst/>
          </a:prstGeom>
        </p:spPr>
      </p:pic>
      <p:sp>
        <p:nvSpPr>
          <p:cNvPr id="36" name="右箭头 35"/>
          <p:cNvSpPr/>
          <p:nvPr>
            <p:custDataLst>
              <p:tags r:id="rId27"/>
            </p:custDataLst>
          </p:nvPr>
        </p:nvSpPr>
        <p:spPr>
          <a:xfrm>
            <a:off x="6162675" y="4467860"/>
            <a:ext cx="1158875" cy="2559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37" name="右箭头 36"/>
          <p:cNvSpPr/>
          <p:nvPr>
            <p:custDataLst>
              <p:tags r:id="rId28"/>
            </p:custDataLst>
          </p:nvPr>
        </p:nvSpPr>
        <p:spPr>
          <a:xfrm rot="10800000">
            <a:off x="6162040" y="4756785"/>
            <a:ext cx="1159510" cy="2559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cs typeface="+mn-lt"/>
            </a:endParaRPr>
          </a:p>
        </p:txBody>
      </p:sp>
      <p:sp>
        <p:nvSpPr>
          <p:cNvPr id="38" name="文本框 37"/>
          <p:cNvSpPr txBox="1"/>
          <p:nvPr>
            <p:custDataLst>
              <p:tags r:id="rId29"/>
            </p:custDataLst>
          </p:nvPr>
        </p:nvSpPr>
        <p:spPr>
          <a:xfrm>
            <a:off x="2820670" y="4545965"/>
            <a:ext cx="1664335" cy="307975"/>
          </a:xfrm>
          <a:prstGeom prst="rect">
            <a:avLst/>
          </a:prstGeom>
          <a:noFill/>
        </p:spPr>
        <p:txBody>
          <a:bodyPr wrap="square" rtlCol="0">
            <a:noAutofit/>
          </a:bodyPr>
          <a:lstStyle/>
          <a:p>
            <a:r>
              <a:rPr lang="en-US" altLang="zh-CN" sz="1400" dirty="0">
                <a:ea typeface="微软雅黑" panose="020B0503020204020204" charset="-122"/>
                <a:cs typeface="+mn-lt"/>
              </a:rPr>
              <a:t>EP Scientific User</a:t>
            </a:r>
            <a:endParaRPr lang="zh-CN" altLang="en-US" sz="1400" dirty="0">
              <a:ea typeface="微软雅黑" panose="020B0503020204020204" charset="-122"/>
              <a:cs typeface="+mn-lt"/>
            </a:endParaRPr>
          </a:p>
        </p:txBody>
      </p:sp>
      <p:sp>
        <p:nvSpPr>
          <p:cNvPr id="40" name="文本框 39"/>
          <p:cNvSpPr txBox="1"/>
          <p:nvPr>
            <p:custDataLst>
              <p:tags r:id="rId30"/>
            </p:custDataLst>
          </p:nvPr>
        </p:nvSpPr>
        <p:spPr>
          <a:xfrm>
            <a:off x="5685476" y="3838593"/>
            <a:ext cx="2293620" cy="521970"/>
          </a:xfrm>
          <a:prstGeom prst="rect">
            <a:avLst/>
          </a:prstGeom>
          <a:noFill/>
        </p:spPr>
        <p:txBody>
          <a:bodyPr wrap="none" rtlCol="0">
            <a:spAutoFit/>
          </a:bodyPr>
          <a:lstStyle/>
          <a:p>
            <a:r>
              <a:rPr lang="en-US" altLang="zh-CN" sz="1400" dirty="0">
                <a:ea typeface="微软雅黑" panose="020B0503020204020204" charset="-122"/>
                <a:cs typeface="+mn-lt"/>
              </a:rPr>
              <a:t>Data Query,Access,</a:t>
            </a:r>
          </a:p>
          <a:p>
            <a:r>
              <a:rPr lang="en-US" altLang="zh-CN" sz="1400" dirty="0">
                <a:ea typeface="微软雅黑" panose="020B0503020204020204" charset="-122"/>
                <a:cs typeface="+mn-lt"/>
              </a:rPr>
              <a:t>ToO Observation Proposal</a:t>
            </a:r>
          </a:p>
        </p:txBody>
      </p:sp>
      <p:sp>
        <p:nvSpPr>
          <p:cNvPr id="41" name="文本框 40"/>
          <p:cNvSpPr txBox="1"/>
          <p:nvPr>
            <p:custDataLst>
              <p:tags r:id="rId31"/>
            </p:custDataLst>
          </p:nvPr>
        </p:nvSpPr>
        <p:spPr>
          <a:xfrm>
            <a:off x="5887085" y="5165090"/>
            <a:ext cx="1512570" cy="306705"/>
          </a:xfrm>
          <a:prstGeom prst="rect">
            <a:avLst/>
          </a:prstGeom>
          <a:noFill/>
        </p:spPr>
        <p:txBody>
          <a:bodyPr wrap="none" rtlCol="0">
            <a:spAutoFit/>
          </a:bodyPr>
          <a:lstStyle/>
          <a:p>
            <a:r>
              <a:rPr lang="en-US" altLang="zh-CN" sz="1400" dirty="0">
                <a:ea typeface="微软雅黑" panose="020B0503020204020204" charset="-122"/>
                <a:cs typeface="+mn-lt"/>
              </a:rPr>
              <a:t>Data Distribution</a:t>
            </a:r>
            <a:endParaRPr lang="zh-CN" altLang="en-US" sz="1400" dirty="0">
              <a:ea typeface="微软雅黑" panose="020B0503020204020204" charset="-122"/>
              <a:cs typeface="+mn-lt"/>
            </a:endParaRPr>
          </a:p>
        </p:txBody>
      </p:sp>
      <p:cxnSp>
        <p:nvCxnSpPr>
          <p:cNvPr id="44" name="肘形连接符 43"/>
          <p:cNvCxnSpPr/>
          <p:nvPr>
            <p:custDataLst>
              <p:tags r:id="rId32"/>
            </p:custDataLst>
          </p:nvPr>
        </p:nvCxnSpPr>
        <p:spPr>
          <a:xfrm rot="16200000" flipV="1">
            <a:off x="8314373" y="1795463"/>
            <a:ext cx="326390" cy="3820795"/>
          </a:xfrm>
          <a:prstGeom prst="bentConnector3">
            <a:avLst>
              <a:gd name="adj1" fmla="val 50097"/>
            </a:avLst>
          </a:prstGeom>
          <a:ln>
            <a:tailEnd type="arrow" w="med" len="med"/>
          </a:ln>
        </p:spPr>
        <p:style>
          <a:lnRef idx="2">
            <a:schemeClr val="accent1"/>
          </a:lnRef>
          <a:fillRef idx="0">
            <a:schemeClr val="accent1"/>
          </a:fillRef>
          <a:effectRef idx="1">
            <a:schemeClr val="accent1"/>
          </a:effectRef>
          <a:fontRef idx="minor">
            <a:schemeClr val="tx1"/>
          </a:fontRef>
        </p:style>
      </p:cxnSp>
      <p:sp>
        <p:nvSpPr>
          <p:cNvPr id="10" name="矩形 9"/>
          <p:cNvSpPr/>
          <p:nvPr>
            <p:custDataLst>
              <p:tags r:id="rId33"/>
            </p:custDataLst>
          </p:nvPr>
        </p:nvSpPr>
        <p:spPr>
          <a:xfrm>
            <a:off x="5500370" y="2973705"/>
            <a:ext cx="5852160" cy="347027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cs typeface="+mn-lt"/>
            </a:endParaRPr>
          </a:p>
        </p:txBody>
      </p:sp>
      <p:sp>
        <p:nvSpPr>
          <p:cNvPr id="24" name="矩形 23"/>
          <p:cNvSpPr/>
          <p:nvPr>
            <p:custDataLst>
              <p:tags r:id="rId34"/>
            </p:custDataLst>
          </p:nvPr>
        </p:nvSpPr>
        <p:spPr>
          <a:xfrm>
            <a:off x="8240395" y="3869055"/>
            <a:ext cx="1123950" cy="786130"/>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en-US" altLang="zh-CN" sz="1000" dirty="0">
                <a:latin typeface="微软雅黑" panose="020B0503020204020204" charset="-122"/>
                <a:ea typeface="微软雅黑" panose="020B0503020204020204" charset="-122"/>
                <a:cs typeface="+mn-lt"/>
                <a:sym typeface="+mn-ea"/>
              </a:rPr>
              <a:t>User Interface</a:t>
            </a:r>
          </a:p>
        </p:txBody>
      </p:sp>
      <p:sp>
        <p:nvSpPr>
          <p:cNvPr id="25" name="矩形 24"/>
          <p:cNvSpPr/>
          <p:nvPr>
            <p:custDataLst>
              <p:tags r:id="rId35"/>
            </p:custDataLst>
          </p:nvPr>
        </p:nvSpPr>
        <p:spPr>
          <a:xfrm>
            <a:off x="8239760" y="4852670"/>
            <a:ext cx="1124585" cy="8229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dirty="0">
                <a:latin typeface="微软雅黑" panose="020B0503020204020204" charset="-122"/>
                <a:ea typeface="微软雅黑" panose="020B0503020204020204" charset="-122"/>
                <a:cs typeface="+mn-lt"/>
              </a:rPr>
              <a:t>Role and Authorization Management</a:t>
            </a:r>
          </a:p>
        </p:txBody>
      </p:sp>
      <p:pic>
        <p:nvPicPr>
          <p:cNvPr id="26" name="图片 25"/>
          <p:cNvPicPr>
            <a:picLocks noChangeAspect="1"/>
          </p:cNvPicPr>
          <p:nvPr>
            <p:custDataLst>
              <p:tags r:id="rId36"/>
            </p:custDataLst>
          </p:nvPr>
        </p:nvPicPr>
        <p:blipFill>
          <a:blip r:embed="rId43"/>
          <a:stretch>
            <a:fillRect/>
          </a:stretch>
        </p:blipFill>
        <p:spPr>
          <a:xfrm>
            <a:off x="603885" y="1192530"/>
            <a:ext cx="1461135" cy="918210"/>
          </a:xfrm>
          <a:prstGeom prst="rect">
            <a:avLst/>
          </a:prstGeom>
        </p:spPr>
      </p:pic>
      <p:sp>
        <p:nvSpPr>
          <p:cNvPr id="33" name="文本框 32"/>
          <p:cNvSpPr txBox="1"/>
          <p:nvPr>
            <p:custDataLst>
              <p:tags r:id="rId37"/>
            </p:custDataLst>
          </p:nvPr>
        </p:nvSpPr>
        <p:spPr>
          <a:xfrm>
            <a:off x="658709" y="2166818"/>
            <a:ext cx="749300" cy="306705"/>
          </a:xfrm>
          <a:prstGeom prst="rect">
            <a:avLst/>
          </a:prstGeom>
          <a:noFill/>
        </p:spPr>
        <p:txBody>
          <a:bodyPr wrap="none" rtlCol="0">
            <a:spAutoFit/>
          </a:bodyPr>
          <a:lstStyle/>
          <a:p>
            <a:r>
              <a:rPr lang="en-US" altLang="zh-CN" sz="1400" dirty="0">
                <a:ea typeface="微软雅黑" panose="020B0503020204020204" charset="-122"/>
                <a:cs typeface="+mn-lt"/>
              </a:rPr>
              <a:t>Level 0</a:t>
            </a:r>
            <a:endParaRPr lang="zh-CN" altLang="en-US" sz="1400" dirty="0">
              <a:ea typeface="微软雅黑" panose="020B0503020204020204" charset="-122"/>
              <a:cs typeface="+mn-lt"/>
            </a:endParaRPr>
          </a:p>
        </p:txBody>
      </p:sp>
      <p:sp>
        <p:nvSpPr>
          <p:cNvPr id="35" name="文本框 34"/>
          <p:cNvSpPr txBox="1"/>
          <p:nvPr/>
        </p:nvSpPr>
        <p:spPr>
          <a:xfrm>
            <a:off x="4485005" y="2882900"/>
            <a:ext cx="1240155" cy="1073150"/>
          </a:xfrm>
          <a:prstGeom prst="rect">
            <a:avLst/>
          </a:prstGeom>
          <a:noFill/>
        </p:spPr>
        <p:txBody>
          <a:bodyPr wrap="square" rtlCol="0">
            <a:noAutofit/>
          </a:bodyPr>
          <a:lstStyle/>
          <a:p>
            <a:r>
              <a:rPr lang="en-US" altLang="zh-CN" sz="1400" dirty="0"/>
              <a:t>Event files</a:t>
            </a:r>
          </a:p>
          <a:p>
            <a:r>
              <a:rPr lang="en-US" altLang="zh-CN" sz="1400" dirty="0"/>
              <a:t>Orbit file</a:t>
            </a:r>
          </a:p>
          <a:p>
            <a:r>
              <a:rPr lang="en-US" altLang="zh-CN" sz="1400" dirty="0"/>
              <a:t>Attitude</a:t>
            </a:r>
            <a:r>
              <a:rPr lang="zh-CN" altLang="en-US" sz="1400" dirty="0"/>
              <a:t> </a:t>
            </a:r>
            <a:r>
              <a:rPr lang="en-US" altLang="zh-CN" sz="1400" dirty="0"/>
              <a:t>file</a:t>
            </a:r>
          </a:p>
        </p:txBody>
      </p:sp>
      <p:sp>
        <p:nvSpPr>
          <p:cNvPr id="39" name="文本框 38"/>
          <p:cNvSpPr txBox="1"/>
          <p:nvPr>
            <p:custDataLst>
              <p:tags r:id="rId38"/>
            </p:custDataLst>
          </p:nvPr>
        </p:nvSpPr>
        <p:spPr>
          <a:xfrm>
            <a:off x="7544435" y="2743200"/>
            <a:ext cx="1240155" cy="1073150"/>
          </a:xfrm>
          <a:prstGeom prst="rect">
            <a:avLst/>
          </a:prstGeom>
          <a:noFill/>
        </p:spPr>
        <p:txBody>
          <a:bodyPr wrap="square" rtlCol="0">
            <a:noAutofit/>
          </a:bodyPr>
          <a:lstStyle/>
          <a:p>
            <a:r>
              <a:rPr lang="en-US" altLang="zh-CN" sz="1400"/>
              <a:t>Image</a:t>
            </a:r>
          </a:p>
          <a:p>
            <a:r>
              <a:rPr lang="en-US" altLang="zh-CN" sz="1400"/>
              <a:t>Catalog Spectrum</a:t>
            </a:r>
          </a:p>
          <a:p>
            <a:r>
              <a:rPr lang="en-US" altLang="zh-CN" sz="1400"/>
              <a:t>Light Curve</a:t>
            </a:r>
          </a:p>
        </p:txBody>
      </p:sp>
      <p:sp>
        <p:nvSpPr>
          <p:cNvPr id="43" name="标题 1"/>
          <p:cNvSpPr>
            <a:spLocks noGrp="1"/>
          </p:cNvSpPr>
          <p:nvPr>
            <p:custDataLst>
              <p:tags r:id="rId39"/>
            </p:custDataLst>
          </p:nvPr>
        </p:nvSpPr>
        <p:spPr>
          <a:xfrm>
            <a:off x="99695" y="27323"/>
            <a:ext cx="10515600" cy="858520"/>
          </a:xfrm>
          <a:prstGeom prst="rect">
            <a:avLst/>
          </a:prstGeom>
          <a:effectLst/>
        </p:spPr>
        <p:txBody>
          <a:bodyPr vert="horz" lIns="91440" tIns="45720" rIns="91440" bIns="45720" rtlCol="0" anchor="ctr" anchorCtr="0">
            <a:normAutofit/>
          </a:bodyPr>
          <a:lstStyle>
            <a:lvl1pPr marL="0" marR="0" lvl="0" algn="l" defTabSz="914400" rtl="0" eaLnBrk="1" fontAlgn="auto" latinLnBrk="0" hangingPunct="1">
              <a:lnSpc>
                <a:spcPct val="90000"/>
              </a:lnSpc>
              <a:spcBef>
                <a:spcPct val="0"/>
              </a:spcBef>
              <a:buClrTx/>
              <a:buSzTx/>
              <a:buFontTx/>
              <a:buNone/>
              <a:defRPr kumimoji="0" lang="zh-CN" altLang="en-US" sz="4000" b="0" i="0" u="none" strike="noStrike" kern="1200" cap="none" spc="0" normalizeH="0" baseline="0" noProof="1">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defRPr>
            </a:lvl1pPr>
          </a:lstStyle>
          <a:p>
            <a:r>
              <a:rPr lang="en-US" altLang="zh-CN" sz="3600" b="1" dirty="0">
                <a:solidFill>
                  <a:srgbClr val="3366FF"/>
                </a:solidFill>
                <a:latin typeface="Candara"/>
                <a:sym typeface="Candara"/>
              </a:rPr>
              <a:t>Overview</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of</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the</a:t>
            </a:r>
            <a:r>
              <a:rPr lang="zh-CN" altLang="en-US" sz="3600" b="1" dirty="0">
                <a:solidFill>
                  <a:srgbClr val="3366FF"/>
                </a:solidFill>
                <a:latin typeface="Candara"/>
                <a:sym typeface="Candara"/>
              </a:rPr>
              <a:t> </a:t>
            </a:r>
            <a:r>
              <a:rPr lang="en-US" altLang="zh-CN" sz="3600" b="1" dirty="0">
                <a:solidFill>
                  <a:srgbClr val="3366FF"/>
                </a:solidFill>
                <a:latin typeface="Candara"/>
                <a:sym typeface="Candara"/>
              </a:rPr>
              <a:t>EP TDAIC</a:t>
            </a:r>
            <a:r>
              <a:rPr lang="zh-CN" altLang="en-US" sz="3600" b="1" dirty="0">
                <a:solidFill>
                  <a:srgbClr val="3366FF"/>
                </a:solidFill>
                <a:latin typeface="Candara"/>
                <a:sym typeface="Candara"/>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7" y="88467"/>
            <a:ext cx="10515600" cy="858520"/>
          </a:xfrm>
        </p:spPr>
        <p:txBody>
          <a:bodyPr>
            <a:normAutofit/>
          </a:bodyPr>
          <a:lstStyle/>
          <a:p>
            <a:r>
              <a:rPr lang="en-US" altLang="zh-CN" sz="3600" b="1" dirty="0">
                <a:solidFill>
                  <a:srgbClr val="3366FF"/>
                </a:solidFill>
                <a:latin typeface="Candara"/>
              </a:rPr>
              <a:t>Data Model of TDAIC</a:t>
            </a:r>
          </a:p>
        </p:txBody>
      </p:sp>
      <p:grpSp>
        <p:nvGrpSpPr>
          <p:cNvPr id="12" name="组合 11"/>
          <p:cNvGrpSpPr/>
          <p:nvPr/>
        </p:nvGrpSpPr>
        <p:grpSpPr>
          <a:xfrm>
            <a:off x="254000" y="1056640"/>
            <a:ext cx="11737340" cy="5636895"/>
            <a:chOff x="274" y="1620"/>
            <a:chExt cx="18484" cy="8826"/>
          </a:xfrm>
        </p:grpSpPr>
        <p:pic>
          <p:nvPicPr>
            <p:cNvPr id="4" name="图片 3" descr="/Users/xuyunfei/Library/Containers/com.kingsoft.wpsoffice.mac/Data/tmp/picturecompress_20241112221116/output_1.jpgoutput_1"/>
            <p:cNvPicPr>
              <a:picLocks noChangeAspect="1"/>
            </p:cNvPicPr>
            <p:nvPr>
              <p:custDataLst>
                <p:tags r:id="rId3"/>
              </p:custDataLst>
            </p:nvPr>
          </p:nvPicPr>
          <p:blipFill>
            <a:blip r:embed="rId10"/>
            <a:stretch>
              <a:fillRect/>
            </a:stretch>
          </p:blipFill>
          <p:spPr>
            <a:xfrm>
              <a:off x="274" y="1841"/>
              <a:ext cx="7862" cy="8070"/>
            </a:xfrm>
            <a:prstGeom prst="rect">
              <a:avLst/>
            </a:prstGeom>
          </p:spPr>
        </p:pic>
        <p:sp>
          <p:nvSpPr>
            <p:cNvPr id="5" name="矩形 4"/>
            <p:cNvSpPr/>
            <p:nvPr/>
          </p:nvSpPr>
          <p:spPr>
            <a:xfrm>
              <a:off x="4194" y="5883"/>
              <a:ext cx="1030" cy="1014"/>
            </a:xfrm>
            <a:prstGeom prst="rect">
              <a:avLst/>
            </a:prstGeom>
            <a:solidFill>
              <a:schemeClr val="accent5">
                <a:lumMod val="40000"/>
                <a:lumOff val="60000"/>
                <a:alpha val="6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6" name="直接连接符 5"/>
            <p:cNvCxnSpPr/>
            <p:nvPr/>
          </p:nvCxnSpPr>
          <p:spPr>
            <a:xfrm flipV="1">
              <a:off x="4171" y="1695"/>
              <a:ext cx="5090" cy="4188"/>
            </a:xfrm>
            <a:prstGeom prst="line">
              <a:avLst/>
            </a:prstGeom>
            <a:ln>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10050" y="1996"/>
              <a:ext cx="6400" cy="1440"/>
            </a:xfrm>
            <a:prstGeom prst="rect">
              <a:avLst/>
            </a:prstGeom>
            <a:noFill/>
          </p:spPr>
          <p:txBody>
            <a:bodyPr wrap="square" rtlCol="0">
              <a:noAutofit/>
            </a:bodyPr>
            <a:lstStyle/>
            <a:p>
              <a:endParaRPr lang="zh-CN" altLang="en-US"/>
            </a:p>
          </p:txBody>
        </p:sp>
        <p:cxnSp>
          <p:nvCxnSpPr>
            <p:cNvPr id="8" name="直接连接符 7"/>
            <p:cNvCxnSpPr/>
            <p:nvPr>
              <p:custDataLst>
                <p:tags r:id="rId4"/>
              </p:custDataLst>
            </p:nvPr>
          </p:nvCxnSpPr>
          <p:spPr>
            <a:xfrm flipV="1">
              <a:off x="5260" y="1657"/>
              <a:ext cx="13411" cy="4226"/>
            </a:xfrm>
            <a:prstGeom prst="line">
              <a:avLst/>
            </a:prstGeom>
            <a:ln>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5"/>
              </p:custDataLst>
            </p:nvPr>
          </p:nvCxnSpPr>
          <p:spPr>
            <a:xfrm>
              <a:off x="4171" y="6917"/>
              <a:ext cx="5147" cy="3474"/>
            </a:xfrm>
            <a:prstGeom prst="line">
              <a:avLst/>
            </a:prstGeom>
            <a:ln>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6"/>
              </p:custDataLst>
            </p:nvPr>
          </p:nvCxnSpPr>
          <p:spPr>
            <a:xfrm>
              <a:off x="5241" y="6917"/>
              <a:ext cx="13449" cy="3474"/>
            </a:xfrm>
            <a:prstGeom prst="line">
              <a:avLst/>
            </a:prstGeom>
            <a:ln>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11" name="矩形 10"/>
            <p:cNvSpPr/>
            <p:nvPr>
              <p:custDataLst>
                <p:tags r:id="rId7"/>
              </p:custDataLst>
            </p:nvPr>
          </p:nvSpPr>
          <p:spPr>
            <a:xfrm>
              <a:off x="9296" y="1620"/>
              <a:ext cx="9463" cy="8827"/>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3" name="文本框 12"/>
          <p:cNvSpPr txBox="1"/>
          <p:nvPr/>
        </p:nvSpPr>
        <p:spPr>
          <a:xfrm>
            <a:off x="6235065" y="1136650"/>
            <a:ext cx="3803015" cy="369570"/>
          </a:xfrm>
          <a:prstGeom prst="rect">
            <a:avLst/>
          </a:prstGeom>
          <a:noFill/>
        </p:spPr>
        <p:txBody>
          <a:bodyPr wrap="square" rtlCol="0">
            <a:noAutofit/>
          </a:bodyPr>
          <a:lstStyle/>
          <a:p>
            <a:r>
              <a:rPr lang="en-US" altLang="zh-CN" b="1">
                <a:sym typeface="+mn-ea"/>
              </a:rPr>
              <a:t>Observation data of o</a:t>
            </a:r>
            <a:r>
              <a:rPr lang="en-US" altLang="zh-CN" b="1"/>
              <a:t>ne CMOS </a:t>
            </a:r>
          </a:p>
        </p:txBody>
      </p:sp>
      <p:sp>
        <p:nvSpPr>
          <p:cNvPr id="14" name="文本框 13"/>
          <p:cNvSpPr txBox="1"/>
          <p:nvPr/>
        </p:nvSpPr>
        <p:spPr>
          <a:xfrm>
            <a:off x="5996940" y="2468245"/>
            <a:ext cx="2290445" cy="3161030"/>
          </a:xfrm>
          <a:prstGeom prst="rect">
            <a:avLst/>
          </a:prstGeom>
          <a:noFill/>
        </p:spPr>
        <p:txBody>
          <a:bodyPr wrap="square" rtlCol="0">
            <a:noAutofit/>
          </a:bodyPr>
          <a:lstStyle/>
          <a:p>
            <a:r>
              <a:rPr lang="zh-CN" altLang="en-US">
                <a:solidFill>
                  <a:schemeClr val="tx1"/>
                </a:solidFill>
              </a:rPr>
              <a:t>obs_id</a:t>
            </a:r>
          </a:p>
          <a:p>
            <a:r>
              <a:rPr lang="zh-CN" altLang="en-US">
                <a:solidFill>
                  <a:schemeClr val="tx1"/>
                </a:solidFill>
                <a:sym typeface="+mn-ea"/>
              </a:rPr>
              <a:t>instrument_name</a:t>
            </a:r>
            <a:endParaRPr lang="zh-CN" altLang="en-US">
              <a:solidFill>
                <a:schemeClr val="tx1"/>
              </a:solidFill>
            </a:endParaRPr>
          </a:p>
          <a:p>
            <a:r>
              <a:rPr lang="zh-CN" altLang="en-US">
                <a:solidFill>
                  <a:schemeClr val="tx1"/>
                </a:solidFill>
                <a:sym typeface="+mn-ea"/>
              </a:rPr>
              <a:t>target_name</a:t>
            </a:r>
            <a:endParaRPr lang="zh-CN" altLang="en-US">
              <a:solidFill>
                <a:schemeClr val="tx1"/>
              </a:solidFill>
            </a:endParaRPr>
          </a:p>
          <a:p>
            <a:r>
              <a:rPr lang="zh-CN" altLang="en-US">
                <a:solidFill>
                  <a:schemeClr val="tx1"/>
                </a:solidFill>
                <a:sym typeface="+mn-ea"/>
              </a:rPr>
              <a:t>target_</a:t>
            </a:r>
            <a:r>
              <a:rPr lang="en-US" altLang="zh-CN">
                <a:solidFill>
                  <a:schemeClr val="tx1"/>
                </a:solidFill>
                <a:sym typeface="+mn-ea"/>
              </a:rPr>
              <a:t>class</a:t>
            </a:r>
            <a:endParaRPr lang="zh-CN" altLang="en-US">
              <a:solidFill>
                <a:schemeClr val="tx1"/>
              </a:solidFill>
            </a:endParaRPr>
          </a:p>
          <a:p>
            <a:r>
              <a:rPr lang="zh-CN" altLang="en-US">
                <a:solidFill>
                  <a:schemeClr val="tx1"/>
                </a:solidFill>
              </a:rPr>
              <a:t>obs_collection</a:t>
            </a:r>
          </a:p>
          <a:p>
            <a:r>
              <a:rPr lang="zh-CN" altLang="en-US">
                <a:solidFill>
                  <a:schemeClr val="tx1"/>
                </a:solidFill>
              </a:rPr>
              <a:t>obs_publisher_did</a:t>
            </a:r>
          </a:p>
          <a:p>
            <a:r>
              <a:rPr lang="en-US" altLang="zh-CN">
                <a:solidFill>
                  <a:schemeClr val="tx1"/>
                </a:solidFill>
              </a:rPr>
              <a:t>s_ra</a:t>
            </a:r>
          </a:p>
          <a:p>
            <a:r>
              <a:rPr lang="en-US" altLang="zh-CN">
                <a:solidFill>
                  <a:schemeClr val="tx1"/>
                </a:solidFill>
              </a:rPr>
              <a:t>s_dec</a:t>
            </a:r>
          </a:p>
          <a:p>
            <a:r>
              <a:rPr lang="zh-CN" altLang="en-US">
                <a:solidFill>
                  <a:schemeClr val="tx1"/>
                </a:solidFill>
              </a:rPr>
              <a:t>s_fov</a:t>
            </a:r>
            <a:endParaRPr lang="en-US" altLang="zh-CN">
              <a:solidFill>
                <a:schemeClr val="tx1"/>
              </a:solidFill>
            </a:endParaRPr>
          </a:p>
          <a:p>
            <a:r>
              <a:rPr lang="zh-CN" altLang="en-US">
                <a:solidFill>
                  <a:schemeClr val="tx1"/>
                </a:solidFill>
              </a:rPr>
              <a:t>s_region</a:t>
            </a:r>
          </a:p>
          <a:p>
            <a:r>
              <a:rPr lang="zh-CN" altLang="en-US">
                <a:solidFill>
                  <a:schemeClr val="tx1"/>
                </a:solidFill>
              </a:rPr>
              <a:t>s_resolution</a:t>
            </a:r>
          </a:p>
          <a:p>
            <a:r>
              <a:rPr lang="zh-CN" altLang="en-US">
                <a:solidFill>
                  <a:schemeClr val="tx1"/>
                </a:solidFill>
              </a:rPr>
              <a:t>s_xel1</a:t>
            </a:r>
          </a:p>
          <a:p>
            <a:r>
              <a:rPr lang="zh-CN" altLang="en-US">
                <a:solidFill>
                  <a:schemeClr val="tx1"/>
                </a:solidFill>
              </a:rPr>
              <a:t>s_xel2</a:t>
            </a:r>
          </a:p>
          <a:p>
            <a:r>
              <a:rPr lang="zh-CN" altLang="en-US">
                <a:solidFill>
                  <a:schemeClr val="tx1"/>
                </a:solidFill>
                <a:sym typeface="+mn-ea"/>
              </a:rPr>
              <a:t>access_url</a:t>
            </a:r>
            <a:endParaRPr lang="zh-CN" altLang="en-US">
              <a:solidFill>
                <a:schemeClr val="tx1"/>
              </a:solidFill>
            </a:endParaRPr>
          </a:p>
          <a:p>
            <a:r>
              <a:rPr lang="zh-CN" altLang="en-US">
                <a:solidFill>
                  <a:schemeClr val="tx1"/>
                </a:solidFill>
                <a:sym typeface="+mn-ea"/>
              </a:rPr>
              <a:t>access_format</a:t>
            </a:r>
            <a:endParaRPr lang="zh-CN" altLang="en-US">
              <a:solidFill>
                <a:schemeClr val="tx1"/>
              </a:solidFill>
            </a:endParaRPr>
          </a:p>
          <a:p>
            <a:endParaRPr lang="zh-CN" altLang="en-US"/>
          </a:p>
          <a:p>
            <a:endParaRPr lang="zh-CN" altLang="en-US"/>
          </a:p>
        </p:txBody>
      </p:sp>
      <p:sp>
        <p:nvSpPr>
          <p:cNvPr id="15" name="文本框 14"/>
          <p:cNvSpPr txBox="1"/>
          <p:nvPr/>
        </p:nvSpPr>
        <p:spPr>
          <a:xfrm>
            <a:off x="8169275" y="2477135"/>
            <a:ext cx="2150745" cy="3161030"/>
          </a:xfrm>
          <a:prstGeom prst="rect">
            <a:avLst/>
          </a:prstGeom>
          <a:noFill/>
        </p:spPr>
        <p:txBody>
          <a:bodyPr wrap="square" rtlCol="0">
            <a:noAutofit/>
          </a:bodyPr>
          <a:lstStyle/>
          <a:p>
            <a:r>
              <a:rPr lang="zh-CN" altLang="en-US">
                <a:sym typeface="+mn-ea"/>
              </a:rPr>
              <a:t>access_estsize</a:t>
            </a:r>
          </a:p>
          <a:p>
            <a:r>
              <a:rPr lang="zh-CN" altLang="en-US">
                <a:sym typeface="+mn-ea"/>
              </a:rPr>
              <a:t>t_xel</a:t>
            </a:r>
            <a:endParaRPr lang="zh-CN" altLang="en-US"/>
          </a:p>
          <a:p>
            <a:r>
              <a:rPr lang="zh-CN" altLang="en-US">
                <a:sym typeface="+mn-ea"/>
              </a:rPr>
              <a:t>t_min</a:t>
            </a:r>
            <a:endParaRPr lang="zh-CN" altLang="en-US"/>
          </a:p>
          <a:p>
            <a:r>
              <a:rPr lang="zh-CN" altLang="en-US">
                <a:sym typeface="+mn-ea"/>
              </a:rPr>
              <a:t>t_max</a:t>
            </a:r>
            <a:endParaRPr lang="zh-CN" altLang="en-US"/>
          </a:p>
          <a:p>
            <a:r>
              <a:rPr lang="zh-CN" altLang="en-US">
                <a:sym typeface="+mn-ea"/>
              </a:rPr>
              <a:t>t_exptime</a:t>
            </a:r>
            <a:endParaRPr lang="zh-CN" altLang="en-US"/>
          </a:p>
          <a:p>
            <a:r>
              <a:rPr lang="zh-CN" altLang="en-US">
                <a:sym typeface="+mn-ea"/>
              </a:rPr>
              <a:t>t_resolution</a:t>
            </a:r>
            <a:endParaRPr lang="zh-CN" altLang="en-US"/>
          </a:p>
          <a:p>
            <a:r>
              <a:rPr lang="zh-CN" altLang="en-US">
                <a:sym typeface="+mn-ea"/>
              </a:rPr>
              <a:t>em_xel</a:t>
            </a:r>
            <a:endParaRPr lang="zh-CN" altLang="en-US"/>
          </a:p>
          <a:p>
            <a:r>
              <a:rPr lang="zh-CN" altLang="en-US">
                <a:sym typeface="+mn-ea"/>
              </a:rPr>
              <a:t>em_min</a:t>
            </a:r>
            <a:endParaRPr lang="zh-CN" altLang="en-US"/>
          </a:p>
          <a:p>
            <a:r>
              <a:rPr lang="zh-CN" altLang="en-US">
                <a:sym typeface="+mn-ea"/>
              </a:rPr>
              <a:t>em_max</a:t>
            </a:r>
            <a:endParaRPr lang="zh-CN" altLang="en-US"/>
          </a:p>
          <a:p>
            <a:r>
              <a:rPr lang="zh-CN" altLang="en-US">
                <a:sym typeface="+mn-ea"/>
              </a:rPr>
              <a:t>em_res_power</a:t>
            </a:r>
            <a:endParaRPr lang="zh-CN" altLang="en-US"/>
          </a:p>
          <a:p>
            <a:r>
              <a:rPr lang="zh-CN" altLang="en-US">
                <a:sym typeface="+mn-ea"/>
              </a:rPr>
              <a:t>o_ucd</a:t>
            </a:r>
            <a:endParaRPr lang="zh-CN" altLang="en-US"/>
          </a:p>
          <a:p>
            <a:r>
              <a:rPr lang="zh-CN" altLang="en-US">
                <a:sym typeface="+mn-ea"/>
              </a:rPr>
              <a:t>pol_xel</a:t>
            </a:r>
            <a:endParaRPr lang="zh-CN" altLang="en-US"/>
          </a:p>
          <a:p>
            <a:r>
              <a:rPr lang="en-US" altLang="zh-CN"/>
              <a:t>obs_creation_date</a:t>
            </a:r>
          </a:p>
          <a:p>
            <a:r>
              <a:rPr lang="en-US">
                <a:sym typeface="+mn-ea"/>
              </a:rPr>
              <a:t>proposal_id</a:t>
            </a:r>
          </a:p>
          <a:p>
            <a:r>
              <a:rPr lang="en-US">
                <a:sym typeface="+mn-ea"/>
              </a:rPr>
              <a:t>obs_release_date</a:t>
            </a:r>
            <a:endParaRPr lang="en-US"/>
          </a:p>
          <a:p>
            <a:endParaRPr lang="zh-CN" altLang="en-US"/>
          </a:p>
          <a:p>
            <a:endParaRPr lang="zh-CN" altLang="en-US"/>
          </a:p>
          <a:p>
            <a:endParaRPr lang="zh-CN" altLang="en-US"/>
          </a:p>
        </p:txBody>
      </p:sp>
      <p:graphicFrame>
        <p:nvGraphicFramePr>
          <p:cNvPr id="16" name="表格 15"/>
          <p:cNvGraphicFramePr/>
          <p:nvPr>
            <p:custDataLst>
              <p:tags r:id="rId1"/>
            </p:custDataLst>
          </p:nvPr>
        </p:nvGraphicFramePr>
        <p:xfrm>
          <a:off x="5982970" y="1546860"/>
          <a:ext cx="6009005" cy="913765"/>
        </p:xfrm>
        <a:graphic>
          <a:graphicData uri="http://schemas.openxmlformats.org/drawingml/2006/table">
            <a:tbl>
              <a:tblPr firstCol="1" bandRow="1">
                <a:tableStyleId>{5C22544A-7EE6-4342-B048-85BDC9FD1C3A}</a:tableStyleId>
              </a:tblPr>
              <a:tblGrid>
                <a:gridCol w="1746885">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44220">
                  <a:extLst>
                    <a:ext uri="{9D8B030D-6E8A-4147-A177-3AD203B41FA5}">
                      <a16:colId xmlns:a16="http://schemas.microsoft.com/office/drawing/2014/main" val="20002"/>
                    </a:ext>
                  </a:extLst>
                </a:gridCol>
                <a:gridCol w="881380">
                  <a:extLst>
                    <a:ext uri="{9D8B030D-6E8A-4147-A177-3AD203B41FA5}">
                      <a16:colId xmlns:a16="http://schemas.microsoft.com/office/drawing/2014/main" val="20003"/>
                    </a:ext>
                  </a:extLst>
                </a:gridCol>
                <a:gridCol w="1016635">
                  <a:extLst>
                    <a:ext uri="{9D8B030D-6E8A-4147-A177-3AD203B41FA5}">
                      <a16:colId xmlns:a16="http://schemas.microsoft.com/office/drawing/2014/main" val="20004"/>
                    </a:ext>
                  </a:extLst>
                </a:gridCol>
                <a:gridCol w="857885">
                  <a:extLst>
                    <a:ext uri="{9D8B030D-6E8A-4147-A177-3AD203B41FA5}">
                      <a16:colId xmlns:a16="http://schemas.microsoft.com/office/drawing/2014/main" val="20005"/>
                    </a:ext>
                  </a:extLst>
                </a:gridCol>
              </a:tblGrid>
              <a:tr h="541655">
                <a:tc>
                  <a:txBody>
                    <a:bodyPr/>
                    <a:lstStyle/>
                    <a:p>
                      <a:pPr>
                        <a:buNone/>
                      </a:pPr>
                      <a:r>
                        <a:rPr lang="en-US" altLang="zh-CN" sz="1400">
                          <a:solidFill>
                            <a:schemeClr val="tx1"/>
                          </a:solidFill>
                        </a:rPr>
                        <a:t>dataproduct_type</a:t>
                      </a:r>
                    </a:p>
                  </a:txBody>
                  <a:tcPr/>
                </a:tc>
                <a:tc>
                  <a:txBody>
                    <a:bodyPr/>
                    <a:lstStyle/>
                    <a:p>
                      <a:pPr>
                        <a:buNone/>
                      </a:pPr>
                      <a:r>
                        <a:rPr lang="en-US" altLang="zh-CN" sz="1400"/>
                        <a:t>Event</a:t>
                      </a:r>
                    </a:p>
                  </a:txBody>
                  <a:tcPr/>
                </a:tc>
                <a:tc>
                  <a:txBody>
                    <a:bodyPr/>
                    <a:lstStyle/>
                    <a:p>
                      <a:pPr>
                        <a:buNone/>
                      </a:pPr>
                      <a:r>
                        <a:rPr lang="en-US" altLang="zh-CN" sz="1400"/>
                        <a:t>Image</a:t>
                      </a:r>
                    </a:p>
                  </a:txBody>
                  <a:tcPr/>
                </a:tc>
                <a:tc>
                  <a:txBody>
                    <a:bodyPr/>
                    <a:lstStyle/>
                    <a:p>
                      <a:pPr>
                        <a:buNone/>
                      </a:pPr>
                      <a:r>
                        <a:rPr lang="en-US" altLang="zh-CN" sz="1400"/>
                        <a:t>Catalog</a:t>
                      </a:r>
                    </a:p>
                  </a:txBody>
                  <a:tcPr/>
                </a:tc>
                <a:tc>
                  <a:txBody>
                    <a:bodyPr/>
                    <a:lstStyle/>
                    <a:p>
                      <a:pPr>
                        <a:buNone/>
                      </a:pPr>
                      <a:r>
                        <a:rPr lang="en-US" altLang="zh-CN" sz="1400"/>
                        <a:t>Spectrum</a:t>
                      </a:r>
                    </a:p>
                  </a:txBody>
                  <a:tcPr/>
                </a:tc>
                <a:tc>
                  <a:txBody>
                    <a:bodyPr/>
                    <a:lstStyle/>
                    <a:p>
                      <a:pPr>
                        <a:buNone/>
                      </a:pPr>
                      <a:r>
                        <a:rPr lang="en-US" altLang="zh-CN" sz="1400"/>
                        <a:t>Light Curve</a:t>
                      </a:r>
                    </a:p>
                  </a:txBody>
                  <a:tcPr/>
                </a:tc>
                <a:extLst>
                  <a:ext uri="{0D108BD9-81ED-4DB2-BD59-A6C34878D82A}">
                    <a16:rowId xmlns:a16="http://schemas.microsoft.com/office/drawing/2014/main" val="10000"/>
                  </a:ext>
                </a:extLst>
              </a:tr>
              <a:tr h="372110">
                <a:tc>
                  <a:txBody>
                    <a:bodyPr/>
                    <a:lstStyle/>
                    <a:p>
                      <a:pPr>
                        <a:buNone/>
                      </a:pPr>
                      <a:r>
                        <a:rPr lang="en-US" altLang="zh-CN" sz="1400">
                          <a:solidFill>
                            <a:schemeClr val="tx1"/>
                          </a:solidFill>
                        </a:rPr>
                        <a:t>calib_level</a:t>
                      </a:r>
                    </a:p>
                  </a:txBody>
                  <a:tcPr/>
                </a:tc>
                <a:tc>
                  <a:txBody>
                    <a:bodyPr/>
                    <a:lstStyle/>
                    <a:p>
                      <a:pPr>
                        <a:buNone/>
                      </a:pPr>
                      <a:r>
                        <a:rPr lang="en-US" altLang="zh-CN" sz="1400"/>
                        <a:t>1</a:t>
                      </a:r>
                    </a:p>
                  </a:txBody>
                  <a:tcPr/>
                </a:tc>
                <a:tc>
                  <a:txBody>
                    <a:bodyPr/>
                    <a:lstStyle/>
                    <a:p>
                      <a:pPr>
                        <a:buNone/>
                      </a:pPr>
                      <a:r>
                        <a:rPr lang="en-US" altLang="zh-CN" sz="1400"/>
                        <a:t>2</a:t>
                      </a:r>
                    </a:p>
                  </a:txBody>
                  <a:tcPr/>
                </a:tc>
                <a:tc>
                  <a:txBody>
                    <a:bodyPr/>
                    <a:lstStyle/>
                    <a:p>
                      <a:pPr>
                        <a:buNone/>
                      </a:pPr>
                      <a:r>
                        <a:rPr lang="en-US" altLang="zh-CN" sz="1400"/>
                        <a:t>3</a:t>
                      </a:r>
                    </a:p>
                  </a:txBody>
                  <a:tcPr/>
                </a:tc>
                <a:tc>
                  <a:txBody>
                    <a:bodyPr/>
                    <a:lstStyle/>
                    <a:p>
                      <a:pPr>
                        <a:buNone/>
                      </a:pPr>
                      <a:r>
                        <a:rPr lang="en-US" altLang="zh-CN" sz="1400"/>
                        <a:t>3</a:t>
                      </a:r>
                    </a:p>
                  </a:txBody>
                  <a:tcPr/>
                </a:tc>
                <a:tc>
                  <a:txBody>
                    <a:bodyPr/>
                    <a:lstStyle/>
                    <a:p>
                      <a:pPr>
                        <a:buNone/>
                      </a:pPr>
                      <a:r>
                        <a:rPr lang="en-US" altLang="zh-CN" sz="1400"/>
                        <a:t>3</a:t>
                      </a:r>
                    </a:p>
                  </a:txBody>
                  <a:tcPr/>
                </a:tc>
                <a:extLst>
                  <a:ext uri="{0D108BD9-81ED-4DB2-BD59-A6C34878D82A}">
                    <a16:rowId xmlns:a16="http://schemas.microsoft.com/office/drawing/2014/main" val="10001"/>
                  </a:ext>
                </a:extLst>
              </a:tr>
            </a:tbl>
          </a:graphicData>
        </a:graphic>
      </p:graphicFrame>
      <p:sp>
        <p:nvSpPr>
          <p:cNvPr id="17" name="文本框 16"/>
          <p:cNvSpPr txBox="1"/>
          <p:nvPr/>
        </p:nvSpPr>
        <p:spPr>
          <a:xfrm>
            <a:off x="10143490" y="6351905"/>
            <a:ext cx="2650490" cy="665480"/>
          </a:xfrm>
          <a:prstGeom prst="rect">
            <a:avLst/>
          </a:prstGeom>
          <a:noFill/>
        </p:spPr>
        <p:txBody>
          <a:bodyPr wrap="square" rtlCol="0">
            <a:noAutofit/>
          </a:bodyPr>
          <a:lstStyle/>
          <a:p>
            <a:r>
              <a:rPr lang="en-US" altLang="zh-CN" b="1"/>
              <a:t>ObsCore Model</a:t>
            </a:r>
          </a:p>
        </p:txBody>
      </p:sp>
      <p:sp>
        <p:nvSpPr>
          <p:cNvPr id="18" name="文本框 17"/>
          <p:cNvSpPr txBox="1"/>
          <p:nvPr>
            <p:custDataLst>
              <p:tags r:id="rId2"/>
            </p:custDataLst>
          </p:nvPr>
        </p:nvSpPr>
        <p:spPr>
          <a:xfrm>
            <a:off x="10041255" y="2454275"/>
            <a:ext cx="2150745" cy="3161030"/>
          </a:xfrm>
          <a:prstGeom prst="rect">
            <a:avLst/>
          </a:prstGeom>
          <a:noFill/>
        </p:spPr>
        <p:txBody>
          <a:bodyPr wrap="square" rtlCol="0">
            <a:noAutofit/>
          </a:bodyPr>
          <a:lstStyle/>
          <a:p>
            <a:r>
              <a:rPr lang="en-US" altLang="zh-CN">
                <a:sym typeface="+mn-ea"/>
              </a:rPr>
              <a:t>status</a:t>
            </a:r>
          </a:p>
          <a:p>
            <a:r>
              <a:rPr lang="en-US" altLang="zh-CN"/>
              <a:t>trigger</a:t>
            </a:r>
          </a:p>
          <a:p>
            <a:r>
              <a:rPr lang="en-US" altLang="zh-CN"/>
              <a:t>trigger_time</a:t>
            </a:r>
          </a:p>
          <a:p>
            <a:r>
              <a:rPr lang="en-US" altLang="zh-CN">
                <a:sym typeface="+mn-ea"/>
              </a:rPr>
              <a:t>data_version</a:t>
            </a:r>
            <a:endParaRPr lang="en-US" altLang="zh-CN"/>
          </a:p>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32050" y="2475865"/>
            <a:ext cx="2374900" cy="953135"/>
          </a:xfrm>
        </p:spPr>
        <p:txBody>
          <a:bodyPr/>
          <a:lstStyle/>
          <a:p>
            <a:r>
              <a:rPr lang="en-US" altLang="zh-CN">
                <a:solidFill>
                  <a:schemeClr val="accent5"/>
                </a:solidFill>
              </a:rPr>
              <a:t>Image</a:t>
            </a:r>
          </a:p>
        </p:txBody>
      </p:sp>
      <p:sp>
        <p:nvSpPr>
          <p:cNvPr id="4" name="内容占位符 2"/>
          <p:cNvSpPr>
            <a:spLocks noGrp="1"/>
          </p:cNvSpPr>
          <p:nvPr>
            <p:custDataLst>
              <p:tags r:id="rId1"/>
            </p:custDataLst>
          </p:nvPr>
        </p:nvSpPr>
        <p:spPr>
          <a:xfrm>
            <a:off x="7686675" y="1256665"/>
            <a:ext cx="3168650" cy="4584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a:solidFill>
                  <a:schemeClr val="accent5"/>
                </a:solidFill>
              </a:rPr>
              <a:t>Spectrum</a:t>
            </a:r>
          </a:p>
        </p:txBody>
      </p:sp>
      <p:sp>
        <p:nvSpPr>
          <p:cNvPr id="5" name="内容占位符 2"/>
          <p:cNvSpPr>
            <a:spLocks noGrp="1"/>
          </p:cNvSpPr>
          <p:nvPr>
            <p:custDataLst>
              <p:tags r:id="rId2"/>
            </p:custDataLst>
          </p:nvPr>
        </p:nvSpPr>
        <p:spPr>
          <a:xfrm>
            <a:off x="6515735" y="3626485"/>
            <a:ext cx="2374900" cy="4647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a:solidFill>
                  <a:schemeClr val="accent5"/>
                </a:solidFill>
              </a:rPr>
              <a:t>Light Curve</a:t>
            </a:r>
          </a:p>
        </p:txBody>
      </p:sp>
      <p:sp>
        <p:nvSpPr>
          <p:cNvPr id="6" name="内容占位符 2"/>
          <p:cNvSpPr>
            <a:spLocks noGrp="1"/>
          </p:cNvSpPr>
          <p:nvPr>
            <p:custDataLst>
              <p:tags r:id="rId3"/>
            </p:custDataLst>
          </p:nvPr>
        </p:nvSpPr>
        <p:spPr>
          <a:xfrm>
            <a:off x="2432050" y="1256665"/>
            <a:ext cx="2374900" cy="4831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a:solidFill>
                  <a:schemeClr val="accent5"/>
                </a:solidFill>
              </a:rPr>
              <a:t>Event List</a:t>
            </a:r>
          </a:p>
        </p:txBody>
      </p:sp>
      <p:sp>
        <p:nvSpPr>
          <p:cNvPr id="7" name="矩形 6"/>
          <p:cNvSpPr/>
          <p:nvPr/>
        </p:nvSpPr>
        <p:spPr>
          <a:xfrm>
            <a:off x="339725" y="3208020"/>
            <a:ext cx="1417320" cy="1289050"/>
          </a:xfrm>
          <a:prstGeom prst="rect">
            <a:avLst/>
          </a:prstGeom>
        </p:spPr>
        <p:style>
          <a:lnRef idx="2">
            <a:schemeClr val="lt1"/>
          </a:lnRef>
          <a:fillRef idx="1">
            <a:schemeClr val="accent5"/>
          </a:fillRef>
          <a:effectRef idx="1">
            <a:schemeClr val="accent5"/>
          </a:effectRef>
          <a:fontRef idx="minor">
            <a:schemeClr val="lt1"/>
          </a:fontRef>
        </p:style>
        <p:txBody>
          <a:bodyPr rtlCol="0" anchor="ctr"/>
          <a:lstStyle/>
          <a:p>
            <a:pPr algn="ctr"/>
            <a:r>
              <a:rPr lang="en-US" altLang="zh-CN" sz="2400"/>
              <a:t>X-Ray Source</a:t>
            </a:r>
          </a:p>
        </p:txBody>
      </p:sp>
      <p:sp>
        <p:nvSpPr>
          <p:cNvPr id="8" name="标题 7"/>
          <p:cNvSpPr>
            <a:spLocks noGrp="1"/>
          </p:cNvSpPr>
          <p:nvPr>
            <p:ph type="title"/>
            <p:custDataLst>
              <p:tags r:id="rId4"/>
            </p:custDataLst>
          </p:nvPr>
        </p:nvSpPr>
        <p:spPr>
          <a:xfrm>
            <a:off x="161290" y="74295"/>
            <a:ext cx="10515600" cy="858520"/>
          </a:xfrm>
        </p:spPr>
        <p:txBody>
          <a:bodyPr>
            <a:normAutofit/>
          </a:bodyPr>
          <a:lstStyle/>
          <a:p>
            <a:r>
              <a:rPr lang="en-US" altLang="zh-CN" sz="3600" b="1" dirty="0">
                <a:solidFill>
                  <a:srgbClr val="3366FF"/>
                </a:solidFill>
                <a:latin typeface="Candara"/>
              </a:rPr>
              <a:t>Data Model of TDAIC</a:t>
            </a:r>
          </a:p>
        </p:txBody>
      </p:sp>
      <p:pic>
        <p:nvPicPr>
          <p:cNvPr id="2" name="图片 1"/>
          <p:cNvPicPr>
            <a:picLocks noChangeAspect="1"/>
          </p:cNvPicPr>
          <p:nvPr>
            <p:custDataLst>
              <p:tags r:id="rId5"/>
            </p:custDataLst>
          </p:nvPr>
        </p:nvPicPr>
        <p:blipFill>
          <a:blip r:embed="rId12"/>
          <a:srcRect b="56173"/>
          <a:stretch>
            <a:fillRect/>
          </a:stretch>
        </p:blipFill>
        <p:spPr>
          <a:xfrm>
            <a:off x="4518025" y="1304290"/>
            <a:ext cx="3081020" cy="1497330"/>
          </a:xfrm>
          <a:prstGeom prst="rect">
            <a:avLst/>
          </a:prstGeom>
          <a:ln>
            <a:solidFill>
              <a:schemeClr val="tx1"/>
            </a:solidFill>
          </a:ln>
        </p:spPr>
      </p:pic>
      <p:pic>
        <p:nvPicPr>
          <p:cNvPr id="10" name="图片 9"/>
          <p:cNvPicPr>
            <a:picLocks noChangeAspect="1"/>
          </p:cNvPicPr>
          <p:nvPr>
            <p:custDataLst>
              <p:tags r:id="rId6"/>
            </p:custDataLst>
          </p:nvPr>
        </p:nvPicPr>
        <p:blipFill>
          <a:blip r:embed="rId13"/>
          <a:stretch>
            <a:fillRect/>
          </a:stretch>
        </p:blipFill>
        <p:spPr>
          <a:xfrm>
            <a:off x="2523490" y="3086735"/>
            <a:ext cx="3344545" cy="3423285"/>
          </a:xfrm>
          <a:prstGeom prst="rect">
            <a:avLst/>
          </a:prstGeom>
        </p:spPr>
      </p:pic>
      <p:pic>
        <p:nvPicPr>
          <p:cNvPr id="13" name="图片 12"/>
          <p:cNvPicPr>
            <a:picLocks noChangeAspect="1"/>
          </p:cNvPicPr>
          <p:nvPr>
            <p:custDataLst>
              <p:tags r:id="rId7"/>
            </p:custDataLst>
          </p:nvPr>
        </p:nvPicPr>
        <p:blipFill>
          <a:blip r:embed="rId14"/>
          <a:stretch>
            <a:fillRect/>
          </a:stretch>
        </p:blipFill>
        <p:spPr>
          <a:xfrm>
            <a:off x="7832090" y="1870075"/>
            <a:ext cx="2658745" cy="1388110"/>
          </a:xfrm>
          <a:prstGeom prst="rect">
            <a:avLst/>
          </a:prstGeom>
        </p:spPr>
      </p:pic>
      <p:pic>
        <p:nvPicPr>
          <p:cNvPr id="14" name="图片 13"/>
          <p:cNvPicPr>
            <a:picLocks noChangeAspect="1"/>
          </p:cNvPicPr>
          <p:nvPr>
            <p:custDataLst>
              <p:tags r:id="rId8"/>
            </p:custDataLst>
          </p:nvPr>
        </p:nvPicPr>
        <p:blipFill>
          <a:blip r:embed="rId15"/>
          <a:stretch>
            <a:fillRect/>
          </a:stretch>
        </p:blipFill>
        <p:spPr>
          <a:xfrm>
            <a:off x="9242425" y="2226310"/>
            <a:ext cx="2651125" cy="1291590"/>
          </a:xfrm>
          <a:prstGeom prst="rect">
            <a:avLst/>
          </a:prstGeom>
        </p:spPr>
      </p:pic>
      <p:pic>
        <p:nvPicPr>
          <p:cNvPr id="16" name="图片 15"/>
          <p:cNvPicPr>
            <a:picLocks noChangeAspect="1"/>
          </p:cNvPicPr>
          <p:nvPr>
            <p:custDataLst>
              <p:tags r:id="rId9"/>
            </p:custDataLst>
          </p:nvPr>
        </p:nvPicPr>
        <p:blipFill>
          <a:blip r:embed="rId16"/>
          <a:stretch>
            <a:fillRect/>
          </a:stretch>
        </p:blipFill>
        <p:spPr>
          <a:xfrm>
            <a:off x="6670040" y="4318635"/>
            <a:ext cx="5142865" cy="1946275"/>
          </a:xfrm>
          <a:prstGeom prst="rect">
            <a:avLst/>
          </a:prstGeom>
          <a:ln>
            <a:solidFill>
              <a:schemeClr val="tx1"/>
            </a:solidFill>
          </a:ln>
        </p:spPr>
      </p:pic>
      <p:sp>
        <p:nvSpPr>
          <p:cNvPr id="9" name="左大括号 8"/>
          <p:cNvSpPr/>
          <p:nvPr/>
        </p:nvSpPr>
        <p:spPr>
          <a:xfrm>
            <a:off x="1990725" y="1671955"/>
            <a:ext cx="299085" cy="4361180"/>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文本框 10"/>
          <p:cNvSpPr txBox="1"/>
          <p:nvPr/>
        </p:nvSpPr>
        <p:spPr>
          <a:xfrm>
            <a:off x="161290" y="4744085"/>
            <a:ext cx="1806575" cy="1289050"/>
          </a:xfrm>
          <a:prstGeom prst="rect">
            <a:avLst/>
          </a:prstGeom>
          <a:noFill/>
        </p:spPr>
        <p:txBody>
          <a:bodyPr wrap="square" rtlCol="0">
            <a:noAutofit/>
          </a:bodyPr>
          <a:lstStyle/>
          <a:p>
            <a:r>
              <a:rPr lang="en-US" altLang="zh-CN"/>
              <a:t>All data are organized by source logically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42" y="67568"/>
            <a:ext cx="10515600" cy="858520"/>
          </a:xfrm>
        </p:spPr>
        <p:txBody>
          <a:bodyPr/>
          <a:lstStyle/>
          <a:p>
            <a:r>
              <a:rPr lang="en-US" altLang="zh-CN" sz="3600" b="1" dirty="0">
                <a:solidFill>
                  <a:srgbClr val="3366FF"/>
                </a:solidFill>
                <a:latin typeface="Candara"/>
              </a:rPr>
              <a:t>Data Discovery and Access</a:t>
            </a:r>
          </a:p>
        </p:txBody>
      </p:sp>
      <p:sp>
        <p:nvSpPr>
          <p:cNvPr id="3" name="内容占位符 2"/>
          <p:cNvSpPr>
            <a:spLocks noGrp="1"/>
          </p:cNvSpPr>
          <p:nvPr>
            <p:ph idx="1"/>
          </p:nvPr>
        </p:nvSpPr>
        <p:spPr>
          <a:xfrm>
            <a:off x="-180975" y="1595755"/>
            <a:ext cx="11775440" cy="4351655"/>
          </a:xfrm>
        </p:spPr>
        <p:txBody>
          <a:bodyPr/>
          <a:lstStyle/>
          <a:p>
            <a:pPr lvl="1" fontAlgn="auto">
              <a:lnSpc>
                <a:spcPct val="100000"/>
              </a:lnSpc>
              <a:spcBef>
                <a:spcPts val="1100"/>
              </a:spcBef>
              <a:spcAft>
                <a:spcPts val="600"/>
              </a:spcAft>
            </a:pPr>
            <a:r>
              <a:rPr lang="en-US" altLang="zh-CN" sz="2000" dirty="0"/>
              <a:t>According to the EP data policy, all EP data is subject to a one-year protection period. After this period, the data will be made publicly available. Currently, only members of the EP Science Topical Panel (STP) can access the data upon request.</a:t>
            </a:r>
          </a:p>
          <a:p>
            <a:pPr lvl="1" algn="l" fontAlgn="auto">
              <a:lnSpc>
                <a:spcPct val="100000"/>
              </a:lnSpc>
              <a:spcBef>
                <a:spcPts val="1100"/>
              </a:spcBef>
              <a:spcAft>
                <a:spcPts val="600"/>
              </a:spcAft>
              <a:buClrTx/>
              <a:buSzTx/>
            </a:pPr>
            <a:r>
              <a:rPr lang="en-US" altLang="zh-CN" sz="2000" dirty="0"/>
              <a:t>We are actively working on making EP data available in the VO registry. Since we have implemented the </a:t>
            </a:r>
            <a:r>
              <a:rPr lang="en-US" altLang="zh-CN" sz="2000" dirty="0" err="1"/>
              <a:t>ObsCore</a:t>
            </a:r>
            <a:r>
              <a:rPr lang="en-US" altLang="zh-CN" sz="2000" dirty="0"/>
              <a:t> data model, the EP data is nearly TAP-ready. The next step is to implement the TAP interface to complete the process.</a:t>
            </a:r>
          </a:p>
          <a:p>
            <a:pPr lvl="1" algn="l" fontAlgn="auto">
              <a:lnSpc>
                <a:spcPct val="100000"/>
              </a:lnSpc>
              <a:spcBef>
                <a:spcPts val="1100"/>
              </a:spcBef>
              <a:spcAft>
                <a:spcPts val="600"/>
              </a:spcAft>
              <a:buClrTx/>
              <a:buSzTx/>
            </a:pPr>
            <a:r>
              <a:rPr lang="en-US" altLang="zh-CN" sz="2000" dirty="0"/>
              <a:t>Currently, the TDAIC web user interface is the</a:t>
            </a:r>
            <a:r>
              <a:rPr lang="zh-CN" altLang="en-US" sz="2000" dirty="0"/>
              <a:t> </a:t>
            </a:r>
            <a:r>
              <a:rPr lang="en-US" altLang="zh-CN" sz="2000" dirty="0"/>
              <a:t>only way to discover and access EP data.</a:t>
            </a:r>
          </a:p>
        </p:txBody>
      </p:sp>
      <p:sp>
        <p:nvSpPr>
          <p:cNvPr id="4" name="文本框 3"/>
          <p:cNvSpPr txBox="1"/>
          <p:nvPr/>
        </p:nvSpPr>
        <p:spPr>
          <a:xfrm>
            <a:off x="11522710" y="1050290"/>
            <a:ext cx="4064000" cy="914400"/>
          </a:xfrm>
          <a:prstGeom prst="rect">
            <a:avLst/>
          </a:prstGeom>
          <a:noFill/>
        </p:spPr>
        <p:txBody>
          <a:bodyPr wrap="square" rtlCol="0">
            <a:noAutofit/>
          </a:bodyPr>
          <a:lstStyle/>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138895" y="-32746"/>
            <a:ext cx="10972800" cy="1111254"/>
          </a:xfrm>
          <a:prstGeom prst="rect">
            <a:avLst/>
          </a:prstGeom>
          <a:ln w="12700">
            <a:miter lim="400000"/>
          </a:ln>
        </p:spPr>
        <p:txBody>
          <a:bodyPr lIns="45719" rIns="45719" anchor="ctr"/>
          <a:lstStyle>
            <a:lvl1pPr algn="ctr">
              <a:defRPr sz="2800" b="1">
                <a:solidFill>
                  <a:srgbClr val="3366FF"/>
                </a:solidFill>
                <a:latin typeface="Candara"/>
                <a:ea typeface="Candara"/>
                <a:cs typeface="Candara"/>
                <a:sym typeface="Candara"/>
              </a:defRPr>
            </a:lvl1pPr>
            <a:lvl2pPr algn="ctr">
              <a:defRPr sz="2800" b="1">
                <a:solidFill>
                  <a:srgbClr val="3366FF"/>
                </a:solidFill>
                <a:latin typeface="Candara"/>
                <a:ea typeface="Candara"/>
                <a:cs typeface="Candara"/>
                <a:sym typeface="Candara"/>
              </a:defRPr>
            </a:lvl2pPr>
            <a:lvl3pPr algn="ctr">
              <a:defRPr sz="2800" b="1">
                <a:solidFill>
                  <a:srgbClr val="3366FF"/>
                </a:solidFill>
                <a:latin typeface="Candara"/>
                <a:ea typeface="Candara"/>
                <a:cs typeface="Candara"/>
                <a:sym typeface="Candara"/>
              </a:defRPr>
            </a:lvl3pPr>
            <a:lvl4pPr algn="ctr">
              <a:defRPr sz="2800" b="1">
                <a:solidFill>
                  <a:srgbClr val="3366FF"/>
                </a:solidFill>
                <a:latin typeface="Candara"/>
                <a:ea typeface="Candara"/>
                <a:cs typeface="Candara"/>
                <a:sym typeface="Candara"/>
              </a:defRPr>
            </a:lvl4pPr>
            <a:lvl5pPr algn="ctr">
              <a:defRPr sz="2800" b="1">
                <a:solidFill>
                  <a:srgbClr val="3366FF"/>
                </a:solidFill>
                <a:latin typeface="Candara"/>
                <a:ea typeface="Candara"/>
                <a:cs typeface="Candara"/>
                <a:sym typeface="Candara"/>
              </a:defRPr>
            </a:lvl5pPr>
            <a:lvl6pPr indent="457200" algn="ctr">
              <a:defRPr sz="2800" b="1">
                <a:solidFill>
                  <a:srgbClr val="3366FF"/>
                </a:solidFill>
                <a:latin typeface="Candara"/>
                <a:ea typeface="Candara"/>
                <a:cs typeface="Candara"/>
                <a:sym typeface="Candara"/>
              </a:defRPr>
            </a:lvl6pPr>
            <a:lvl7pPr indent="914400" algn="ctr">
              <a:defRPr sz="2800" b="1">
                <a:solidFill>
                  <a:srgbClr val="3366FF"/>
                </a:solidFill>
                <a:latin typeface="Candara"/>
                <a:ea typeface="Candara"/>
                <a:cs typeface="Candara"/>
                <a:sym typeface="Candara"/>
              </a:defRPr>
            </a:lvl7pPr>
            <a:lvl8pPr indent="1371600" algn="ctr">
              <a:defRPr sz="2800" b="1">
                <a:solidFill>
                  <a:srgbClr val="3366FF"/>
                </a:solidFill>
                <a:latin typeface="Candara"/>
                <a:ea typeface="Candara"/>
                <a:cs typeface="Candara"/>
                <a:sym typeface="Candara"/>
              </a:defRPr>
            </a:lvl8pPr>
            <a:lvl9pPr indent="1828800" algn="ctr">
              <a:defRPr sz="2800" b="1">
                <a:solidFill>
                  <a:srgbClr val="3366FF"/>
                </a:solidFill>
                <a:latin typeface="Candara"/>
                <a:ea typeface="Candara"/>
                <a:cs typeface="Candara"/>
                <a:sym typeface="Candara"/>
              </a:defRPr>
            </a:lvl9pPr>
          </a:lstStyle>
          <a:p>
            <a:pPr algn="l">
              <a:lnSpc>
                <a:spcPct val="90000"/>
              </a:lnSpc>
              <a:spcBef>
                <a:spcPct val="0"/>
              </a:spcBef>
            </a:pPr>
            <a:r>
              <a:rPr lang="en-US" altLang="zh-CN" sz="3600" noProof="1">
                <a:effectLst>
                  <a:outerShdw blurRad="38100" dist="38100" dir="2700000" algn="tl">
                    <a:srgbClr val="000000">
                      <a:alpha val="43137"/>
                    </a:srgbClr>
                  </a:outerShdw>
                </a:effectLst>
                <a:ea typeface="微软雅黑" panose="020B0503020204020204" charset="-122"/>
                <a:cs typeface="+mj-cs"/>
              </a:rPr>
              <a:t>User Roles</a:t>
            </a:r>
            <a:r>
              <a:rPr lang="zh-CN" altLang="en-US" sz="3600" noProof="1">
                <a:effectLst>
                  <a:outerShdw blurRad="38100" dist="38100" dir="2700000" algn="tl">
                    <a:srgbClr val="000000">
                      <a:alpha val="43137"/>
                    </a:srgbClr>
                  </a:outerShdw>
                </a:effectLst>
                <a:ea typeface="微软雅黑" panose="020B0503020204020204" charset="-122"/>
                <a:cs typeface="+mj-cs"/>
              </a:rPr>
              <a:t> </a:t>
            </a:r>
            <a:r>
              <a:rPr lang="en-US" altLang="zh-CN" sz="3600" noProof="1">
                <a:effectLst>
                  <a:outerShdw blurRad="38100" dist="38100" dir="2700000" algn="tl">
                    <a:srgbClr val="000000">
                      <a:alpha val="43137"/>
                    </a:srgbClr>
                  </a:outerShdw>
                </a:effectLst>
                <a:ea typeface="微软雅黑" panose="020B0503020204020204" charset="-122"/>
                <a:cs typeface="+mj-cs"/>
              </a:rPr>
              <a:t>and Permissions</a:t>
            </a:r>
          </a:p>
        </p:txBody>
      </p:sp>
      <p:sp>
        <p:nvSpPr>
          <p:cNvPr id="9" name="文本框 8"/>
          <p:cNvSpPr txBox="1"/>
          <p:nvPr/>
        </p:nvSpPr>
        <p:spPr>
          <a:xfrm>
            <a:off x="138895" y="1261520"/>
            <a:ext cx="4548851" cy="300133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just" defTabSz="914400" rtl="0" eaLnBrk="1" fontAlgn="auto" latinLnBrk="1" hangingPunct="0">
              <a:lnSpc>
                <a:spcPct val="150000"/>
              </a:lnSpc>
              <a:spcBef>
                <a:spcPts val="0"/>
              </a:spcBef>
              <a:spcAft>
                <a:spcPts val="0"/>
              </a:spcAft>
              <a:buClrTx/>
              <a:buSzTx/>
              <a:buFontTx/>
              <a:buNone/>
            </a:pP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Each registered member will receive appropriate permissions depend</a:t>
            </a:r>
            <a:r>
              <a:rPr kumimoji="0" lang="zh-CN" altLang="en-US"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 </a:t>
            </a: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on user roles</a:t>
            </a:r>
            <a:r>
              <a:rPr lang="zh-CN" altLang="en-US" sz="1600" dirty="0">
                <a:solidFill>
                  <a:srgbClr val="000000"/>
                </a:solidFill>
                <a:latin typeface="Arial" panose="020B0604020202090204"/>
                <a:ea typeface="Arial" panose="020B0604020202090204"/>
                <a:cs typeface="Arial" panose="020B0604020202090204"/>
                <a:sym typeface="Arial" panose="020B0604020202090204"/>
              </a:rPr>
              <a:t>：</a:t>
            </a:r>
            <a:endParaRPr lang="en-US" altLang="zh-CN" sz="1600" dirty="0">
              <a:solidFill>
                <a:srgbClr val="000000"/>
              </a:solidFill>
              <a:latin typeface="Arial" panose="020B0604020202090204"/>
              <a:ea typeface="Arial" panose="020B0604020202090204"/>
              <a:cs typeface="Arial" panose="020B0604020202090204"/>
              <a:sym typeface="Arial" panose="020B0604020202090204"/>
            </a:endParaRP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Science Management Committee</a:t>
            </a: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STP member</a:t>
            </a: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Associate STP member</a:t>
            </a: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lang="en-US" altLang="zh-CN" sz="1600" dirty="0">
                <a:solidFill>
                  <a:srgbClr val="000000"/>
                </a:solidFill>
                <a:latin typeface="Arial" panose="020B0604020202090204"/>
                <a:ea typeface="Arial" panose="020B0604020202090204"/>
                <a:cs typeface="Arial" panose="020B0604020202090204"/>
                <a:sym typeface="Arial" panose="020B0604020202090204"/>
              </a:rPr>
              <a:t>Duty</a:t>
            </a:r>
            <a:r>
              <a:rPr lang="zh-CN" altLang="en-US" sz="1600" dirty="0">
                <a:solidFill>
                  <a:srgbClr val="000000"/>
                </a:solidFill>
                <a:latin typeface="Arial" panose="020B0604020202090204"/>
                <a:ea typeface="Arial" panose="020B0604020202090204"/>
                <a:cs typeface="Arial" panose="020B0604020202090204"/>
                <a:sym typeface="Arial" panose="020B0604020202090204"/>
              </a:rPr>
              <a:t> </a:t>
            </a:r>
            <a:r>
              <a:rPr lang="en-US" altLang="zh-CN" sz="1600" dirty="0">
                <a:solidFill>
                  <a:srgbClr val="000000"/>
                </a:solidFill>
                <a:latin typeface="Arial" panose="020B0604020202090204"/>
                <a:ea typeface="Arial" panose="020B0604020202090204"/>
                <a:cs typeface="Arial" panose="020B0604020202090204"/>
                <a:sym typeface="Arial" panose="020B0604020202090204"/>
              </a:rPr>
              <a:t>Scientist</a:t>
            </a:r>
            <a:endPar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endParaRP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lang="en-US" altLang="zh-CN" sz="1600" dirty="0">
                <a:solidFill>
                  <a:srgbClr val="000000"/>
                </a:solidFill>
                <a:latin typeface="Arial" panose="020B0604020202090204"/>
                <a:ea typeface="Arial" panose="020B0604020202090204"/>
                <a:cs typeface="Arial" panose="020B0604020202090204"/>
                <a:sym typeface="Arial" panose="020B0604020202090204"/>
              </a:rPr>
              <a:t>Transient</a:t>
            </a:r>
            <a:r>
              <a:rPr lang="zh-CN" altLang="en-US" sz="1600" dirty="0">
                <a:solidFill>
                  <a:srgbClr val="000000"/>
                </a:solidFill>
                <a:latin typeface="Arial" panose="020B0604020202090204"/>
                <a:ea typeface="Arial" panose="020B0604020202090204"/>
                <a:cs typeface="Arial" panose="020B0604020202090204"/>
                <a:sym typeface="Arial" panose="020B0604020202090204"/>
              </a:rPr>
              <a:t> </a:t>
            </a:r>
            <a:r>
              <a:rPr lang="en-US" altLang="zh-CN" sz="1600" dirty="0">
                <a:solidFill>
                  <a:srgbClr val="000000"/>
                </a:solidFill>
                <a:latin typeface="Arial" panose="020B0604020202090204"/>
                <a:ea typeface="Arial" panose="020B0604020202090204"/>
                <a:cs typeface="Arial" panose="020B0604020202090204"/>
                <a:sym typeface="Arial" panose="020B0604020202090204"/>
              </a:rPr>
              <a:t>Advocate</a:t>
            </a:r>
            <a:r>
              <a:rPr lang="zh-CN" altLang="en-US" sz="1600" dirty="0">
                <a:solidFill>
                  <a:srgbClr val="000000"/>
                </a:solidFill>
                <a:latin typeface="Arial" panose="020B0604020202090204"/>
                <a:ea typeface="Arial" panose="020B0604020202090204"/>
                <a:cs typeface="Arial" panose="020B0604020202090204"/>
                <a:sym typeface="Arial" panose="020B0604020202090204"/>
              </a:rPr>
              <a:t> </a:t>
            </a:r>
            <a:endPar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endParaRPr>
          </a:p>
          <a:p>
            <a:pPr marL="285750" marR="0" indent="-285750" algn="l" defTabSz="914400" rtl="0" eaLnBrk="1" fontAlgn="auto" latinLnBrk="1" hangingPunct="0">
              <a:lnSpc>
                <a:spcPct val="150000"/>
              </a:lnSpc>
              <a:spcBef>
                <a:spcPts val="0"/>
              </a:spcBef>
              <a:spcAft>
                <a:spcPts val="0"/>
              </a:spcAft>
              <a:buClrTx/>
              <a:buSzTx/>
              <a:buFont typeface="Arial" panose="020B0604020202090204" pitchFamily="34" charset="0"/>
              <a:buChar char="•"/>
            </a:pPr>
            <a:r>
              <a:rPr kumimoji="0" lang="en-US" altLang="zh-CN" sz="1600" b="0" i="0" u="none" strike="noStrike" cap="none" spc="0" normalizeH="0" baseline="0" dirty="0">
                <a:ln>
                  <a:noFill/>
                </a:ln>
                <a:solidFill>
                  <a:srgbClr val="000000"/>
                </a:solidFill>
                <a:effectLst/>
                <a:uFillTx/>
                <a:latin typeface="Arial" panose="020B0604020202090204"/>
                <a:ea typeface="Arial" panose="020B0604020202090204"/>
                <a:cs typeface="Arial" panose="020B0604020202090204"/>
                <a:sym typeface="Arial" panose="020B0604020202090204"/>
              </a:rPr>
              <a:t>Guest</a:t>
            </a:r>
          </a:p>
        </p:txBody>
      </p:sp>
      <p:pic>
        <p:nvPicPr>
          <p:cNvPr id="10" name="图片 9"/>
          <p:cNvPicPr>
            <a:picLocks noChangeAspect="1"/>
          </p:cNvPicPr>
          <p:nvPr/>
        </p:nvPicPr>
        <p:blipFill>
          <a:blip r:embed="rId3"/>
          <a:stretch>
            <a:fillRect/>
          </a:stretch>
        </p:blipFill>
        <p:spPr>
          <a:xfrm>
            <a:off x="4965538" y="1227355"/>
            <a:ext cx="6042853" cy="2317746"/>
          </a:xfrm>
          <a:prstGeom prst="rect">
            <a:avLst/>
          </a:prstGeom>
          <a:ln>
            <a:solidFill>
              <a:schemeClr val="tx1"/>
            </a:solidFill>
          </a:ln>
        </p:spPr>
      </p:pic>
      <p:pic>
        <p:nvPicPr>
          <p:cNvPr id="11" name="图片 10"/>
          <p:cNvPicPr>
            <a:picLocks noChangeAspect="1"/>
          </p:cNvPicPr>
          <p:nvPr/>
        </p:nvPicPr>
        <p:blipFill>
          <a:blip r:embed="rId4"/>
          <a:stretch>
            <a:fillRect/>
          </a:stretch>
        </p:blipFill>
        <p:spPr>
          <a:xfrm>
            <a:off x="2835795" y="3842796"/>
            <a:ext cx="5432387" cy="2607164"/>
          </a:xfrm>
          <a:prstGeom prst="rect">
            <a:avLst/>
          </a:prstGeom>
          <a:ln>
            <a:solidFill>
              <a:schemeClr val="tx1"/>
            </a:solidFill>
          </a:ln>
        </p:spPr>
      </p:pic>
      <p:pic>
        <p:nvPicPr>
          <p:cNvPr id="12" name="图片 11"/>
          <p:cNvPicPr>
            <a:picLocks noChangeAspect="1"/>
          </p:cNvPicPr>
          <p:nvPr/>
        </p:nvPicPr>
        <p:blipFill>
          <a:blip r:embed="rId5"/>
          <a:stretch>
            <a:fillRect/>
          </a:stretch>
        </p:blipFill>
        <p:spPr>
          <a:xfrm>
            <a:off x="8545974" y="2839952"/>
            <a:ext cx="3507130" cy="3815875"/>
          </a:xfrm>
          <a:prstGeom prst="rect">
            <a:avLst/>
          </a:prstGeom>
          <a:ln>
            <a:solidFill>
              <a:schemeClr val="tx1"/>
            </a:solid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301,&quot;width&quot;:68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546,&quot;width&quot;:419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301,&quot;width&quot;:6844}"/>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TABLE_ENDDRAG_ORIGIN_RECT" val="473*71"/>
  <p:tag name="TABLE_ENDDRAG_RECT" val="464*117*473*7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641,&quot;width&quot;:418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716,&quot;width&quot;:4608}"/>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243,&quot;width&quot;:4297}"/>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034,&quot;width&quot;:4177}"/>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545,&quot;width&quot;:8304}"/>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895,&quot;width&quot;:3859}"/>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2642</Words>
  <Application>Microsoft Macintosh PowerPoint</Application>
  <PresentationFormat>宽屏</PresentationFormat>
  <Paragraphs>256</Paragraphs>
  <Slides>18</Slides>
  <Notes>18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宋体</vt:lpstr>
      <vt:lpstr>微软雅黑</vt:lpstr>
      <vt:lpstr>Arial Bold</vt:lpstr>
      <vt:lpstr>Arial Regular</vt:lpstr>
      <vt:lpstr>monospace</vt:lpstr>
      <vt:lpstr>Source Sans Pro Web</vt:lpstr>
      <vt:lpstr>Arial</vt:lpstr>
      <vt:lpstr>Calibri</vt:lpstr>
      <vt:lpstr>Candara</vt:lpstr>
      <vt:lpstr>Helvetica</vt:lpstr>
      <vt:lpstr>Wingdings</vt:lpstr>
      <vt:lpstr>Office 主题​​</vt:lpstr>
      <vt:lpstr>PowerPoint 演示文稿</vt:lpstr>
      <vt:lpstr>Context</vt:lpstr>
      <vt:lpstr>Einstein Probe</vt:lpstr>
      <vt:lpstr>Overview of the EP TDAIC </vt:lpstr>
      <vt:lpstr>PowerPoint 演示文稿</vt:lpstr>
      <vt:lpstr>Data Model of TDAIC</vt:lpstr>
      <vt:lpstr>Data Model of TDAIC</vt:lpstr>
      <vt:lpstr>Data Discovery and Access</vt:lpstr>
      <vt:lpstr>PowerPoint 演示文稿</vt:lpstr>
      <vt:lpstr>Observation Data Access</vt:lpstr>
      <vt:lpstr>Analyzing EP Data Online</vt:lpstr>
      <vt:lpstr>PowerPoint 演示文稿</vt:lpstr>
      <vt:lpstr>PowerPoint 演示文稿</vt:lpstr>
      <vt:lpstr>Coordinating Follow-up observations</vt:lpstr>
      <vt:lpstr>Coordinating Follow-up observations</vt:lpstr>
      <vt:lpstr>Coordinating Follow-up observations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Yunfei Xu</cp:lastModifiedBy>
  <cp:revision>57</cp:revision>
  <dcterms:created xsi:type="dcterms:W3CDTF">2024-11-14T16:57:22Z</dcterms:created>
  <dcterms:modified xsi:type="dcterms:W3CDTF">2024-11-14T23:39:43Z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2052-6.8.1.8848</vt:lpwstr>
  </property>
  <property fmtid="{D5CDD505-2E9C-101B-9397-08002B2CF9AE}" pid="3" name="ICV">
    <vt:lpwstr>FF938A6BA0AB9351F22B36677774D325_43</vt:lpwstr>
  </property>
</Properties>
</file>