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82" r:id="rId3"/>
    <p:sldMasterId id="2147483686" r:id="rId4"/>
    <p:sldMasterId id="2147483704" r:id="rId5"/>
    <p:sldMasterId id="2147483717" r:id="rId6"/>
    <p:sldMasterId id="2147483722" r:id="rId7"/>
  </p:sldMasterIdLst>
  <p:notesMasterIdLst>
    <p:notesMasterId r:id="rId48"/>
  </p:notesMasterIdLst>
  <p:sldIdLst>
    <p:sldId id="256" r:id="rId8"/>
    <p:sldId id="1849" r:id="rId9"/>
    <p:sldId id="258" r:id="rId10"/>
    <p:sldId id="259" r:id="rId11"/>
    <p:sldId id="260" r:id="rId12"/>
    <p:sldId id="261" r:id="rId13"/>
    <p:sldId id="263" r:id="rId14"/>
    <p:sldId id="264" r:id="rId15"/>
    <p:sldId id="266" r:id="rId16"/>
    <p:sldId id="267" r:id="rId17"/>
    <p:sldId id="296" r:id="rId18"/>
    <p:sldId id="297" r:id="rId19"/>
    <p:sldId id="351" r:id="rId20"/>
    <p:sldId id="1850" r:id="rId21"/>
    <p:sldId id="789" r:id="rId22"/>
    <p:sldId id="301" r:id="rId23"/>
    <p:sldId id="790" r:id="rId24"/>
    <p:sldId id="1835" r:id="rId25"/>
    <p:sldId id="1836" r:id="rId26"/>
    <p:sldId id="1837" r:id="rId27"/>
    <p:sldId id="1838" r:id="rId28"/>
    <p:sldId id="1839" r:id="rId29"/>
    <p:sldId id="1840" r:id="rId30"/>
    <p:sldId id="281" r:id="rId31"/>
    <p:sldId id="282" r:id="rId32"/>
    <p:sldId id="279" r:id="rId33"/>
    <p:sldId id="280" r:id="rId34"/>
    <p:sldId id="277" r:id="rId35"/>
    <p:sldId id="1841" r:id="rId36"/>
    <p:sldId id="278" r:id="rId37"/>
    <p:sldId id="1842" r:id="rId38"/>
    <p:sldId id="1843" r:id="rId39"/>
    <p:sldId id="1844" r:id="rId40"/>
    <p:sldId id="1845" r:id="rId41"/>
    <p:sldId id="1846" r:id="rId42"/>
    <p:sldId id="1847" r:id="rId43"/>
    <p:sldId id="1848" r:id="rId44"/>
    <p:sldId id="293" r:id="rId45"/>
    <p:sldId id="294" r:id="rId46"/>
    <p:sldId id="295" r:id="rId47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6081"/>
    <a:srgbClr val="626D90"/>
    <a:srgbClr val="C1E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0"/>
    <p:restoredTop sz="94694"/>
  </p:normalViewPr>
  <p:slideViewPr>
    <p:cSldViewPr>
      <p:cViewPr>
        <p:scale>
          <a:sx n="65" d="100"/>
          <a:sy n="65" d="100"/>
        </p:scale>
        <p:origin x="312" y="5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velaarsj/Desktop/IVOA/IVOA-Interop-Participants-Histo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Number of Participants per IVOA Interoperability Meeting</a:t>
            </a:r>
            <a:endParaRPr lang="en-GB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Participants!$I$1</c:f>
              <c:strCache>
                <c:ptCount val="1"/>
                <c:pt idx="0">
                  <c:v>Participants-on-site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Participants!$H$2:$H$49</c:f>
              <c:strCache>
                <c:ptCount val="48"/>
                <c:pt idx="0">
                  <c:v>2002-Jan-Strasbourg-2 days-</c:v>
                </c:pt>
                <c:pt idx="1">
                  <c:v>2002-Oct-Baltimore-1 days-ADASS</c:v>
                </c:pt>
                <c:pt idx="2">
                  <c:v>2003-May-Cambridge-5 days-</c:v>
                </c:pt>
                <c:pt idx="3">
                  <c:v>2003-Oct-Strasbourg-2 days-ADASS</c:v>
                </c:pt>
                <c:pt idx="4">
                  <c:v>2004-May-Boston-5 days-</c:v>
                </c:pt>
                <c:pt idx="5">
                  <c:v>2004-Sep-Pune-5 days-</c:v>
                </c:pt>
                <c:pt idx="6">
                  <c:v>2005-May-Kyoto-5 days-</c:v>
                </c:pt>
                <c:pt idx="7">
                  <c:v>2005-Sep-Madrid-2 days-ADASS</c:v>
                </c:pt>
                <c:pt idx="8">
                  <c:v>2006-May-Victoria-5 days-</c:v>
                </c:pt>
                <c:pt idx="9">
                  <c:v>2006-Sep-Moscow-3 days-</c:v>
                </c:pt>
                <c:pt idx="10">
                  <c:v>2007-May-Beijing-5 days-</c:v>
                </c:pt>
                <c:pt idx="11">
                  <c:v>2007-Sep-Cambridge-2 days-ADASS</c:v>
                </c:pt>
                <c:pt idx="12">
                  <c:v>2008-May-Trieste-5 days-</c:v>
                </c:pt>
                <c:pt idx="13">
                  <c:v>2008-Sep-Baltimore-5 days-</c:v>
                </c:pt>
                <c:pt idx="14">
                  <c:v>2009-May-Strasbourg-5 days-</c:v>
                </c:pt>
                <c:pt idx="15">
                  <c:v>2009-Nov-Munich-5 days-</c:v>
                </c:pt>
                <c:pt idx="16">
                  <c:v>2010-May-Victoria-5 days-</c:v>
                </c:pt>
                <c:pt idx="17">
                  <c:v>2010-Dec-Nara-5 days-</c:v>
                </c:pt>
                <c:pt idx="18">
                  <c:v>2011-May-Naples-5 days-</c:v>
                </c:pt>
                <c:pt idx="19">
                  <c:v>2011-Oct-Pune-5 days-</c:v>
                </c:pt>
                <c:pt idx="20">
                  <c:v>2012-May-Urbana-5 days-</c:v>
                </c:pt>
                <c:pt idx="21">
                  <c:v>2012-Oct-Sao Paulo-5 days-</c:v>
                </c:pt>
                <c:pt idx="22">
                  <c:v>2013-May-Heidelberg-5 days-</c:v>
                </c:pt>
                <c:pt idx="23">
                  <c:v>2013-Sep-Hawaii-3 days-ADASS</c:v>
                </c:pt>
                <c:pt idx="24">
                  <c:v>2014-May-Madrid-5 days-</c:v>
                </c:pt>
                <c:pt idx="25">
                  <c:v>2014-Oct-Banff-3 days-ADASS</c:v>
                </c:pt>
                <c:pt idx="26">
                  <c:v>2015-Jun-Sesto-5 days-</c:v>
                </c:pt>
                <c:pt idx="27">
                  <c:v>2015-Oct-Sydney-3 days-ADASS</c:v>
                </c:pt>
                <c:pt idx="28">
                  <c:v>2016-May-Cape Town-5 days-</c:v>
                </c:pt>
                <c:pt idx="29">
                  <c:v>2016-Oct-Trieste-3 days-ADASS</c:v>
                </c:pt>
                <c:pt idx="30">
                  <c:v>2017-May-Shanghai-5 days-</c:v>
                </c:pt>
                <c:pt idx="31">
                  <c:v>2017-Oct-Santiago-3 days-ADASS</c:v>
                </c:pt>
                <c:pt idx="32">
                  <c:v>2018-May-Victoria-5 days-</c:v>
                </c:pt>
                <c:pt idx="33">
                  <c:v>2018-Nov-College Park-3 days-ADASS</c:v>
                </c:pt>
                <c:pt idx="34">
                  <c:v>2019-May-Paris-5 days-</c:v>
                </c:pt>
                <c:pt idx="35">
                  <c:v>2019-Oct-Groningen-3 days-ADASS</c:v>
                </c:pt>
                <c:pt idx="36">
                  <c:v>2020-May-Virtual-5 days-</c:v>
                </c:pt>
                <c:pt idx="37">
                  <c:v>2020-Nov-Virtual-3 days-</c:v>
                </c:pt>
                <c:pt idx="38">
                  <c:v>2021-May-Virtual-5 days-</c:v>
                </c:pt>
                <c:pt idx="39">
                  <c:v>2021-Nov-Virtual-3 days-</c:v>
                </c:pt>
                <c:pt idx="40">
                  <c:v>2022-Apr-Virtual-5 days-</c:v>
                </c:pt>
                <c:pt idx="41">
                  <c:v>2022-Oct-Virtual-4 days-</c:v>
                </c:pt>
                <c:pt idx="42">
                  <c:v>2023-May-Bologna-5 days-</c:v>
                </c:pt>
                <c:pt idx="43">
                  <c:v>2023-November-Tucson-3 days-ADASS</c:v>
                </c:pt>
                <c:pt idx="44">
                  <c:v>2024-May-Sydney-5 days-</c:v>
                </c:pt>
                <c:pt idx="45">
                  <c:v>2024-Nov-La Valletta-3 days-ADASS</c:v>
                </c:pt>
                <c:pt idx="46">
                  <c:v>2025-May-College Park-5 days-</c:v>
                </c:pt>
                <c:pt idx="47">
                  <c:v>2025-Nov-Görlitz-3 days-ADASS</c:v>
                </c:pt>
              </c:strCache>
            </c:strRef>
          </c:cat>
          <c:val>
            <c:numRef>
              <c:f>Participants!$I$2:$I$49</c:f>
              <c:numCache>
                <c:formatCode>General</c:formatCode>
                <c:ptCount val="48"/>
                <c:pt idx="0">
                  <c:v>33</c:v>
                </c:pt>
                <c:pt idx="1">
                  <c:v>39</c:v>
                </c:pt>
                <c:pt idx="2">
                  <c:v>69</c:v>
                </c:pt>
                <c:pt idx="3">
                  <c:v>132</c:v>
                </c:pt>
                <c:pt idx="4">
                  <c:v>66</c:v>
                </c:pt>
                <c:pt idx="5">
                  <c:v>112</c:v>
                </c:pt>
                <c:pt idx="6">
                  <c:v>87</c:v>
                </c:pt>
                <c:pt idx="7">
                  <c:v>122</c:v>
                </c:pt>
                <c:pt idx="8">
                  <c:v>98</c:v>
                </c:pt>
                <c:pt idx="9">
                  <c:v>73</c:v>
                </c:pt>
                <c:pt idx="10">
                  <c:v>104</c:v>
                </c:pt>
                <c:pt idx="11">
                  <c:v>118</c:v>
                </c:pt>
                <c:pt idx="12">
                  <c:v>132</c:v>
                </c:pt>
                <c:pt idx="13">
                  <c:v>116</c:v>
                </c:pt>
                <c:pt idx="14">
                  <c:v>103</c:v>
                </c:pt>
                <c:pt idx="15">
                  <c:v>102</c:v>
                </c:pt>
                <c:pt idx="16">
                  <c:v>92</c:v>
                </c:pt>
                <c:pt idx="17">
                  <c:v>71</c:v>
                </c:pt>
                <c:pt idx="18">
                  <c:v>116</c:v>
                </c:pt>
                <c:pt idx="19">
                  <c:v>80</c:v>
                </c:pt>
                <c:pt idx="20">
                  <c:v>85</c:v>
                </c:pt>
                <c:pt idx="21">
                  <c:v>69</c:v>
                </c:pt>
                <c:pt idx="22">
                  <c:v>140</c:v>
                </c:pt>
                <c:pt idx="23">
                  <c:v>86</c:v>
                </c:pt>
                <c:pt idx="24">
                  <c:v>126</c:v>
                </c:pt>
                <c:pt idx="25">
                  <c:v>70</c:v>
                </c:pt>
                <c:pt idx="26">
                  <c:v>84</c:v>
                </c:pt>
                <c:pt idx="27">
                  <c:v>77</c:v>
                </c:pt>
                <c:pt idx="28">
                  <c:v>96</c:v>
                </c:pt>
                <c:pt idx="29">
                  <c:v>110</c:v>
                </c:pt>
                <c:pt idx="30">
                  <c:v>116</c:v>
                </c:pt>
                <c:pt idx="31">
                  <c:v>151</c:v>
                </c:pt>
                <c:pt idx="32">
                  <c:v>82</c:v>
                </c:pt>
                <c:pt idx="33">
                  <c:v>109</c:v>
                </c:pt>
                <c:pt idx="34">
                  <c:v>126</c:v>
                </c:pt>
                <c:pt idx="35">
                  <c:v>125</c:v>
                </c:pt>
                <c:pt idx="42">
                  <c:v>106</c:v>
                </c:pt>
                <c:pt idx="43">
                  <c:v>67</c:v>
                </c:pt>
                <c:pt idx="44">
                  <c:v>87</c:v>
                </c:pt>
                <c:pt idx="45">
                  <c:v>113</c:v>
                </c:pt>
                <c:pt idx="46">
                  <c:v>44</c:v>
                </c:pt>
                <c:pt idx="47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23-F34F-961D-035A093BA163}"/>
            </c:ext>
          </c:extLst>
        </c:ser>
        <c:ser>
          <c:idx val="1"/>
          <c:order val="1"/>
          <c:tx>
            <c:strRef>
              <c:f>Participants!$J$1</c:f>
              <c:strCache>
                <c:ptCount val="1"/>
                <c:pt idx="0">
                  <c:v>Participants-remote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Participants!$H$2:$H$49</c:f>
              <c:strCache>
                <c:ptCount val="48"/>
                <c:pt idx="0">
                  <c:v>2002-Jan-Strasbourg-2 days-</c:v>
                </c:pt>
                <c:pt idx="1">
                  <c:v>2002-Oct-Baltimore-1 days-ADASS</c:v>
                </c:pt>
                <c:pt idx="2">
                  <c:v>2003-May-Cambridge-5 days-</c:v>
                </c:pt>
                <c:pt idx="3">
                  <c:v>2003-Oct-Strasbourg-2 days-ADASS</c:v>
                </c:pt>
                <c:pt idx="4">
                  <c:v>2004-May-Boston-5 days-</c:v>
                </c:pt>
                <c:pt idx="5">
                  <c:v>2004-Sep-Pune-5 days-</c:v>
                </c:pt>
                <c:pt idx="6">
                  <c:v>2005-May-Kyoto-5 days-</c:v>
                </c:pt>
                <c:pt idx="7">
                  <c:v>2005-Sep-Madrid-2 days-ADASS</c:v>
                </c:pt>
                <c:pt idx="8">
                  <c:v>2006-May-Victoria-5 days-</c:v>
                </c:pt>
                <c:pt idx="9">
                  <c:v>2006-Sep-Moscow-3 days-</c:v>
                </c:pt>
                <c:pt idx="10">
                  <c:v>2007-May-Beijing-5 days-</c:v>
                </c:pt>
                <c:pt idx="11">
                  <c:v>2007-Sep-Cambridge-2 days-ADASS</c:v>
                </c:pt>
                <c:pt idx="12">
                  <c:v>2008-May-Trieste-5 days-</c:v>
                </c:pt>
                <c:pt idx="13">
                  <c:v>2008-Sep-Baltimore-5 days-</c:v>
                </c:pt>
                <c:pt idx="14">
                  <c:v>2009-May-Strasbourg-5 days-</c:v>
                </c:pt>
                <c:pt idx="15">
                  <c:v>2009-Nov-Munich-5 days-</c:v>
                </c:pt>
                <c:pt idx="16">
                  <c:v>2010-May-Victoria-5 days-</c:v>
                </c:pt>
                <c:pt idx="17">
                  <c:v>2010-Dec-Nara-5 days-</c:v>
                </c:pt>
                <c:pt idx="18">
                  <c:v>2011-May-Naples-5 days-</c:v>
                </c:pt>
                <c:pt idx="19">
                  <c:v>2011-Oct-Pune-5 days-</c:v>
                </c:pt>
                <c:pt idx="20">
                  <c:v>2012-May-Urbana-5 days-</c:v>
                </c:pt>
                <c:pt idx="21">
                  <c:v>2012-Oct-Sao Paulo-5 days-</c:v>
                </c:pt>
                <c:pt idx="22">
                  <c:v>2013-May-Heidelberg-5 days-</c:v>
                </c:pt>
                <c:pt idx="23">
                  <c:v>2013-Sep-Hawaii-3 days-ADASS</c:v>
                </c:pt>
                <c:pt idx="24">
                  <c:v>2014-May-Madrid-5 days-</c:v>
                </c:pt>
                <c:pt idx="25">
                  <c:v>2014-Oct-Banff-3 days-ADASS</c:v>
                </c:pt>
                <c:pt idx="26">
                  <c:v>2015-Jun-Sesto-5 days-</c:v>
                </c:pt>
                <c:pt idx="27">
                  <c:v>2015-Oct-Sydney-3 days-ADASS</c:v>
                </c:pt>
                <c:pt idx="28">
                  <c:v>2016-May-Cape Town-5 days-</c:v>
                </c:pt>
                <c:pt idx="29">
                  <c:v>2016-Oct-Trieste-3 days-ADASS</c:v>
                </c:pt>
                <c:pt idx="30">
                  <c:v>2017-May-Shanghai-5 days-</c:v>
                </c:pt>
                <c:pt idx="31">
                  <c:v>2017-Oct-Santiago-3 days-ADASS</c:v>
                </c:pt>
                <c:pt idx="32">
                  <c:v>2018-May-Victoria-5 days-</c:v>
                </c:pt>
                <c:pt idx="33">
                  <c:v>2018-Nov-College Park-3 days-ADASS</c:v>
                </c:pt>
                <c:pt idx="34">
                  <c:v>2019-May-Paris-5 days-</c:v>
                </c:pt>
                <c:pt idx="35">
                  <c:v>2019-Oct-Groningen-3 days-ADASS</c:v>
                </c:pt>
                <c:pt idx="36">
                  <c:v>2020-May-Virtual-5 days-</c:v>
                </c:pt>
                <c:pt idx="37">
                  <c:v>2020-Nov-Virtual-3 days-</c:v>
                </c:pt>
                <c:pt idx="38">
                  <c:v>2021-May-Virtual-5 days-</c:v>
                </c:pt>
                <c:pt idx="39">
                  <c:v>2021-Nov-Virtual-3 days-</c:v>
                </c:pt>
                <c:pt idx="40">
                  <c:v>2022-Apr-Virtual-5 days-</c:v>
                </c:pt>
                <c:pt idx="41">
                  <c:v>2022-Oct-Virtual-4 days-</c:v>
                </c:pt>
                <c:pt idx="42">
                  <c:v>2023-May-Bologna-5 days-</c:v>
                </c:pt>
                <c:pt idx="43">
                  <c:v>2023-November-Tucson-3 days-ADASS</c:v>
                </c:pt>
                <c:pt idx="44">
                  <c:v>2024-May-Sydney-5 days-</c:v>
                </c:pt>
                <c:pt idx="45">
                  <c:v>2024-Nov-La Valletta-3 days-ADASS</c:v>
                </c:pt>
                <c:pt idx="46">
                  <c:v>2025-May-College Park-5 days-</c:v>
                </c:pt>
                <c:pt idx="47">
                  <c:v>2025-Nov-Görlitz-3 days-ADASS</c:v>
                </c:pt>
              </c:strCache>
            </c:strRef>
          </c:cat>
          <c:val>
            <c:numRef>
              <c:f>Participants!$J$2:$J$49</c:f>
              <c:numCache>
                <c:formatCode>General</c:formatCode>
                <c:ptCount val="48"/>
                <c:pt idx="36">
                  <c:v>207</c:v>
                </c:pt>
                <c:pt idx="37">
                  <c:v>213</c:v>
                </c:pt>
                <c:pt idx="38">
                  <c:v>257</c:v>
                </c:pt>
                <c:pt idx="39">
                  <c:v>182</c:v>
                </c:pt>
                <c:pt idx="40">
                  <c:v>178</c:v>
                </c:pt>
                <c:pt idx="41">
                  <c:v>174</c:v>
                </c:pt>
                <c:pt idx="42">
                  <c:v>79</c:v>
                </c:pt>
                <c:pt idx="43">
                  <c:v>51</c:v>
                </c:pt>
                <c:pt idx="44">
                  <c:v>55</c:v>
                </c:pt>
                <c:pt idx="45">
                  <c:v>48</c:v>
                </c:pt>
                <c:pt idx="46">
                  <c:v>125</c:v>
                </c:pt>
                <c:pt idx="4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23-F34F-961D-035A093BA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75652704"/>
        <c:axId val="373279600"/>
      </c:barChart>
      <c:catAx>
        <c:axId val="37565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279600"/>
        <c:crosses val="autoZero"/>
        <c:auto val="1"/>
        <c:lblAlgn val="ctr"/>
        <c:lblOffset val="100"/>
        <c:noMultiLvlLbl val="0"/>
      </c:catAx>
      <c:valAx>
        <c:axId val="37327960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5652704"/>
        <c:crosses val="autoZero"/>
        <c:crossBetween val="between"/>
      </c:valAx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>
        <a:lumMod val="60000"/>
        <a:lumOff val="4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029E7-292E-C548-85FB-F57E55D53DE9}" type="datetimeFigureOut">
              <a:rPr lang="en-CA" smtClean="0"/>
              <a:t>2025-11-13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96F8A-E53E-9141-B278-FCCED4F7AC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34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Change picture to list of archives</a:t>
            </a:r>
          </a:p>
          <a:p>
            <a:r>
              <a:rPr lang="en-US" dirty="0">
                <a:cs typeface="Calibri"/>
              </a:rPr>
              <a:t>New storage is IVOA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E8BFE-F454-44CF-A2A9-F0A1EE63C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45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a190d26e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a190d26e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459da3a0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459da3a0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>
          <a:extLst>
            <a:ext uri="{FF2B5EF4-FFF2-40B4-BE49-F238E27FC236}">
              <a16:creationId xmlns:a16="http://schemas.microsoft.com/office/drawing/2014/main" id="{EA4D8E19-8841-F7AE-B107-DE6EAC955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459da3a0f7_0_0:notes">
            <a:extLst>
              <a:ext uri="{FF2B5EF4-FFF2-40B4-BE49-F238E27FC236}">
                <a16:creationId xmlns:a16="http://schemas.microsoft.com/office/drawing/2014/main" id="{5CED07A2-7B0B-AE34-8A82-46D45D112A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459da3a0f7_0_0:notes">
            <a:extLst>
              <a:ext uri="{FF2B5EF4-FFF2-40B4-BE49-F238E27FC236}">
                <a16:creationId xmlns:a16="http://schemas.microsoft.com/office/drawing/2014/main" id="{B161EE8B-1270-CF19-EABA-1FA2FA7AAB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659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a1044fc2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a1044fc2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3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sv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3.sv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1" i="0">
                <a:solidFill>
                  <a:srgbClr val="1A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8387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838787"/>
                </a:solidFill>
                <a:latin typeface="Century Gothic"/>
                <a:cs typeface="Century Gothic"/>
              </a:defRPr>
            </a:lvl1pPr>
          </a:lstStyle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9904803" y="736286"/>
            <a:ext cx="9526870" cy="95275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3617364" y="736286"/>
            <a:ext cx="6184367" cy="462387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17364" y="5477966"/>
            <a:ext cx="6184367" cy="47711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0153" y="10779224"/>
            <a:ext cx="395941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64865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3617364" y="294514"/>
            <a:ext cx="12869373" cy="250337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23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0153" y="10779224"/>
            <a:ext cx="395941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32651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3617364" y="294514"/>
            <a:ext cx="12869373" cy="250337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23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xfrm>
            <a:off x="3617364" y="3004045"/>
            <a:ext cx="12869373" cy="7289231"/>
          </a:xfrm>
          <a:prstGeom prst="rect">
            <a:avLst/>
          </a:prstGeom>
        </p:spPr>
        <p:txBody>
          <a:bodyPr anchor="ctr"/>
          <a:lstStyle>
            <a:lvl1pPr marL="503924" indent="-503924">
              <a:spcBef>
                <a:spcPts val="4865"/>
              </a:spcBef>
              <a:buClrTx/>
              <a:buSzPct val="145000"/>
              <a:buFontTx/>
              <a:defRPr sz="3628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70414" indent="-503924">
              <a:spcBef>
                <a:spcPts val="4865"/>
              </a:spcBef>
              <a:buClrTx/>
              <a:buSzPct val="145000"/>
              <a:buFontTx/>
              <a:defRPr sz="3628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36904" indent="-503924">
              <a:spcBef>
                <a:spcPts val="4865"/>
              </a:spcBef>
              <a:buClrTx/>
              <a:buSzPct val="145000"/>
              <a:buFontTx/>
              <a:defRPr sz="3628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3394" indent="-503924">
              <a:spcBef>
                <a:spcPts val="4865"/>
              </a:spcBef>
              <a:buClrTx/>
              <a:buSzPct val="145000"/>
              <a:buFontTx/>
              <a:defRPr sz="3628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969885" indent="-503924">
              <a:spcBef>
                <a:spcPts val="4865"/>
              </a:spcBef>
              <a:buClrTx/>
              <a:buSzPct val="145000"/>
              <a:buFontTx/>
              <a:defRPr sz="3628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0153" y="10779224"/>
            <a:ext cx="395941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45345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6930417" y="3004045"/>
            <a:ext cx="10933078" cy="72892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3617364" y="294514"/>
            <a:ext cx="12869373" cy="250337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23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17364" y="3004045"/>
            <a:ext cx="6184367" cy="7289231"/>
          </a:xfrm>
          <a:prstGeom prst="rect">
            <a:avLst/>
          </a:prstGeom>
        </p:spPr>
        <p:txBody>
          <a:bodyPr anchor="ctr"/>
          <a:lstStyle>
            <a:lvl1pPr marL="383693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6414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49135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31856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14577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299" y="10779224"/>
            <a:ext cx="453649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35096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and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3617364" y="294514"/>
            <a:ext cx="12869373" cy="250337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23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17364" y="3004045"/>
            <a:ext cx="6184367" cy="7289231"/>
          </a:xfrm>
          <a:prstGeom prst="rect">
            <a:avLst/>
          </a:prstGeom>
        </p:spPr>
        <p:txBody>
          <a:bodyPr anchor="ctr"/>
          <a:lstStyle>
            <a:lvl1pPr marL="383693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6414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49135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31856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14577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299" y="10779224"/>
            <a:ext cx="453649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70154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and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3617364" y="294514"/>
            <a:ext cx="12869373" cy="250337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23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17364" y="3004045"/>
            <a:ext cx="6184367" cy="7289231"/>
          </a:xfrm>
          <a:prstGeom prst="rect">
            <a:avLst/>
          </a:prstGeom>
        </p:spPr>
        <p:txBody>
          <a:bodyPr anchor="ctr"/>
          <a:lstStyle>
            <a:lvl1pPr marL="383693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6414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49135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31856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14577" indent="-383693">
              <a:spcBef>
                <a:spcPts val="3710"/>
              </a:spcBef>
              <a:buClrTx/>
              <a:buSzPct val="145000"/>
              <a:buFontTx/>
              <a:defRPr sz="31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299" y="10779224"/>
            <a:ext cx="453649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61746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3617364" y="1472571"/>
            <a:ext cx="12869373" cy="8364208"/>
          </a:xfrm>
          <a:prstGeom prst="rect">
            <a:avLst/>
          </a:prstGeom>
        </p:spPr>
        <p:txBody>
          <a:bodyPr anchor="ctr"/>
          <a:lstStyle>
            <a:lvl1pPr marL="503924" indent="-503924">
              <a:spcBef>
                <a:spcPts val="4865"/>
              </a:spcBef>
              <a:buClrTx/>
              <a:buSzPct val="145000"/>
              <a:buFontTx/>
              <a:defRPr sz="3628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70414" indent="-503924">
              <a:spcBef>
                <a:spcPts val="4865"/>
              </a:spcBef>
              <a:buClrTx/>
              <a:buSzPct val="145000"/>
              <a:buFontTx/>
              <a:defRPr sz="3628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36904" indent="-503924">
              <a:spcBef>
                <a:spcPts val="4865"/>
              </a:spcBef>
              <a:buClrTx/>
              <a:buSzPct val="145000"/>
              <a:buFontTx/>
              <a:defRPr sz="3628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3394" indent="-503924">
              <a:spcBef>
                <a:spcPts val="4865"/>
              </a:spcBef>
              <a:buClrTx/>
              <a:buSzPct val="145000"/>
              <a:buFontTx/>
              <a:defRPr sz="3628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969885" indent="-503924">
              <a:spcBef>
                <a:spcPts val="4865"/>
              </a:spcBef>
              <a:buClrTx/>
              <a:buSzPct val="145000"/>
              <a:buFontTx/>
              <a:defRPr sz="3628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0153" y="10779224"/>
            <a:ext cx="395941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4289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0114630" y="5905012"/>
            <a:ext cx="6559846" cy="43735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0302369" y="868817"/>
            <a:ext cx="6184367" cy="618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770592" y="1030800"/>
            <a:ext cx="13870652" cy="92477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0153" y="10779224"/>
            <a:ext cx="395941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02234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–Joe Bloggs"/>
          <p:cNvSpPr txBox="1">
            <a:spLocks noGrp="1"/>
          </p:cNvSpPr>
          <p:nvPr>
            <p:ph type="body" sz="quarter" idx="21"/>
          </p:nvPr>
        </p:nvSpPr>
        <p:spPr>
          <a:xfrm>
            <a:off x="3985481" y="7377584"/>
            <a:ext cx="12133139" cy="55021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38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–Joe Bloggs</a:t>
            </a:r>
          </a:p>
        </p:txBody>
      </p:sp>
      <p:sp>
        <p:nvSpPr>
          <p:cNvPr id="116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3985481" y="4937281"/>
            <a:ext cx="12133139" cy="72795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0153" y="10779224"/>
            <a:ext cx="395941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3031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996370" y="-58904"/>
            <a:ext cx="17139531" cy="114271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0153" y="10779224"/>
            <a:ext cx="395941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6099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1" i="0">
                <a:solidFill>
                  <a:srgbClr val="1A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8387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838787"/>
                </a:solidFill>
                <a:latin typeface="Century Gothic"/>
                <a:cs typeface="Century Gothic"/>
              </a:defRPr>
            </a:lvl1pPr>
          </a:lstStyle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0153" y="10779224"/>
            <a:ext cx="395941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78160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"/>
          <p:cNvSpPr txBox="1">
            <a:spLocks noGrp="1"/>
          </p:cNvSpPr>
          <p:nvPr>
            <p:ph type="body" sz="quarter" idx="21"/>
          </p:nvPr>
        </p:nvSpPr>
        <p:spPr>
          <a:xfrm>
            <a:off x="675176" y="570952"/>
            <a:ext cx="13046920" cy="4893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530102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638" spc="132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Text</a:t>
            </a:r>
          </a:p>
        </p:txBody>
      </p:sp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7304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0192" y="145556"/>
            <a:ext cx="17339786" cy="1270208"/>
          </a:xfrm>
        </p:spPr>
        <p:txBody>
          <a:bodyPr anchor="ctr" anchorCtr="0">
            <a:normAutofit/>
          </a:bodyPr>
          <a:lstStyle>
            <a:lvl1pPr marL="0" marR="0" lvl="0" algn="l" defTabSz="1507846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596" b="0" i="0" u="none" strike="noStrike" kern="1200" cap="none" spc="0" normalizeH="0" baseline="0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68030" y="3010591"/>
            <a:ext cx="17339786" cy="7175679"/>
          </a:xfrm>
        </p:spPr>
        <p:txBody>
          <a:bodyPr>
            <a:normAutofit/>
          </a:bodyPr>
          <a:lstStyle>
            <a:lvl1pPr>
              <a:defRPr sz="4617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3958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3298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2968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2968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rcRect l="969" t="1294"/>
          <a:stretch>
            <a:fillRect/>
          </a:stretch>
        </p:blipFill>
        <p:spPr>
          <a:xfrm>
            <a:off x="78531" y="1419953"/>
            <a:ext cx="19909342" cy="319384"/>
          </a:xfrm>
          <a:prstGeom prst="rect">
            <a:avLst/>
          </a:prstGeom>
        </p:spPr>
      </p:pic>
      <p:pic>
        <p:nvPicPr>
          <p:cNvPr id="10" name="图片 9" descr="NADCLogoTransHorizontal 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50319" y="319385"/>
            <a:ext cx="4415572" cy="968625"/>
          </a:xfrm>
          <a:prstGeom prst="rect">
            <a:avLst/>
          </a:prstGeom>
        </p:spPr>
      </p:pic>
      <p:grpSp>
        <p:nvGrpSpPr>
          <p:cNvPr id="13" name="组合 1"/>
          <p:cNvGrpSpPr/>
          <p:nvPr userDrawn="1"/>
        </p:nvGrpSpPr>
        <p:grpSpPr>
          <a:xfrm>
            <a:off x="-15707" y="8974179"/>
            <a:ext cx="20135513" cy="2371822"/>
            <a:chOff x="1" y="8615"/>
            <a:chExt cx="19229" cy="2265"/>
          </a:xfrm>
        </p:grpSpPr>
        <p:pic>
          <p:nvPicPr>
            <p:cNvPr id="14" name="图片 2"/>
            <p:cNvPicPr>
              <a:picLocks noChangeAspect="1"/>
            </p:cNvPicPr>
            <p:nvPr/>
          </p:nvPicPr>
          <p:blipFill>
            <a:blip r:embed="rId4"/>
            <a:srcRect l="11444"/>
            <a:stretch>
              <a:fillRect/>
            </a:stretch>
          </p:blipFill>
          <p:spPr>
            <a:xfrm>
              <a:off x="1" y="8760"/>
              <a:ext cx="17703" cy="212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2"/>
            <p:cNvPicPr>
              <a:picLocks noChangeAspect="1"/>
            </p:cNvPicPr>
            <p:nvPr/>
          </p:nvPicPr>
          <p:blipFill>
            <a:blip r:embed="rId4"/>
            <a:srcRect l="999" r="88356"/>
            <a:stretch>
              <a:fillRect/>
            </a:stretch>
          </p:blipFill>
          <p:spPr>
            <a:xfrm>
              <a:off x="17102" y="8615"/>
              <a:ext cx="2128" cy="225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CF8A624-B188-D1C4-E187-849CC0ACC0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89813" y="46798"/>
            <a:ext cx="1460505" cy="12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43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60192" y="145556"/>
            <a:ext cx="17339786" cy="1270208"/>
          </a:xfrm>
        </p:spPr>
        <p:txBody>
          <a:bodyPr anchor="ctr" anchorCtr="0">
            <a:normAutofit/>
          </a:bodyPr>
          <a:lstStyle>
            <a:lvl1pPr marL="0" marR="0" lvl="0" algn="l" defTabSz="1507846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596" b="0" i="0" u="none" strike="noStrike" kern="1200" cap="none" spc="0" normalizeH="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Contents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1068030" y="3010591"/>
            <a:ext cx="17339786" cy="7175679"/>
          </a:xfrm>
        </p:spPr>
        <p:txBody>
          <a:bodyPr>
            <a:normAutofit/>
          </a:bodyPr>
          <a:lstStyle>
            <a:lvl1pPr>
              <a:defRPr sz="461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>
              <a:defRPr sz="3958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 sz="3298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>
              <a:defRPr sz="2968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>
              <a:defRPr sz="2968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  <a:p>
            <a:pPr lvl="1"/>
            <a:r>
              <a:rPr lang="en-US" altLang="zh-CN" dirty="0">
                <a:sym typeface="+mn-ea"/>
              </a:rPr>
              <a:t>Subject</a:t>
            </a:r>
            <a:endParaRPr lang="zh-CN" altLang="en-US" dirty="0"/>
          </a:p>
          <a:p>
            <a:pPr lvl="2"/>
            <a:r>
              <a:rPr lang="en-US" altLang="zh-CN" dirty="0">
                <a:sym typeface="+mn-ea"/>
              </a:rPr>
              <a:t>Subject</a:t>
            </a:r>
            <a:endParaRPr lang="zh-CN" altLang="en-US" dirty="0"/>
          </a:p>
          <a:p>
            <a:pPr lvl="3"/>
            <a:r>
              <a:rPr lang="en-US" altLang="zh-CN" dirty="0">
                <a:sym typeface="+mn-ea"/>
              </a:rPr>
              <a:t>Subject</a:t>
            </a:r>
            <a:endParaRPr lang="zh-CN" altLang="en-US" dirty="0"/>
          </a:p>
          <a:p>
            <a:pPr lvl="4"/>
            <a:r>
              <a:rPr lang="en-US" altLang="zh-CN" dirty="0">
                <a:sym typeface="+mn-ea"/>
              </a:rPr>
              <a:t>Subject</a:t>
            </a:r>
            <a:endParaRPr lang="zh-CN" altLang="en-US" dirty="0"/>
          </a:p>
          <a:p>
            <a:pPr lvl="4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rcRect l="969" t="1294"/>
          <a:stretch>
            <a:fillRect/>
          </a:stretch>
        </p:blipFill>
        <p:spPr>
          <a:xfrm>
            <a:off x="78531" y="1419953"/>
            <a:ext cx="19909342" cy="319384"/>
          </a:xfrm>
          <a:prstGeom prst="rect">
            <a:avLst/>
          </a:prstGeom>
        </p:spPr>
      </p:pic>
      <p:pic>
        <p:nvPicPr>
          <p:cNvPr id="10" name="图片 9" descr="NADCLogoTransHorizontal 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50319" y="319385"/>
            <a:ext cx="4415572" cy="968625"/>
          </a:xfrm>
          <a:prstGeom prst="rect">
            <a:avLst/>
          </a:prstGeom>
        </p:spPr>
      </p:pic>
      <p:grpSp>
        <p:nvGrpSpPr>
          <p:cNvPr id="13" name="组合 1"/>
          <p:cNvGrpSpPr/>
          <p:nvPr userDrawn="1"/>
        </p:nvGrpSpPr>
        <p:grpSpPr>
          <a:xfrm>
            <a:off x="-15707" y="8974179"/>
            <a:ext cx="20135513" cy="2371822"/>
            <a:chOff x="1" y="8615"/>
            <a:chExt cx="19229" cy="2265"/>
          </a:xfrm>
        </p:grpSpPr>
        <p:pic>
          <p:nvPicPr>
            <p:cNvPr id="14" name="图片 2"/>
            <p:cNvPicPr>
              <a:picLocks noChangeAspect="1"/>
            </p:cNvPicPr>
            <p:nvPr/>
          </p:nvPicPr>
          <p:blipFill>
            <a:blip r:embed="rId4"/>
            <a:srcRect l="11444"/>
            <a:stretch>
              <a:fillRect/>
            </a:stretch>
          </p:blipFill>
          <p:spPr>
            <a:xfrm>
              <a:off x="1" y="8760"/>
              <a:ext cx="17703" cy="212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2"/>
            <p:cNvPicPr>
              <a:picLocks noChangeAspect="1"/>
            </p:cNvPicPr>
            <p:nvPr/>
          </p:nvPicPr>
          <p:blipFill>
            <a:blip r:embed="rId4"/>
            <a:srcRect l="999" r="88356"/>
            <a:stretch>
              <a:fillRect/>
            </a:stretch>
          </p:blipFill>
          <p:spPr>
            <a:xfrm>
              <a:off x="17102" y="8615"/>
              <a:ext cx="2128" cy="225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A940550-2D2A-7195-5493-4D976E5FE8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89813" y="46798"/>
            <a:ext cx="1460505" cy="12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63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884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6842" y="8671025"/>
            <a:ext cx="17476319" cy="567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855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42894" y="5558396"/>
            <a:ext cx="19420650" cy="1104598"/>
          </a:xfrm>
          <a:prstGeom prst="rect">
            <a:avLst/>
          </a:prstGeom>
        </p:spPr>
        <p:txBody>
          <a:bodyPr/>
          <a:lstStyle>
            <a:lvl1pPr>
              <a:defRPr sz="6578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1389138" y="10602518"/>
            <a:ext cx="11029332" cy="28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270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351060" y="10289336"/>
            <a:ext cx="11029332" cy="29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316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367044" y="6772534"/>
            <a:ext cx="1929940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9738" y="-356340"/>
            <a:ext cx="3443325" cy="2166883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364142" y="10591955"/>
            <a:ext cx="1929940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8338" y="10858164"/>
            <a:ext cx="2699213" cy="1721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" y="10647996"/>
            <a:ext cx="16707627" cy="7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4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96" y="0"/>
            <a:ext cx="20049277" cy="1130935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20104531" cy="1130935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10825" y="-4"/>
            <a:ext cx="20231580" cy="11309355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141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24" y="1454483"/>
            <a:ext cx="19346763" cy="8786267"/>
          </a:xfrm>
        </p:spPr>
        <p:txBody>
          <a:bodyPr/>
          <a:lstStyle>
            <a:lvl1pPr>
              <a:defRPr sz="2960"/>
            </a:lvl1pPr>
            <a:lvl2pPr>
              <a:defRPr sz="2960"/>
            </a:lvl2pPr>
            <a:lvl3pPr>
              <a:defRPr sz="2960"/>
            </a:lvl3pPr>
            <a:lvl4pPr>
              <a:defRPr sz="2960"/>
            </a:lvl4pPr>
            <a:lvl5pPr>
              <a:defRPr sz="296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9738" y="-356340"/>
            <a:ext cx="3443325" cy="2166883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494353" y="10227089"/>
            <a:ext cx="6169190" cy="29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1316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1316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364142" y="10591955"/>
            <a:ext cx="1929940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8339" y="10858164"/>
            <a:ext cx="2693628" cy="17216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" y="10643539"/>
            <a:ext cx="16707627" cy="7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40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6" y="0"/>
            <a:ext cx="20049277" cy="1130935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3" y="0"/>
            <a:ext cx="20104102" cy="1130935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9738" y="-356340"/>
            <a:ext cx="3443325" cy="21668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24" y="1454483"/>
            <a:ext cx="19397787" cy="8786267"/>
          </a:xfrm>
        </p:spPr>
        <p:txBody>
          <a:bodyPr/>
          <a:lstStyle>
            <a:lvl1pPr>
              <a:defRPr sz="2960"/>
            </a:lvl1pPr>
            <a:lvl2pPr>
              <a:defRPr sz="2960"/>
            </a:lvl2pPr>
            <a:lvl3pPr>
              <a:defRPr sz="2960"/>
            </a:lvl3pPr>
            <a:lvl4pPr>
              <a:defRPr sz="2960"/>
            </a:lvl4pPr>
            <a:lvl5pPr>
              <a:defRPr sz="296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494353" y="10227089"/>
            <a:ext cx="6169190" cy="29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1316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1316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364142" y="10591955"/>
            <a:ext cx="1929940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8339" y="10858164"/>
            <a:ext cx="2693628" cy="1721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" y="10649167"/>
            <a:ext cx="16707627" cy="7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72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87" y="-1"/>
            <a:ext cx="20049275" cy="11309352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20098611" cy="1130935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24" y="1454483"/>
            <a:ext cx="19346763" cy="8786267"/>
          </a:xfrm>
        </p:spPr>
        <p:txBody>
          <a:bodyPr/>
          <a:lstStyle>
            <a:lvl1pPr>
              <a:defRPr sz="2960"/>
            </a:lvl1pPr>
            <a:lvl2pPr>
              <a:defRPr sz="2960"/>
            </a:lvl2pPr>
            <a:lvl3pPr>
              <a:defRPr sz="2960"/>
            </a:lvl3pPr>
            <a:lvl4pPr>
              <a:defRPr sz="2960"/>
            </a:lvl4pPr>
            <a:lvl5pPr>
              <a:defRPr sz="296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9738" y="-356340"/>
            <a:ext cx="3443325" cy="2166883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494353" y="10227089"/>
            <a:ext cx="6169190" cy="29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1316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1316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364142" y="10591955"/>
            <a:ext cx="1929940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8339" y="10858164"/>
            <a:ext cx="2693628" cy="1721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" y="10649167"/>
            <a:ext cx="16707627" cy="7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43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729270" y="5700600"/>
            <a:ext cx="19491485" cy="4898390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24" y="1454483"/>
            <a:ext cx="19346763" cy="8786267"/>
          </a:xfrm>
        </p:spPr>
        <p:txBody>
          <a:bodyPr/>
          <a:lstStyle>
            <a:lvl1pPr>
              <a:defRPr sz="2960"/>
            </a:lvl1pPr>
            <a:lvl2pPr>
              <a:defRPr sz="2960"/>
            </a:lvl2pPr>
            <a:lvl3pPr>
              <a:defRPr sz="2960"/>
            </a:lvl3pPr>
            <a:lvl4pPr>
              <a:defRPr sz="2960"/>
            </a:lvl4pPr>
            <a:lvl5pPr>
              <a:defRPr sz="296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86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19066" y="1151492"/>
            <a:ext cx="18866485" cy="0"/>
          </a:xfrm>
          <a:custGeom>
            <a:avLst/>
            <a:gdLst/>
            <a:ahLst/>
            <a:cxnLst/>
            <a:rect l="l" t="t" r="r" b="b"/>
            <a:pathLst>
              <a:path w="18866485">
                <a:moveTo>
                  <a:pt x="0" y="3"/>
                </a:moveTo>
                <a:lnTo>
                  <a:pt x="18865970" y="0"/>
                </a:lnTo>
              </a:path>
            </a:pathLst>
          </a:custGeom>
          <a:ln w="10470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356796" y="11023517"/>
            <a:ext cx="13823315" cy="0"/>
          </a:xfrm>
          <a:custGeom>
            <a:avLst/>
            <a:gdLst/>
            <a:ahLst/>
            <a:cxnLst/>
            <a:rect l="l" t="t" r="r" b="b"/>
            <a:pathLst>
              <a:path w="13823315">
                <a:moveTo>
                  <a:pt x="0" y="2"/>
                </a:moveTo>
                <a:lnTo>
                  <a:pt x="13822814" y="0"/>
                </a:lnTo>
              </a:path>
            </a:pathLst>
          </a:custGeom>
          <a:ln w="5235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0298" y="195164"/>
            <a:ext cx="1336905" cy="7183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1" i="0">
                <a:solidFill>
                  <a:srgbClr val="1A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838787"/>
                </a:solidFill>
                <a:latin typeface="Century Gothic"/>
                <a:cs typeface="Century Gothic"/>
              </a:defRPr>
            </a:lvl1pPr>
          </a:lstStyle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458864" y="2179717"/>
          <a:ext cx="19167944" cy="7625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457612" y="2224338"/>
          <a:ext cx="19115675" cy="7781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6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458864" y="2010804"/>
          <a:ext cx="19167944" cy="780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54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10825" y="-4"/>
            <a:ext cx="20231580" cy="11309355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141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07" y="1454483"/>
            <a:ext cx="19346763" cy="8786267"/>
          </a:xfrm>
        </p:spPr>
        <p:txBody>
          <a:bodyPr/>
          <a:lstStyle>
            <a:lvl1pPr>
              <a:defRPr sz="2960"/>
            </a:lvl1pPr>
            <a:lvl2pPr>
              <a:defRPr sz="2960"/>
            </a:lvl2pPr>
            <a:lvl3pPr>
              <a:defRPr sz="2960"/>
            </a:lvl3pPr>
            <a:lvl4pPr>
              <a:defRPr sz="2960"/>
            </a:lvl4pPr>
            <a:lvl5pPr>
              <a:defRPr sz="296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15922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10825" y="-4"/>
            <a:ext cx="20231580" cy="11309355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141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07" y="1454483"/>
            <a:ext cx="19346763" cy="8786267"/>
          </a:xfrm>
        </p:spPr>
        <p:txBody>
          <a:bodyPr/>
          <a:lstStyle>
            <a:lvl1pPr>
              <a:defRPr sz="2960"/>
            </a:lvl1pPr>
            <a:lvl2pPr>
              <a:defRPr sz="2960"/>
            </a:lvl2pPr>
            <a:lvl3pPr>
              <a:defRPr sz="2960"/>
            </a:lvl3pPr>
            <a:lvl4pPr>
              <a:defRPr sz="2960"/>
            </a:lvl4pPr>
            <a:lvl5pPr>
              <a:defRPr sz="296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356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10825" y="-4"/>
            <a:ext cx="20231580" cy="11309355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141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59905" y="2760550"/>
            <a:ext cx="9519460" cy="7118063"/>
          </a:xfrm>
        </p:spPr>
        <p:txBody>
          <a:bodyPr/>
          <a:lstStyle>
            <a:lvl1pPr>
              <a:defRPr sz="2960"/>
            </a:lvl1pPr>
            <a:lvl2pPr>
              <a:defRPr sz="2960"/>
            </a:lvl2pPr>
            <a:lvl3pPr>
              <a:defRPr sz="2960"/>
            </a:lvl3pPr>
            <a:lvl4pPr>
              <a:defRPr sz="2960"/>
            </a:lvl4pPr>
            <a:lvl5pPr>
              <a:defRPr sz="2960"/>
            </a:lvl5pPr>
            <a:lvl6pPr>
              <a:defRPr sz="2141"/>
            </a:lvl6pPr>
            <a:lvl7pPr>
              <a:defRPr sz="2141"/>
            </a:lvl7pPr>
            <a:lvl8pPr>
              <a:defRPr sz="2141"/>
            </a:lvl8pPr>
            <a:lvl9pPr>
              <a:defRPr sz="2141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00267" y="2760550"/>
            <a:ext cx="9501700" cy="7118063"/>
          </a:xfrm>
        </p:spPr>
        <p:txBody>
          <a:bodyPr/>
          <a:lstStyle>
            <a:lvl1pPr>
              <a:defRPr sz="2960"/>
            </a:lvl1pPr>
            <a:lvl2pPr>
              <a:defRPr sz="2960"/>
            </a:lvl2pPr>
            <a:lvl3pPr>
              <a:defRPr sz="2960"/>
            </a:lvl3pPr>
            <a:lvl4pPr>
              <a:defRPr sz="2960"/>
            </a:lvl4pPr>
            <a:lvl5pPr>
              <a:defRPr sz="2960"/>
            </a:lvl5pPr>
            <a:lvl6pPr>
              <a:defRPr sz="2141"/>
            </a:lvl6pPr>
            <a:lvl7pPr>
              <a:defRPr sz="2141"/>
            </a:lvl7pPr>
            <a:lvl8pPr>
              <a:defRPr sz="2141"/>
            </a:lvl8pPr>
            <a:lvl9pPr>
              <a:defRPr sz="2141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111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07" y="1454483"/>
            <a:ext cx="19346763" cy="8786267"/>
          </a:xfrm>
        </p:spPr>
        <p:txBody>
          <a:bodyPr/>
          <a:lstStyle>
            <a:lvl1pPr>
              <a:defRPr sz="2960"/>
            </a:lvl1pPr>
            <a:lvl2pPr>
              <a:defRPr sz="2960"/>
            </a:lvl2pPr>
            <a:lvl3pPr>
              <a:defRPr sz="2960"/>
            </a:lvl3pPr>
            <a:lvl4pPr>
              <a:defRPr sz="2960"/>
            </a:lvl4pPr>
            <a:lvl5pPr>
              <a:defRPr sz="296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573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204" y="295484"/>
            <a:ext cx="16623534" cy="851643"/>
          </a:xfrm>
        </p:spPr>
        <p:txBody>
          <a:bodyPr/>
          <a:lstStyle>
            <a:lvl1pPr>
              <a:defRPr sz="4934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24" y="1454483"/>
            <a:ext cx="19346763" cy="8786267"/>
          </a:xfrm>
        </p:spPr>
        <p:txBody>
          <a:bodyPr/>
          <a:lstStyle>
            <a:lvl1pPr>
              <a:defRPr sz="2960">
                <a:solidFill>
                  <a:srgbClr val="335E6F"/>
                </a:solidFill>
              </a:defRPr>
            </a:lvl1pPr>
            <a:lvl2pPr>
              <a:defRPr sz="2960">
                <a:solidFill>
                  <a:srgbClr val="335E6F"/>
                </a:solidFill>
              </a:defRPr>
            </a:lvl2pPr>
            <a:lvl3pPr>
              <a:defRPr sz="2960">
                <a:solidFill>
                  <a:srgbClr val="335E6F"/>
                </a:solidFill>
              </a:defRPr>
            </a:lvl3pPr>
            <a:lvl4pPr>
              <a:defRPr sz="2960">
                <a:solidFill>
                  <a:srgbClr val="335E6F"/>
                </a:solidFill>
              </a:defRPr>
            </a:lvl4pPr>
            <a:lvl5pPr>
              <a:defRPr sz="296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268433" y="10228876"/>
            <a:ext cx="392094" cy="29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1316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1316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316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679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07" y="1454483"/>
            <a:ext cx="19346763" cy="8786267"/>
          </a:xfrm>
        </p:spPr>
        <p:txBody>
          <a:bodyPr/>
          <a:lstStyle>
            <a:lvl1pPr>
              <a:defRPr sz="2960">
                <a:solidFill>
                  <a:srgbClr val="76C8AE"/>
                </a:solidFill>
              </a:defRPr>
            </a:lvl1pPr>
            <a:lvl2pPr>
              <a:defRPr sz="2960">
                <a:solidFill>
                  <a:srgbClr val="76C8AE"/>
                </a:solidFill>
              </a:defRPr>
            </a:lvl2pPr>
            <a:lvl3pPr>
              <a:defRPr sz="2960">
                <a:solidFill>
                  <a:srgbClr val="76C8AE"/>
                </a:solidFill>
              </a:defRPr>
            </a:lvl3pPr>
            <a:lvl4pPr>
              <a:defRPr sz="2960">
                <a:solidFill>
                  <a:srgbClr val="76C8AE"/>
                </a:solidFill>
              </a:defRPr>
            </a:lvl4pPr>
            <a:lvl5pPr>
              <a:defRPr sz="296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96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07" y="1454483"/>
            <a:ext cx="19346763" cy="8786267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859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204" y="295484"/>
            <a:ext cx="16623534" cy="851643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9907" y="1454483"/>
            <a:ext cx="19346763" cy="8786267"/>
          </a:xfrm>
        </p:spPr>
        <p:txBody>
          <a:bodyPr/>
          <a:lstStyle>
            <a:lvl1pPr>
              <a:defRPr sz="2960">
                <a:solidFill>
                  <a:srgbClr val="FFCC4E"/>
                </a:solidFill>
              </a:defRPr>
            </a:lvl1pPr>
            <a:lvl2pPr>
              <a:defRPr sz="2960">
                <a:solidFill>
                  <a:srgbClr val="FFCC4E"/>
                </a:solidFill>
              </a:defRPr>
            </a:lvl2pPr>
            <a:lvl3pPr>
              <a:defRPr sz="2960">
                <a:solidFill>
                  <a:srgbClr val="FFCC4E"/>
                </a:solidFill>
              </a:defRPr>
            </a:lvl3pPr>
            <a:lvl4pPr>
              <a:defRPr sz="2960">
                <a:solidFill>
                  <a:srgbClr val="FFCC4E"/>
                </a:solidFill>
              </a:defRPr>
            </a:lvl4pPr>
            <a:lvl5pPr>
              <a:defRPr sz="296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327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1" i="0">
                <a:solidFill>
                  <a:srgbClr val="1A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838787"/>
                </a:solidFill>
                <a:latin typeface="Century Gothic"/>
                <a:cs typeface="Century Gothic"/>
              </a:defRPr>
            </a:lvl1pPr>
          </a:lstStyle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07" y="1454483"/>
            <a:ext cx="19346763" cy="8786267"/>
          </a:xfrm>
        </p:spPr>
        <p:txBody>
          <a:bodyPr/>
          <a:lstStyle>
            <a:lvl1pPr>
              <a:defRPr sz="2960">
                <a:solidFill>
                  <a:srgbClr val="009BDB"/>
                </a:solidFill>
              </a:defRPr>
            </a:lvl1pPr>
            <a:lvl2pPr>
              <a:defRPr sz="2960">
                <a:solidFill>
                  <a:srgbClr val="009BDB"/>
                </a:solidFill>
              </a:defRPr>
            </a:lvl2pPr>
            <a:lvl3pPr>
              <a:defRPr sz="2960">
                <a:solidFill>
                  <a:srgbClr val="009BDB"/>
                </a:solidFill>
              </a:defRPr>
            </a:lvl3pPr>
            <a:lvl4pPr>
              <a:defRPr sz="2960">
                <a:solidFill>
                  <a:srgbClr val="009BDB"/>
                </a:solidFill>
              </a:defRPr>
            </a:lvl4pPr>
            <a:lvl5pPr>
              <a:defRPr sz="296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358923" y="1454802"/>
            <a:ext cx="19352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633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20189573" cy="1130935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7727516" y="3316790"/>
            <a:ext cx="4649072" cy="4648798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9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7727515" y="7460753"/>
            <a:ext cx="4638157" cy="518626"/>
          </a:xfrm>
          <a:prstGeom prst="rect">
            <a:avLst/>
          </a:prstGeom>
        </p:spPr>
        <p:txBody>
          <a:bodyPr vert="horz" lIns="108783" tIns="54392" rIns="108783" bIns="5439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66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727515" y="3366629"/>
            <a:ext cx="4649076" cy="3890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3519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43899" indent="0">
              <a:buNone/>
              <a:defRPr sz="2380" b="1"/>
            </a:lvl2pPr>
            <a:lvl3pPr marL="1087799" indent="0">
              <a:buNone/>
              <a:defRPr sz="2141" b="1"/>
            </a:lvl3pPr>
            <a:lvl4pPr marL="1631698" indent="0">
              <a:buNone/>
              <a:defRPr sz="1903" b="1"/>
            </a:lvl4pPr>
            <a:lvl5pPr marL="2175598" indent="0">
              <a:buNone/>
              <a:defRPr sz="1903" b="1"/>
            </a:lvl5pPr>
            <a:lvl6pPr marL="2719496" indent="0">
              <a:buNone/>
              <a:defRPr sz="1903" b="1"/>
            </a:lvl6pPr>
            <a:lvl7pPr marL="3263397" indent="0">
              <a:buNone/>
              <a:defRPr sz="1903" b="1"/>
            </a:lvl7pPr>
            <a:lvl8pPr marL="3807295" indent="0">
              <a:buNone/>
              <a:defRPr sz="1903" b="1"/>
            </a:lvl8pPr>
            <a:lvl9pPr marL="4351196" indent="0">
              <a:buNone/>
              <a:defRPr sz="190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7727515" y="2869431"/>
            <a:ext cx="4649076" cy="431268"/>
          </a:xfrm>
          <a:prstGeom prst="rect">
            <a:avLst/>
          </a:prstGeom>
        </p:spPr>
        <p:txBody>
          <a:bodyPr vert="horz" lIns="108783" tIns="54392" rIns="108783" bIns="5439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309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1309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727515" y="7267098"/>
            <a:ext cx="4649076" cy="6984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67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43899" indent="0">
              <a:buNone/>
              <a:defRPr sz="2380" b="1"/>
            </a:lvl2pPr>
            <a:lvl3pPr marL="1087799" indent="0">
              <a:buNone/>
              <a:defRPr sz="2141" b="1"/>
            </a:lvl3pPr>
            <a:lvl4pPr marL="1631698" indent="0">
              <a:buNone/>
              <a:defRPr sz="1903" b="1"/>
            </a:lvl4pPr>
            <a:lvl5pPr marL="2175598" indent="0">
              <a:buNone/>
              <a:defRPr sz="1903" b="1"/>
            </a:lvl5pPr>
            <a:lvl6pPr marL="2719496" indent="0">
              <a:buNone/>
              <a:defRPr sz="1903" b="1"/>
            </a:lvl6pPr>
            <a:lvl7pPr marL="3263397" indent="0">
              <a:buNone/>
              <a:defRPr sz="1903" b="1"/>
            </a:lvl7pPr>
            <a:lvl8pPr marL="3807295" indent="0">
              <a:buNone/>
              <a:defRPr sz="1903" b="1"/>
            </a:lvl8pPr>
            <a:lvl9pPr marL="4351196" indent="0">
              <a:buNone/>
              <a:defRPr sz="1903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63889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302" y="5312930"/>
            <a:ext cx="14011949" cy="2631436"/>
          </a:xfrm>
        </p:spPr>
        <p:txBody>
          <a:bodyPr anchor="b">
            <a:normAutofit/>
          </a:bodyPr>
          <a:lstStyle>
            <a:lvl1pPr algn="ctr">
              <a:defRPr sz="5936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300" y="8934386"/>
            <a:ext cx="14011951" cy="1029116"/>
          </a:xfrm>
        </p:spPr>
        <p:txBody>
          <a:bodyPr/>
          <a:lstStyle>
            <a:lvl1pPr marL="0" indent="0" algn="ctr">
              <a:buNone/>
              <a:defRPr sz="3958">
                <a:solidFill>
                  <a:schemeClr val="bg1"/>
                </a:solidFill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1633460" y="10517943"/>
            <a:ext cx="15637791" cy="62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731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2309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87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13/11/25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0233" y="10466186"/>
            <a:ext cx="1207006" cy="602118"/>
          </a:xfrm>
          <a:prstGeom prst="rect">
            <a:avLst/>
          </a:prstGeom>
        </p:spPr>
        <p:txBody>
          <a:bodyPr anchor="ctr" anchorCtr="0"/>
          <a:lstStyle>
            <a:lvl1pPr>
              <a:defRPr sz="1979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4018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88" y="2819489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88" y="7568369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/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F6F-EB56-314C-82B1-809730BD9621}" type="datetime1">
              <a:rPr lang="it-IT" smtClean="0"/>
              <a:t>13/11/25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791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39B8-5484-664F-ACAF-E7277C00432F}" type="datetime1">
              <a:rPr lang="it-IT" smtClean="0"/>
              <a:t>13/11/25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909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602122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778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778" y="4131054"/>
            <a:ext cx="8504976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7702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7702" y="4131054"/>
            <a:ext cx="8546861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C197-D765-984E-8EDD-917FE17EC1FC}" type="datetime1">
              <a:rPr lang="it-IT" smtClean="0"/>
              <a:t>13/11/25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325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D0B3-174C-A24A-BE04-FF55F9EFE698}" type="datetime1">
              <a:rPr lang="it-IT" smtClean="0"/>
              <a:t>13/11/25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222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13/11/25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993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861" y="1628341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5BFC-7B76-CB43-9325-91EE391A0695}" type="datetime1">
              <a:rPr lang="it-IT" smtClean="0"/>
              <a:t>13/11/25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237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780"/>
            <a:ext cx="13004799" cy="109614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2437"/>
            <a:ext cx="13004800" cy="1109345"/>
          </a:xfrm>
          <a:custGeom>
            <a:avLst/>
            <a:gdLst/>
            <a:ahLst/>
            <a:cxnLst/>
            <a:rect l="l" t="t" r="r" b="b"/>
            <a:pathLst>
              <a:path w="13004800" h="1109345">
                <a:moveTo>
                  <a:pt x="13004787" y="1096137"/>
                </a:moveTo>
                <a:lnTo>
                  <a:pt x="0" y="1096137"/>
                </a:lnTo>
                <a:lnTo>
                  <a:pt x="0" y="1108837"/>
                </a:lnTo>
                <a:lnTo>
                  <a:pt x="13004787" y="1108837"/>
                </a:lnTo>
                <a:lnTo>
                  <a:pt x="13004787" y="1096137"/>
                </a:lnTo>
                <a:close/>
              </a:path>
              <a:path w="13004800" h="1109345">
                <a:moveTo>
                  <a:pt x="13004787" y="0"/>
                </a:moveTo>
                <a:lnTo>
                  <a:pt x="0" y="0"/>
                </a:lnTo>
                <a:lnTo>
                  <a:pt x="0" y="12700"/>
                </a:lnTo>
                <a:lnTo>
                  <a:pt x="13004787" y="12700"/>
                </a:lnTo>
                <a:lnTo>
                  <a:pt x="13004787" y="0"/>
                </a:lnTo>
                <a:close/>
              </a:path>
            </a:pathLst>
          </a:custGeom>
          <a:solidFill>
            <a:srgbClr val="2DAA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647" y="162835"/>
            <a:ext cx="4129004" cy="78803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838787"/>
                </a:solidFill>
                <a:latin typeface="Century Gothic"/>
                <a:cs typeface="Century Gothic"/>
              </a:defRPr>
            </a:lvl1pPr>
          </a:lstStyle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46861" y="1628341"/>
            <a:ext cx="10177701" cy="8036969"/>
          </a:xfrm>
        </p:spPr>
        <p:txBody>
          <a:bodyPr anchor="t"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627E-FEA8-B442-B9A7-66CE3E6E6241}" type="datetime1">
              <a:rPr lang="it-IT" smtClean="0"/>
              <a:t>13/11/25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635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9025-9590-1D4C-9CDC-4389B921BD5C}" type="datetime1">
              <a:rPr lang="it-IT" smtClean="0"/>
              <a:t>13/11/25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9510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6998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159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CA9D-5025-644E-ABD4-52A7457B7D80}" type="datetime1">
              <a:rPr lang="it-IT" smtClean="0"/>
              <a:t>13/11/25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7438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013450" y="4541220"/>
            <a:ext cx="18077200" cy="22269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37068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/>
        </p:nvSpPr>
        <p:spPr>
          <a:xfrm rot="10800000" flipH="1">
            <a:off x="8092322" y="55"/>
            <a:ext cx="12011778" cy="11309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/>
          <p:nvPr/>
        </p:nvSpPr>
        <p:spPr>
          <a:xfrm rot="-5400000">
            <a:off x="2555908" y="5536415"/>
            <a:ext cx="11309350" cy="23652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0" y="192025"/>
            <a:ext cx="8092322" cy="16879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4397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9pPr>
          </a:lstStyle>
          <a:p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0" y="2027921"/>
            <a:ext cx="8092322" cy="87480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05200" lvl="0" indent="-69805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3078">
                <a:solidFill>
                  <a:schemeClr val="lt1"/>
                </a:solidFill>
              </a:defRPr>
            </a:lvl1pPr>
            <a:lvl2pPr marL="2010400" lvl="1" indent="-670133">
              <a:spcBef>
                <a:spcPts val="3518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2638">
                <a:solidFill>
                  <a:schemeClr val="lt1"/>
                </a:solidFill>
              </a:defRPr>
            </a:lvl2pPr>
            <a:lvl3pPr marL="3015600" lvl="2" indent="-670133">
              <a:spcBef>
                <a:spcPts val="3518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2638">
                <a:solidFill>
                  <a:schemeClr val="lt1"/>
                </a:solidFill>
              </a:defRPr>
            </a:lvl3pPr>
            <a:lvl4pPr marL="4020800" lvl="3" indent="-670133">
              <a:spcBef>
                <a:spcPts val="3518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2638">
                <a:solidFill>
                  <a:schemeClr val="lt1"/>
                </a:solidFill>
              </a:defRPr>
            </a:lvl4pPr>
            <a:lvl5pPr marL="5026000" lvl="4" indent="-670133">
              <a:spcBef>
                <a:spcPts val="3518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2638">
                <a:solidFill>
                  <a:schemeClr val="lt1"/>
                </a:solidFill>
              </a:defRPr>
            </a:lvl5pPr>
            <a:lvl6pPr marL="6031200" lvl="5" indent="-670133">
              <a:spcBef>
                <a:spcPts val="3518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2638">
                <a:solidFill>
                  <a:schemeClr val="lt1"/>
                </a:solidFill>
              </a:defRPr>
            </a:lvl6pPr>
            <a:lvl7pPr marL="7036399" lvl="6" indent="-670133">
              <a:spcBef>
                <a:spcPts val="3518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2638">
                <a:solidFill>
                  <a:schemeClr val="lt1"/>
                </a:solidFill>
              </a:defRPr>
            </a:lvl7pPr>
            <a:lvl8pPr marL="8041599" lvl="7" indent="-670133">
              <a:spcBef>
                <a:spcPts val="3518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2638">
                <a:solidFill>
                  <a:schemeClr val="lt1"/>
                </a:solidFill>
              </a:defRPr>
            </a:lvl8pPr>
            <a:lvl9pPr marL="9046799" lvl="8" indent="-670133">
              <a:spcBef>
                <a:spcPts val="3518"/>
              </a:spcBef>
              <a:spcAft>
                <a:spcPts val="3518"/>
              </a:spcAft>
              <a:buClr>
                <a:schemeClr val="lt1"/>
              </a:buClr>
              <a:buSzPts val="1200"/>
              <a:buChar char="■"/>
              <a:defRPr sz="2638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3C8F784-3DC3-42C9-7CB7-C818577AD8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6247039" y="359970"/>
            <a:ext cx="2177944" cy="121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1EE4EBFC-3122-89AC-6316-D3E966BA11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031158" y="420798"/>
            <a:ext cx="2073035" cy="1150265"/>
          </a:xfrm>
          <a:prstGeom prst="rect">
            <a:avLst/>
          </a:prstGeom>
          <a:noFill/>
          <a:ln>
            <a:noFill/>
          </a:ln>
        </p:spPr>
        <p:txBody>
          <a:bodyPr wrap="none" lIns="200993" tIns="100496" rIns="200993" bIns="100496">
            <a:spAutoFit/>
          </a:bodyPr>
          <a:lstStyle/>
          <a:p>
            <a:pPr eaLnBrk="0" hangingPunct="0">
              <a:defRPr/>
            </a:pPr>
            <a:r>
              <a:rPr lang="en-US" sz="6156" i="1" baseline="0" dirty="0">
                <a:solidFill>
                  <a:srgbClr val="0C2A80"/>
                </a:solidFill>
                <a:latin typeface="Arial" panose="020B0604020202020204" pitchFamily="34" charset="0"/>
              </a:rPr>
              <a:t>CXC</a:t>
            </a:r>
          </a:p>
        </p:txBody>
      </p:sp>
    </p:spTree>
    <p:extLst>
      <p:ext uri="{BB962C8B-B14F-4D97-AF65-F5344CB8AC3E}">
        <p14:creationId xmlns:p14="http://schemas.microsoft.com/office/powerpoint/2010/main" val="2481790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BA6E3-BED1-C7EE-183A-B195B509A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59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4C35C1-27D8-B7CC-D4A3-06A3188FC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7"/>
            <a:ext cx="15078075" cy="2730475"/>
          </a:xfrm>
        </p:spPr>
        <p:txBody>
          <a:bodyPr/>
          <a:lstStyle>
            <a:lvl1pPr marL="0" indent="0" algn="ctr">
              <a:buNone/>
              <a:defRPr sz="3957"/>
            </a:lvl1pPr>
            <a:lvl2pPr marL="753900" indent="0" algn="ctr">
              <a:buNone/>
              <a:defRPr sz="3298"/>
            </a:lvl2pPr>
            <a:lvl3pPr marL="1507800" indent="0" algn="ctr">
              <a:buNone/>
              <a:defRPr sz="2968"/>
            </a:lvl3pPr>
            <a:lvl4pPr marL="2261700" indent="0" algn="ctr">
              <a:buNone/>
              <a:defRPr sz="2638"/>
            </a:lvl4pPr>
            <a:lvl5pPr marL="3015600" indent="0" algn="ctr">
              <a:buNone/>
              <a:defRPr sz="2638"/>
            </a:lvl5pPr>
            <a:lvl6pPr marL="3769500" indent="0" algn="ctr">
              <a:buNone/>
              <a:defRPr sz="2638"/>
            </a:lvl6pPr>
            <a:lvl7pPr marL="4523400" indent="0" algn="ctr">
              <a:buNone/>
              <a:defRPr sz="2638"/>
            </a:lvl7pPr>
            <a:lvl8pPr marL="5277300" indent="0" algn="ctr">
              <a:buNone/>
              <a:defRPr sz="2638"/>
            </a:lvl8pPr>
            <a:lvl9pPr marL="6031200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821E-60D3-C84F-F942-D3EEEDFF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EC69-5BBA-4F6D-9715-0093142FB9A1}" type="datetime1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B4F23-3BCF-383B-406E-C9CDCDD69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847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85307" y="978506"/>
            <a:ext cx="18733486" cy="1259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85307" y="2534022"/>
            <a:ext cx="18733486" cy="7511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200" lvl="0" indent="-753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010400" lvl="1" indent="-69805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015600" lvl="2" indent="-69805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020800" lvl="3" indent="-69805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5026000" lvl="4" indent="-69805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6031200" lvl="5" indent="-69805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7036399" lvl="6" indent="-69805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8041599" lvl="7" indent="-69805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9046799" lvl="8" indent="-69805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2569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21140-C7A1-A60D-AFC7-33C74B096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2E79D-5C43-7C84-C567-39AB6DE31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07D79-FCD5-90CC-9EC8-7FA4B378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8BF9-F288-8DEC-9A73-D50514E3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99BB9-F58D-7958-6F68-4C6950A7E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27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6608D-8EF7-7F63-9DD2-3FE84349F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F3BDE-AC54-7A9F-8200-BF2CB139F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82228-A369-B378-4D35-F50CCF746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09A04-233A-649A-6BE1-935E1459B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87F8C-11FB-16FD-5FAE-389C3678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915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3232F-9F59-B5E7-EAC3-1BA1A358F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B70FE-05E1-63F4-0AA3-B7F63B2FE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82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82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82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82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82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82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82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82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83681-5953-089B-22AE-A66FA221E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0FA87-1851-7FF0-888C-D757DA9CF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83207-98CB-48DC-36C3-6546DD1D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6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325" y="1637146"/>
            <a:ext cx="18733486" cy="45131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85307" y="6231576"/>
            <a:ext cx="18733486" cy="17427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761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D265-8472-BCB0-7DA5-84D0434E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BBFF5-767B-73CB-03E6-0185F3110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F47EA-5602-A733-3307-45BFFB3E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3FA96-C8B3-4964-0591-E91F9476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61485-50D5-828A-E15D-079F8D661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46126-6FDC-6866-DF52-FC815E360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466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5F4F-6D03-17A7-1205-A9108ADE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DC5E6-25FD-1306-BC11-9CC48CCAD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B88A6-2131-5CC5-07C6-85EF0A0D8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908C5C-727E-2AA2-2842-A8E8F16A6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87835C-5E3A-0C1C-EEEF-309D6F533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C061BF-DF9B-7E70-E926-67204D1C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5237C5-4222-FBDB-EBC3-210E11A98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4B8E9-5EDF-A0C7-43D2-95D3443B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828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1D875-E55C-D3D7-7521-04AD2C070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7062C-6533-CFCE-0293-4A40FAAA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9FD2B-63B7-4241-B192-7C95D4E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61D88-322E-9360-E688-E3599807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76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CEF439-0903-A422-93A8-F5BAAD5E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F9EFE-F61E-D9A0-F9DA-A7008A27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8EB7C-B8CE-C254-E677-BB720558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639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82865-8B9B-F972-AFAD-9E8247BCD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813A-444F-CBFD-00BD-878E00402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5EDA5-75AB-3E36-6726-034FCF0CE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E5430-7BB4-E865-5D35-FE6A40844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C6448-C17C-8534-7019-36B1554A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3EF9F-13FB-2C80-966B-76D2BE72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6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530E-13DF-F1BA-D13F-F47A6D2A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87B195-0314-EF04-74CA-20ECF4D90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90DB4-F9FC-ACC5-92EE-2FC9C4621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7DB80-7441-2D15-BC79-181D8909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F925E-6B4C-1D9D-9258-A103C849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D5B96-755B-5862-E082-A456DBAD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472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7EA7-992C-7731-3ED8-0D1E69753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691F9-D459-F3BF-63D8-BBAD6C4FB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97BF2-DCA0-CA83-31C6-C52AE71B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12EFD-53EA-85D6-0486-E0815512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96273-D10C-EE82-74CB-6E85F7044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891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B83BAC-F5AA-110C-328B-F5C3B7869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05942-9B07-AF40-CD7E-34C5656F3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826AB-CF51-EB35-5674-B55961FAF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E2848-4350-1D0D-77D6-6A85923D0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FA74-3631-12ED-2E4E-402B5891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30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picture -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2"/>
            <a:ext cx="20104100" cy="250903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58" dirty="0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33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68ECE-59D7-452D-8595-BBB947F3BD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10"/>
          <p:cNvSpPr>
            <a:spLocks noGrp="1" noChangeAspect="1"/>
          </p:cNvSpPr>
          <p:nvPr>
            <p:ph type="pic" sz="quarter" idx="13"/>
          </p:nvPr>
        </p:nvSpPr>
        <p:spPr>
          <a:xfrm>
            <a:off x="13602114" y="3608176"/>
            <a:ext cx="5629148" cy="5629543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45872" y="3144979"/>
            <a:ext cx="11765784" cy="653778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125" y="10625473"/>
            <a:ext cx="1085542" cy="31097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CANADIAN ASTRONOMY DATA CENTRE</a:t>
            </a:r>
          </a:p>
        </p:txBody>
      </p:sp>
    </p:spTree>
    <p:extLst>
      <p:ext uri="{BB962C8B-B14F-4D97-AF65-F5344CB8AC3E}">
        <p14:creationId xmlns:p14="http://schemas.microsoft.com/office/powerpoint/2010/main" val="127376730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3985481" y="1899617"/>
            <a:ext cx="12133139" cy="3828687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923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85481" y="5846109"/>
            <a:ext cx="12133139" cy="131059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4543" y="10779224"/>
            <a:ext cx="407162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37277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iew of beach and sea from a grassy sand dune"/>
          <p:cNvSpPr>
            <a:spLocks noGrp="1"/>
          </p:cNvSpPr>
          <p:nvPr>
            <p:ph type="pic" sz="half" idx="21"/>
          </p:nvPr>
        </p:nvSpPr>
        <p:spPr>
          <a:xfrm>
            <a:off x="4397772" y="434409"/>
            <a:ext cx="11308556" cy="75395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3985481" y="7789904"/>
            <a:ext cx="12133139" cy="1649281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923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85481" y="9453909"/>
            <a:ext cx="12133139" cy="131059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42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0153" y="10779224"/>
            <a:ext cx="395941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73664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3985481" y="3740332"/>
            <a:ext cx="12133139" cy="382868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23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0153" y="10779224"/>
            <a:ext cx="395941" cy="4234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14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37579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hyperlink" Target="https://ivoa.net/" TargetMode="External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13.sv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21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0895" y="1819024"/>
            <a:ext cx="9371330" cy="659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1" i="0">
                <a:solidFill>
                  <a:srgbClr val="1A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53252" y="2978773"/>
            <a:ext cx="11733530" cy="2608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8387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934819" y="10694206"/>
            <a:ext cx="505342" cy="517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838787"/>
                </a:solidFill>
                <a:latin typeface="Century Gothic"/>
                <a:cs typeface="Century Gothic"/>
              </a:defRPr>
            </a:lvl1pPr>
          </a:lstStyle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1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619066" y="1151574"/>
            <a:ext cx="18865968" cy="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8898" tIns="58898" rIns="58898" bIns="58898" anchor="ctr"/>
          <a:lstStyle/>
          <a:p>
            <a:pPr defTabSz="530102">
              <a:lnSpc>
                <a:spcPct val="80000"/>
              </a:lnSpc>
              <a:spcBef>
                <a:spcPts val="0"/>
              </a:spcBef>
              <a:defRPr sz="3200" spc="160">
                <a:solidFill>
                  <a:srgbClr val="838787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2638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464697" y="1781812"/>
            <a:ext cx="17174707" cy="839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128615" y="3180755"/>
            <a:ext cx="17846871" cy="708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ivoa.net"/>
          <p:cNvSpPr txBox="1"/>
          <p:nvPr/>
        </p:nvSpPr>
        <p:spPr>
          <a:xfrm>
            <a:off x="826590" y="10869832"/>
            <a:ext cx="3507404" cy="308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4726" tIns="14726" rIns="14726" bIns="14726" anchor="b">
            <a:spAutoFit/>
          </a:bodyPr>
          <a:lstStyle/>
          <a:p>
            <a:pPr defTabSz="1508282">
              <a:spcBef>
                <a:spcPts val="0"/>
              </a:spcBef>
              <a:defRPr sz="22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814" u="sng">
                <a:solidFill>
                  <a:schemeClr val="accent1">
                    <a:lumOff val="16847"/>
                  </a:schemeClr>
                </a:solidFill>
                <a:hlinkClick r:id="rId17"/>
              </a:rPr>
              <a:t>ivoa.net</a:t>
            </a:r>
            <a:r>
              <a:rPr sz="1814"/>
              <a:t> </a:t>
            </a:r>
          </a:p>
        </p:txBody>
      </p:sp>
      <p:sp>
        <p:nvSpPr>
          <p:cNvPr id="6" name="Line"/>
          <p:cNvSpPr/>
          <p:nvPr/>
        </p:nvSpPr>
        <p:spPr>
          <a:xfrm flipV="1">
            <a:off x="4356796" y="11024291"/>
            <a:ext cx="13822814" cy="3"/>
          </a:xfrm>
          <a:prstGeom prst="line">
            <a:avLst/>
          </a:prstGeom>
          <a:ln w="6350">
            <a:solidFill>
              <a:srgbClr val="A6AAA9"/>
            </a:solidFill>
            <a:miter lim="400000"/>
          </a:ln>
        </p:spPr>
        <p:txBody>
          <a:bodyPr lIns="58898" tIns="58898" rIns="58898" bIns="58898" anchor="ctr"/>
          <a:lstStyle/>
          <a:p>
            <a:pPr defTabSz="530102">
              <a:lnSpc>
                <a:spcPct val="80000"/>
              </a:lnSpc>
              <a:spcBef>
                <a:spcPts val="0"/>
              </a:spcBef>
              <a:defRPr sz="3200" spc="160">
                <a:solidFill>
                  <a:srgbClr val="838787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2638"/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002033" y="10794572"/>
            <a:ext cx="445634" cy="403123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1979">
                <a:solidFill>
                  <a:srgbClr val="838787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IVOA_wb_1200.jpg" descr="IVOA_wb_1200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870483" y="135312"/>
            <a:ext cx="1496536" cy="8393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765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 spd="med"/>
  <p:txStyles>
    <p:titleStyle>
      <a:lvl1pPr marL="0" marR="0" indent="0" algn="l" defTabSz="677352" latinLnBrk="0">
        <a:lnSpc>
          <a:spcPct val="80000"/>
        </a:lnSpc>
        <a:spcBef>
          <a:spcPts val="3216"/>
        </a:spcBef>
        <a:spcAft>
          <a:spcPts val="0"/>
        </a:spcAft>
        <a:buClrTx/>
        <a:buSzTx/>
        <a:buFontTx/>
        <a:buNone/>
        <a:tabLst/>
        <a:defRPr sz="6926" b="0" i="0" u="none" strike="noStrike" cap="none" spc="0" baseline="0">
          <a:solidFill>
            <a:srgbClr val="1A1919"/>
          </a:solidFill>
          <a:uFillTx/>
          <a:latin typeface="Avenir Heavy"/>
          <a:ea typeface="Avenir Heavy"/>
          <a:cs typeface="Avenir Heavy"/>
          <a:sym typeface="Avenir Heavy"/>
        </a:defRPr>
      </a:lvl1pPr>
      <a:lvl2pPr marL="0" marR="0" indent="188481" algn="l" defTabSz="677352" latinLnBrk="0">
        <a:lnSpc>
          <a:spcPct val="80000"/>
        </a:lnSpc>
        <a:spcBef>
          <a:spcPts val="3216"/>
        </a:spcBef>
        <a:spcAft>
          <a:spcPts val="0"/>
        </a:spcAft>
        <a:buClrTx/>
        <a:buSzTx/>
        <a:buFontTx/>
        <a:buNone/>
        <a:tabLst/>
        <a:defRPr sz="6926" b="0" i="0" u="none" strike="noStrike" cap="none" spc="0" baseline="0">
          <a:solidFill>
            <a:srgbClr val="1A1919"/>
          </a:solidFill>
          <a:uFillTx/>
          <a:latin typeface="Avenir Heavy"/>
          <a:ea typeface="Avenir Heavy"/>
          <a:cs typeface="Avenir Heavy"/>
          <a:sym typeface="Avenir Heavy"/>
        </a:defRPr>
      </a:lvl2pPr>
      <a:lvl3pPr marL="0" marR="0" indent="376961" algn="l" defTabSz="677352" latinLnBrk="0">
        <a:lnSpc>
          <a:spcPct val="80000"/>
        </a:lnSpc>
        <a:spcBef>
          <a:spcPts val="3216"/>
        </a:spcBef>
        <a:spcAft>
          <a:spcPts val="0"/>
        </a:spcAft>
        <a:buClrTx/>
        <a:buSzTx/>
        <a:buFontTx/>
        <a:buNone/>
        <a:tabLst/>
        <a:defRPr sz="6926" b="0" i="0" u="none" strike="noStrike" cap="none" spc="0" baseline="0">
          <a:solidFill>
            <a:srgbClr val="1A1919"/>
          </a:solidFill>
          <a:uFillTx/>
          <a:latin typeface="Avenir Heavy"/>
          <a:ea typeface="Avenir Heavy"/>
          <a:cs typeface="Avenir Heavy"/>
          <a:sym typeface="Avenir Heavy"/>
        </a:defRPr>
      </a:lvl3pPr>
      <a:lvl4pPr marL="0" marR="0" indent="565442" algn="l" defTabSz="677352" latinLnBrk="0">
        <a:lnSpc>
          <a:spcPct val="80000"/>
        </a:lnSpc>
        <a:spcBef>
          <a:spcPts val="3216"/>
        </a:spcBef>
        <a:spcAft>
          <a:spcPts val="0"/>
        </a:spcAft>
        <a:buClrTx/>
        <a:buSzTx/>
        <a:buFontTx/>
        <a:buNone/>
        <a:tabLst/>
        <a:defRPr sz="6926" b="0" i="0" u="none" strike="noStrike" cap="none" spc="0" baseline="0">
          <a:solidFill>
            <a:srgbClr val="1A1919"/>
          </a:solidFill>
          <a:uFillTx/>
          <a:latin typeface="Avenir Heavy"/>
          <a:ea typeface="Avenir Heavy"/>
          <a:cs typeface="Avenir Heavy"/>
          <a:sym typeface="Avenir Heavy"/>
        </a:defRPr>
      </a:lvl4pPr>
      <a:lvl5pPr marL="0" marR="0" indent="753923" algn="l" defTabSz="677352" latinLnBrk="0">
        <a:lnSpc>
          <a:spcPct val="80000"/>
        </a:lnSpc>
        <a:spcBef>
          <a:spcPts val="3216"/>
        </a:spcBef>
        <a:spcAft>
          <a:spcPts val="0"/>
        </a:spcAft>
        <a:buClrTx/>
        <a:buSzTx/>
        <a:buFontTx/>
        <a:buNone/>
        <a:tabLst/>
        <a:defRPr sz="6926" b="0" i="0" u="none" strike="noStrike" cap="none" spc="0" baseline="0">
          <a:solidFill>
            <a:srgbClr val="1A1919"/>
          </a:solidFill>
          <a:uFillTx/>
          <a:latin typeface="Avenir Heavy"/>
          <a:ea typeface="Avenir Heavy"/>
          <a:cs typeface="Avenir Heavy"/>
          <a:sym typeface="Avenir Heavy"/>
        </a:defRPr>
      </a:lvl5pPr>
      <a:lvl6pPr marL="0" marR="0" indent="942404" algn="l" defTabSz="677352" latinLnBrk="0">
        <a:lnSpc>
          <a:spcPct val="80000"/>
        </a:lnSpc>
        <a:spcBef>
          <a:spcPts val="3216"/>
        </a:spcBef>
        <a:spcAft>
          <a:spcPts val="0"/>
        </a:spcAft>
        <a:buClrTx/>
        <a:buSzTx/>
        <a:buFontTx/>
        <a:buNone/>
        <a:tabLst/>
        <a:defRPr sz="6926" b="0" i="0" u="none" strike="noStrike" cap="none" spc="0" baseline="0">
          <a:solidFill>
            <a:srgbClr val="1A1919"/>
          </a:solidFill>
          <a:uFillTx/>
          <a:latin typeface="Avenir Heavy"/>
          <a:ea typeface="Avenir Heavy"/>
          <a:cs typeface="Avenir Heavy"/>
          <a:sym typeface="Avenir Heavy"/>
        </a:defRPr>
      </a:lvl6pPr>
      <a:lvl7pPr marL="0" marR="0" indent="1130884" algn="l" defTabSz="677352" latinLnBrk="0">
        <a:lnSpc>
          <a:spcPct val="80000"/>
        </a:lnSpc>
        <a:spcBef>
          <a:spcPts val="3216"/>
        </a:spcBef>
        <a:spcAft>
          <a:spcPts val="0"/>
        </a:spcAft>
        <a:buClrTx/>
        <a:buSzTx/>
        <a:buFontTx/>
        <a:buNone/>
        <a:tabLst/>
        <a:defRPr sz="6926" b="0" i="0" u="none" strike="noStrike" cap="none" spc="0" baseline="0">
          <a:solidFill>
            <a:srgbClr val="1A1919"/>
          </a:solidFill>
          <a:uFillTx/>
          <a:latin typeface="Avenir Heavy"/>
          <a:ea typeface="Avenir Heavy"/>
          <a:cs typeface="Avenir Heavy"/>
          <a:sym typeface="Avenir Heavy"/>
        </a:defRPr>
      </a:lvl7pPr>
      <a:lvl8pPr marL="0" marR="0" indent="1319365" algn="l" defTabSz="677352" latinLnBrk="0">
        <a:lnSpc>
          <a:spcPct val="80000"/>
        </a:lnSpc>
        <a:spcBef>
          <a:spcPts val="3216"/>
        </a:spcBef>
        <a:spcAft>
          <a:spcPts val="0"/>
        </a:spcAft>
        <a:buClrTx/>
        <a:buSzTx/>
        <a:buFontTx/>
        <a:buNone/>
        <a:tabLst/>
        <a:defRPr sz="6926" b="0" i="0" u="none" strike="noStrike" cap="none" spc="0" baseline="0">
          <a:solidFill>
            <a:srgbClr val="1A1919"/>
          </a:solidFill>
          <a:uFillTx/>
          <a:latin typeface="Avenir Heavy"/>
          <a:ea typeface="Avenir Heavy"/>
          <a:cs typeface="Avenir Heavy"/>
          <a:sym typeface="Avenir Heavy"/>
        </a:defRPr>
      </a:lvl8pPr>
      <a:lvl9pPr marL="0" marR="0" indent="1507846" algn="l" defTabSz="677352" latinLnBrk="0">
        <a:lnSpc>
          <a:spcPct val="80000"/>
        </a:lnSpc>
        <a:spcBef>
          <a:spcPts val="3216"/>
        </a:spcBef>
        <a:spcAft>
          <a:spcPts val="0"/>
        </a:spcAft>
        <a:buClrTx/>
        <a:buSzTx/>
        <a:buFontTx/>
        <a:buNone/>
        <a:tabLst/>
        <a:defRPr sz="6926" b="0" i="0" u="none" strike="noStrike" cap="none" spc="0" baseline="0">
          <a:solidFill>
            <a:srgbClr val="1A1919"/>
          </a:solidFill>
          <a:uFillTx/>
          <a:latin typeface="Avenir Heavy"/>
          <a:ea typeface="Avenir Heavy"/>
          <a:cs typeface="Avenir Heavy"/>
          <a:sym typeface="Avenir Heavy"/>
        </a:defRPr>
      </a:lvl9pPr>
    </p:titleStyle>
    <p:bodyStyle>
      <a:lvl1pPr marL="495839" marR="0" indent="-495839" algn="l" defTabSz="677352" latinLnBrk="0">
        <a:lnSpc>
          <a:spcPct val="100000"/>
        </a:lnSpc>
        <a:spcBef>
          <a:spcPts val="3216"/>
        </a:spcBef>
        <a:spcAft>
          <a:spcPts val="0"/>
        </a:spcAft>
        <a:buClr>
          <a:srgbClr val="C73834"/>
        </a:buClr>
        <a:buSzPct val="104999"/>
        <a:buFont typeface="Avenir Next Regular"/>
        <a:buChar char="•"/>
        <a:tabLst/>
        <a:defRPr sz="3793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62330" marR="0" indent="-495839" algn="l" defTabSz="677352" latinLnBrk="0">
        <a:lnSpc>
          <a:spcPct val="100000"/>
        </a:lnSpc>
        <a:spcBef>
          <a:spcPts val="3216"/>
        </a:spcBef>
        <a:spcAft>
          <a:spcPts val="0"/>
        </a:spcAft>
        <a:buClr>
          <a:srgbClr val="C73834"/>
        </a:buClr>
        <a:buSzPct val="104999"/>
        <a:buFont typeface="Avenir Next Regular"/>
        <a:buChar char="•"/>
        <a:tabLst/>
        <a:defRPr sz="3793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228820" marR="0" indent="-495839" algn="l" defTabSz="677352" latinLnBrk="0">
        <a:lnSpc>
          <a:spcPct val="100000"/>
        </a:lnSpc>
        <a:spcBef>
          <a:spcPts val="3216"/>
        </a:spcBef>
        <a:spcAft>
          <a:spcPts val="0"/>
        </a:spcAft>
        <a:buClr>
          <a:srgbClr val="C73834"/>
        </a:buClr>
        <a:buSzPct val="104999"/>
        <a:buFont typeface="Avenir Next Regular"/>
        <a:buChar char="•"/>
        <a:tabLst/>
        <a:defRPr sz="3793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595310" marR="0" indent="-495839" algn="l" defTabSz="677352" latinLnBrk="0">
        <a:lnSpc>
          <a:spcPct val="100000"/>
        </a:lnSpc>
        <a:spcBef>
          <a:spcPts val="3216"/>
        </a:spcBef>
        <a:spcAft>
          <a:spcPts val="0"/>
        </a:spcAft>
        <a:buClr>
          <a:srgbClr val="C73834"/>
        </a:buClr>
        <a:buSzPct val="104999"/>
        <a:buFont typeface="Avenir Next Regular"/>
        <a:buChar char="•"/>
        <a:tabLst/>
        <a:defRPr sz="3793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1961800" marR="0" indent="-495839" algn="l" defTabSz="677352" latinLnBrk="0">
        <a:lnSpc>
          <a:spcPct val="100000"/>
        </a:lnSpc>
        <a:spcBef>
          <a:spcPts val="3216"/>
        </a:spcBef>
        <a:spcAft>
          <a:spcPts val="0"/>
        </a:spcAft>
        <a:buClr>
          <a:srgbClr val="C73834"/>
        </a:buClr>
        <a:buSzPct val="104999"/>
        <a:buFont typeface="Avenir Next Regular"/>
        <a:buChar char="•"/>
        <a:tabLst/>
        <a:defRPr sz="3793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328291" marR="0" indent="-495839" algn="l" defTabSz="677352" latinLnBrk="0">
        <a:lnSpc>
          <a:spcPct val="100000"/>
        </a:lnSpc>
        <a:spcBef>
          <a:spcPts val="3216"/>
        </a:spcBef>
        <a:spcAft>
          <a:spcPts val="0"/>
        </a:spcAft>
        <a:buClr>
          <a:srgbClr val="C73834"/>
        </a:buClr>
        <a:buSzPct val="104999"/>
        <a:buFont typeface="Avenir Next Regular"/>
        <a:buChar char="▸"/>
        <a:tabLst/>
        <a:defRPr sz="3793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2694781" marR="0" indent="-495839" algn="l" defTabSz="677352" latinLnBrk="0">
        <a:lnSpc>
          <a:spcPct val="100000"/>
        </a:lnSpc>
        <a:spcBef>
          <a:spcPts val="3216"/>
        </a:spcBef>
        <a:spcAft>
          <a:spcPts val="0"/>
        </a:spcAft>
        <a:buClr>
          <a:srgbClr val="C73834"/>
        </a:buClr>
        <a:buSzPct val="104999"/>
        <a:buFont typeface="Avenir Next Regular"/>
        <a:buChar char="▸"/>
        <a:tabLst/>
        <a:defRPr sz="3793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061271" marR="0" indent="-495839" algn="l" defTabSz="677352" latinLnBrk="0">
        <a:lnSpc>
          <a:spcPct val="100000"/>
        </a:lnSpc>
        <a:spcBef>
          <a:spcPts val="3216"/>
        </a:spcBef>
        <a:spcAft>
          <a:spcPts val="0"/>
        </a:spcAft>
        <a:buClr>
          <a:srgbClr val="C73834"/>
        </a:buClr>
        <a:buSzPct val="104999"/>
        <a:buFont typeface="Avenir Next Regular"/>
        <a:buChar char="▸"/>
        <a:tabLst/>
        <a:defRPr sz="3793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3427761" marR="0" indent="-495839" algn="l" defTabSz="677352" latinLnBrk="0">
        <a:lnSpc>
          <a:spcPct val="100000"/>
        </a:lnSpc>
        <a:spcBef>
          <a:spcPts val="3216"/>
        </a:spcBef>
        <a:spcAft>
          <a:spcPts val="0"/>
        </a:spcAft>
        <a:buClr>
          <a:srgbClr val="C73834"/>
        </a:buClr>
        <a:buSzPct val="104999"/>
        <a:buFont typeface="Avenir Next Regular"/>
        <a:buChar char="▸"/>
        <a:tabLst/>
        <a:defRPr sz="3793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67735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188481" algn="r" defTabSz="67735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376961" algn="r" defTabSz="67735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565442" algn="r" defTabSz="67735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753923" algn="r" defTabSz="67735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942404" algn="r" defTabSz="67735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1130884" algn="r" defTabSz="67735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1319365" algn="r" defTabSz="67735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1507846" algn="r" defTabSz="67735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364091" y="10228876"/>
            <a:ext cx="138821" cy="29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316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1271161" y="737740"/>
            <a:ext cx="11029332" cy="28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2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55204" y="295484"/>
            <a:ext cx="16623534" cy="8516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1124" y="1454483"/>
            <a:ext cx="19346763" cy="878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9268433" y="10228876"/>
            <a:ext cx="392094" cy="29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1316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1316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316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9738" y="-356340"/>
            <a:ext cx="3443325" cy="2166883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364142" y="10591955"/>
            <a:ext cx="1929940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8339" y="10858164"/>
            <a:ext cx="2693628" cy="17216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" y="10643496"/>
            <a:ext cx="16707627" cy="7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7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4934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9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9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9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90" b="1">
          <a:solidFill>
            <a:schemeClr val="bg1"/>
          </a:solidFill>
          <a:latin typeface="Verdana" pitchFamily="34" charset="0"/>
        </a:defRPr>
      </a:lvl5pPr>
      <a:lvl6pPr marL="725249" algn="l" rtl="0" eaLnBrk="1" fontAlgn="base" hangingPunct="1">
        <a:spcBef>
          <a:spcPct val="0"/>
        </a:spcBef>
        <a:spcAft>
          <a:spcPct val="0"/>
        </a:spcAft>
        <a:defRPr sz="3490" b="1">
          <a:solidFill>
            <a:schemeClr val="bg1"/>
          </a:solidFill>
          <a:latin typeface="Verdana" pitchFamily="34" charset="0"/>
        </a:defRPr>
      </a:lvl6pPr>
      <a:lvl7pPr marL="1450498" algn="l" rtl="0" eaLnBrk="1" fontAlgn="base" hangingPunct="1">
        <a:spcBef>
          <a:spcPct val="0"/>
        </a:spcBef>
        <a:spcAft>
          <a:spcPct val="0"/>
        </a:spcAft>
        <a:defRPr sz="3490" b="1">
          <a:solidFill>
            <a:schemeClr val="bg1"/>
          </a:solidFill>
          <a:latin typeface="Verdana" pitchFamily="34" charset="0"/>
        </a:defRPr>
      </a:lvl7pPr>
      <a:lvl8pPr marL="2175748" algn="l" rtl="0" eaLnBrk="1" fontAlgn="base" hangingPunct="1">
        <a:spcBef>
          <a:spcPct val="0"/>
        </a:spcBef>
        <a:spcAft>
          <a:spcPct val="0"/>
        </a:spcAft>
        <a:defRPr sz="3490" b="1">
          <a:solidFill>
            <a:schemeClr val="bg1"/>
          </a:solidFill>
          <a:latin typeface="Verdana" pitchFamily="34" charset="0"/>
        </a:defRPr>
      </a:lvl8pPr>
      <a:lvl9pPr marL="2900997" algn="l" rtl="0" eaLnBrk="1" fontAlgn="base" hangingPunct="1">
        <a:spcBef>
          <a:spcPct val="0"/>
        </a:spcBef>
        <a:spcAft>
          <a:spcPct val="0"/>
        </a:spcAft>
        <a:defRPr sz="349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296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28489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96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32854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96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18081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96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12878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96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519953" indent="-66481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537">
          <a:solidFill>
            <a:schemeClr val="bg2"/>
          </a:solidFill>
          <a:latin typeface="+mn-lt"/>
        </a:defRPr>
      </a:lvl6pPr>
      <a:lvl7pPr marL="6245203" indent="-66481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537">
          <a:solidFill>
            <a:schemeClr val="bg2"/>
          </a:solidFill>
          <a:latin typeface="+mn-lt"/>
        </a:defRPr>
      </a:lvl7pPr>
      <a:lvl8pPr marL="6970452" indent="-66481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537">
          <a:solidFill>
            <a:schemeClr val="bg2"/>
          </a:solidFill>
          <a:latin typeface="+mn-lt"/>
        </a:defRPr>
      </a:lvl8pPr>
      <a:lvl9pPr marL="7695701" indent="-66481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537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450498" rtl="0" eaLnBrk="1" latinLnBrk="0" hangingPunct="1">
        <a:defRPr sz="2855" kern="1200">
          <a:solidFill>
            <a:schemeClr val="tx1"/>
          </a:solidFill>
          <a:latin typeface="+mn-lt"/>
          <a:ea typeface="+mn-ea"/>
          <a:cs typeface="+mn-cs"/>
        </a:defRPr>
      </a:lvl1pPr>
      <a:lvl2pPr marL="725249" algn="l" defTabSz="1450498" rtl="0" eaLnBrk="1" latinLnBrk="0" hangingPunct="1">
        <a:defRPr sz="2855" kern="1200">
          <a:solidFill>
            <a:schemeClr val="tx1"/>
          </a:solidFill>
          <a:latin typeface="+mn-lt"/>
          <a:ea typeface="+mn-ea"/>
          <a:cs typeface="+mn-cs"/>
        </a:defRPr>
      </a:lvl2pPr>
      <a:lvl3pPr marL="1450498" algn="l" defTabSz="1450498" rtl="0" eaLnBrk="1" latinLnBrk="0" hangingPunct="1">
        <a:defRPr sz="2855" kern="1200">
          <a:solidFill>
            <a:schemeClr val="tx1"/>
          </a:solidFill>
          <a:latin typeface="+mn-lt"/>
          <a:ea typeface="+mn-ea"/>
          <a:cs typeface="+mn-cs"/>
        </a:defRPr>
      </a:lvl3pPr>
      <a:lvl4pPr marL="2175748" algn="l" defTabSz="1450498" rtl="0" eaLnBrk="1" latinLnBrk="0" hangingPunct="1">
        <a:defRPr sz="2855" kern="1200">
          <a:solidFill>
            <a:schemeClr val="tx1"/>
          </a:solidFill>
          <a:latin typeface="+mn-lt"/>
          <a:ea typeface="+mn-ea"/>
          <a:cs typeface="+mn-cs"/>
        </a:defRPr>
      </a:lvl4pPr>
      <a:lvl5pPr marL="2900997" algn="l" defTabSz="1450498" rtl="0" eaLnBrk="1" latinLnBrk="0" hangingPunct="1">
        <a:defRPr sz="2855" kern="1200">
          <a:solidFill>
            <a:schemeClr val="tx1"/>
          </a:solidFill>
          <a:latin typeface="+mn-lt"/>
          <a:ea typeface="+mn-ea"/>
          <a:cs typeface="+mn-cs"/>
        </a:defRPr>
      </a:lvl5pPr>
      <a:lvl6pPr marL="3626247" algn="l" defTabSz="1450498" rtl="0" eaLnBrk="1" latinLnBrk="0" hangingPunct="1">
        <a:defRPr sz="2855" kern="1200">
          <a:solidFill>
            <a:schemeClr val="tx1"/>
          </a:solidFill>
          <a:latin typeface="+mn-lt"/>
          <a:ea typeface="+mn-ea"/>
          <a:cs typeface="+mn-cs"/>
        </a:defRPr>
      </a:lvl6pPr>
      <a:lvl7pPr marL="4351497" algn="l" defTabSz="1450498" rtl="0" eaLnBrk="1" latinLnBrk="0" hangingPunct="1">
        <a:defRPr sz="2855" kern="1200">
          <a:solidFill>
            <a:schemeClr val="tx1"/>
          </a:solidFill>
          <a:latin typeface="+mn-lt"/>
          <a:ea typeface="+mn-ea"/>
          <a:cs typeface="+mn-cs"/>
        </a:defRPr>
      </a:lvl7pPr>
      <a:lvl8pPr marL="5076746" algn="l" defTabSz="1450498" rtl="0" eaLnBrk="1" latinLnBrk="0" hangingPunct="1">
        <a:defRPr sz="2855" kern="1200">
          <a:solidFill>
            <a:schemeClr val="tx1"/>
          </a:solidFill>
          <a:latin typeface="+mn-lt"/>
          <a:ea typeface="+mn-ea"/>
          <a:cs typeface="+mn-cs"/>
        </a:defRPr>
      </a:lvl8pPr>
      <a:lvl9pPr marL="5801995" algn="l" defTabSz="1450498" rtl="0" eaLnBrk="1" latinLnBrk="0" hangingPunct="1">
        <a:defRPr sz="28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3193" y="263899"/>
            <a:ext cx="16028752" cy="1702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157" y="2240731"/>
            <a:ext cx="17339786" cy="7945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9271" y="10482096"/>
            <a:ext cx="2574652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2EA9-9C59-B94A-A747-D112AE1C00E1}" type="datetime1">
              <a:rPr lang="it-IT" smtClean="0"/>
              <a:t>13/11/25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314" y="10482096"/>
            <a:ext cx="616399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11261552" y="10495096"/>
            <a:ext cx="6128161" cy="62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731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731" dirty="0">
                <a:solidFill>
                  <a:schemeClr val="tx1"/>
                </a:solidFill>
              </a:rPr>
              <a:t>Horizon 2020 - Grant N° </a:t>
            </a:r>
            <a:r>
              <a:rPr lang="uk-UA" sz="1731" dirty="0">
                <a:solidFill>
                  <a:schemeClr val="tx1"/>
                </a:solidFill>
              </a:rPr>
              <a:t>824064</a:t>
            </a:r>
            <a:endParaRPr lang="en-GB" sz="2309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712" y="10595560"/>
            <a:ext cx="1003853" cy="484257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405628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59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Tx/>
        <a:buBlip>
          <a:blip r:embed="rId15"/>
        </a:buBlip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Tx/>
        <a:buBlip>
          <a:blip r:embed="rId15"/>
        </a:buBlip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Tx/>
        <a:buBlip>
          <a:blip r:embed="rId15"/>
        </a:buBlip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Tx/>
        <a:buBlip>
          <a:blip r:embed="rId15"/>
        </a:buBlip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Tx/>
        <a:buBlip>
          <a:blip r:embed="rId15"/>
        </a:buBlip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4243B"/>
            </a:gs>
            <a:gs pos="100000">
              <a:srgbClr val="5984A5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7525" y="1624283"/>
            <a:ext cx="18077200" cy="168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7525" y="4219596"/>
            <a:ext cx="18077200" cy="5959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8739952" y="10324574"/>
            <a:ext cx="1206378" cy="86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199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2199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2199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2199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2199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2199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2199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2199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2199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BBD4B73-6F97-4148-20D8-8B33D607DB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5853213" y="390383"/>
            <a:ext cx="2177944" cy="121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E9C166CF-D786-1109-4F82-2741E556A8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031158" y="420798"/>
            <a:ext cx="2073035" cy="1150265"/>
          </a:xfrm>
          <a:prstGeom prst="rect">
            <a:avLst/>
          </a:prstGeom>
          <a:noFill/>
          <a:ln>
            <a:noFill/>
          </a:ln>
        </p:spPr>
        <p:txBody>
          <a:bodyPr wrap="none" lIns="200993" tIns="100496" rIns="200993" bIns="100496">
            <a:spAutoFit/>
          </a:bodyPr>
          <a:lstStyle/>
          <a:p>
            <a:pPr eaLnBrk="0" hangingPunct="0">
              <a:defRPr/>
            </a:pPr>
            <a:r>
              <a:rPr lang="en-US" sz="6156" i="1" baseline="0" dirty="0">
                <a:solidFill>
                  <a:srgbClr val="0C2A80"/>
                </a:solidFill>
                <a:latin typeface="Arial" panose="020B0604020202020204" pitchFamily="34" charset="0"/>
              </a:rPr>
              <a:t>CXC</a:t>
            </a:r>
          </a:p>
        </p:txBody>
      </p:sp>
    </p:spTree>
    <p:extLst>
      <p:ext uri="{BB962C8B-B14F-4D97-AF65-F5344CB8AC3E}">
        <p14:creationId xmlns:p14="http://schemas.microsoft.com/office/powerpoint/2010/main" val="3522455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0CFC0-EAD0-C644-1682-2A17237E2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492D7-8479-7B73-0FBC-564F69A35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0FECB-6544-161D-0A7B-506AD6BFBF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B24585-7989-FB4E-860E-EB82A0A6B47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F8B00-5BF2-86D1-3388-1A569BB87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6096F-2A38-3C1B-0D54-B04EDA858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8D901B-EECA-9442-952C-6F31CC19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4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o.am/meetings/meetings/ASBD3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ao.am/meetings/meetings/4RASS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6738/" TargetMode="External"/><Relationship Id="rId2" Type="http://schemas.openxmlformats.org/officeDocument/2006/relationships/hyperlink" Target="https://indico.in2p3.fr/event/36318/" TargetMode="Externa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jpg"/><Relationship Id="rId7" Type="http://schemas.openxmlformats.org/officeDocument/2006/relationships/image" Target="../media/image63.png"/><Relationship Id="rId2" Type="http://schemas.openxmlformats.org/officeDocument/2006/relationships/hyperlink" Target="https://ivoa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hyperlink" Target="https://dc.g-vo.org/VOTT" TargetMode="External"/><Relationship Id="rId10" Type="http://schemas.openxmlformats.org/officeDocument/2006/relationships/image" Target="../media/image66.png"/><Relationship Id="rId4" Type="http://schemas.openxmlformats.org/officeDocument/2006/relationships/hyperlink" Target="mailto:gavo@fediscience.org" TargetMode="External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hyperlink" Target="https://vos.fai.kz/cavern" TargetMode="External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jpg"/><Relationship Id="rId7" Type="http://schemas.openxmlformats.org/officeDocument/2006/relationships/image" Target="../media/image8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Relationship Id="rId9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voa.net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cixplorer.org/" TargetMode="External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90.png"/><Relationship Id="rId5" Type="http://schemas.openxmlformats.org/officeDocument/2006/relationships/hyperlink" Target="https://ivoa.net/documents/Notes/BibVO/20240214/NOTE-BibVO-1.0-20240214.html" TargetMode="External"/><Relationship Id="rId4" Type="http://schemas.openxmlformats.org/officeDocument/2006/relationships/hyperlink" Target="https://astrothesaurus.or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voa.net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voa.net/members/IVOA_Code_of_Conduct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voa.net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-vo.org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voa.ne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voa.net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voa.ne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voa.net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voa-news-editors@ivoa.net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1000">
              <a:srgbClr val="5B7293"/>
            </a:gs>
            <a:gs pos="47000">
              <a:srgbClr val="5C6081"/>
            </a:gs>
            <a:gs pos="100000">
              <a:srgbClr val="5984A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>
            <a:extLst>
              <a:ext uri="{FF2B5EF4-FFF2-40B4-BE49-F238E27FC236}">
                <a16:creationId xmlns:a16="http://schemas.microsoft.com/office/drawing/2014/main" id="{85B222F6-F459-C584-1357-47E9D8E74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5" y="0"/>
            <a:ext cx="7546975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/>
          <p:nvPr/>
        </p:nvSpPr>
        <p:spPr>
          <a:xfrm>
            <a:off x="3453725" y="9485429"/>
            <a:ext cx="0" cy="197485"/>
          </a:xfrm>
          <a:custGeom>
            <a:avLst/>
            <a:gdLst/>
            <a:ahLst/>
            <a:cxnLst/>
            <a:rect l="l" t="t" r="r" b="b"/>
            <a:pathLst>
              <a:path h="197484">
                <a:moveTo>
                  <a:pt x="0" y="197170"/>
                </a:moveTo>
                <a:lnTo>
                  <a:pt x="0" y="0"/>
                </a:lnTo>
              </a:path>
              <a:path h="197484">
                <a:moveTo>
                  <a:pt x="0" y="197170"/>
                </a:moveTo>
                <a:lnTo>
                  <a:pt x="0" y="0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66226" y="3103246"/>
            <a:ext cx="8802190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200" b="0" dirty="0">
                <a:solidFill>
                  <a:schemeClr val="accent6"/>
                </a:solidFill>
                <a:latin typeface="Arial"/>
                <a:cs typeface="Arial"/>
              </a:rPr>
              <a:t>State</a:t>
            </a:r>
            <a:r>
              <a:rPr sz="7200" b="0" spc="-185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7200" b="0" spc="225" dirty="0">
                <a:solidFill>
                  <a:schemeClr val="accent6"/>
                </a:solidFill>
                <a:latin typeface="Arial"/>
                <a:cs typeface="Arial"/>
              </a:rPr>
              <a:t>of</a:t>
            </a:r>
            <a:r>
              <a:rPr sz="7200" b="0" spc="-55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7200" b="0" spc="150" dirty="0">
                <a:solidFill>
                  <a:schemeClr val="accent6"/>
                </a:solidFill>
                <a:latin typeface="Arial"/>
                <a:cs typeface="Arial"/>
              </a:rPr>
              <a:t>the</a:t>
            </a:r>
            <a:r>
              <a:rPr sz="7200" b="0" spc="-18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7200" b="0" spc="35" dirty="0">
                <a:solidFill>
                  <a:schemeClr val="accent6"/>
                </a:solidFill>
                <a:latin typeface="Arial"/>
                <a:cs typeface="Arial"/>
              </a:rPr>
              <a:t>IVOA</a:t>
            </a:r>
            <a:endParaRPr sz="72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02946" y="4222783"/>
            <a:ext cx="10402389" cy="2173672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lang="en-CA" sz="3950" i="1" spc="-75" dirty="0">
                <a:solidFill>
                  <a:schemeClr val="accent6"/>
                </a:solidFill>
                <a:latin typeface="Arial"/>
                <a:cs typeface="Arial"/>
              </a:rPr>
              <a:t>14-16</a:t>
            </a:r>
            <a:r>
              <a:rPr sz="3950" i="1" spc="-75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CA" sz="3950" i="1" dirty="0">
                <a:solidFill>
                  <a:schemeClr val="accent6"/>
                </a:solidFill>
                <a:latin typeface="Arial"/>
                <a:cs typeface="Arial"/>
              </a:rPr>
              <a:t>Nov 2025</a:t>
            </a:r>
            <a:r>
              <a:rPr sz="3950" i="1" spc="-15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endParaRPr lang="en-CA" sz="3950" i="1" spc="-15" dirty="0">
              <a:solidFill>
                <a:schemeClr val="accent6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lang="en-CA" sz="3950" i="1" spc="-15" dirty="0">
                <a:solidFill>
                  <a:schemeClr val="accent6"/>
                </a:solidFill>
                <a:latin typeface="Arial"/>
                <a:cs typeface="Arial"/>
              </a:rPr>
              <a:t>Southern Spring </a:t>
            </a:r>
            <a:r>
              <a:rPr sz="3950" i="1" spc="60" dirty="0">
                <a:solidFill>
                  <a:schemeClr val="accent6"/>
                </a:solidFill>
                <a:latin typeface="Arial"/>
                <a:cs typeface="Arial"/>
              </a:rPr>
              <a:t>Interoperability</a:t>
            </a:r>
            <a:r>
              <a:rPr sz="3950" i="1" spc="-15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3950" i="1" spc="110" dirty="0">
                <a:solidFill>
                  <a:schemeClr val="accent6"/>
                </a:solidFill>
                <a:latin typeface="Arial"/>
                <a:cs typeface="Arial"/>
              </a:rPr>
              <a:t>Meeting</a:t>
            </a:r>
            <a:endParaRPr lang="en-CA" sz="3950" i="1" spc="110" dirty="0">
              <a:solidFill>
                <a:schemeClr val="accent6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lang="en-CA" sz="3950" i="1" spc="110" dirty="0" err="1">
                <a:solidFill>
                  <a:schemeClr val="accent6"/>
                </a:solidFill>
                <a:latin typeface="Arial"/>
                <a:cs typeface="Arial"/>
              </a:rPr>
              <a:t>Görlitz</a:t>
            </a:r>
            <a:r>
              <a:rPr lang="en-CA" sz="3950" i="1" spc="110" dirty="0">
                <a:solidFill>
                  <a:schemeClr val="accent6"/>
                </a:solidFill>
                <a:latin typeface="Arial"/>
                <a:cs typeface="Arial"/>
              </a:rPr>
              <a:t>, Germany</a:t>
            </a:r>
            <a:endParaRPr sz="33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36353" y="6947802"/>
            <a:ext cx="2580640" cy="99314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lang="en-CA" sz="2950" spc="50" dirty="0">
                <a:solidFill>
                  <a:srgbClr val="FFFFFF"/>
                </a:solidFill>
                <a:latin typeface="Arial"/>
                <a:cs typeface="Arial"/>
              </a:rPr>
              <a:t>JJ Kavelaars</a:t>
            </a:r>
            <a:endParaRPr sz="2950" dirty="0">
              <a:latin typeface="Arial"/>
              <a:cs typeface="Arial"/>
            </a:endParaRPr>
          </a:p>
          <a:p>
            <a:pPr marL="980440">
              <a:lnSpc>
                <a:spcPct val="100000"/>
              </a:lnSpc>
              <a:spcBef>
                <a:spcPts val="520"/>
              </a:spcBef>
            </a:pPr>
            <a:r>
              <a:rPr sz="2450" i="1" dirty="0">
                <a:solidFill>
                  <a:srgbClr val="FFFFFF"/>
                </a:solidFill>
                <a:latin typeface="Arial"/>
                <a:cs typeface="Arial"/>
              </a:rPr>
              <a:t>IVOA</a:t>
            </a:r>
            <a:r>
              <a:rPr sz="245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i="1" spc="-10" dirty="0">
                <a:solidFill>
                  <a:srgbClr val="FFFFFF"/>
                </a:solidFill>
                <a:latin typeface="Arial"/>
                <a:cs typeface="Arial"/>
              </a:rPr>
              <a:t>Chair</a:t>
            </a:r>
            <a:endParaRPr sz="245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650" y="9485429"/>
            <a:ext cx="2354338" cy="12507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46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51646" y="503051"/>
            <a:ext cx="1152652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dirty="0">
                <a:solidFill>
                  <a:srgbClr val="800000"/>
                </a:solidFill>
                <a:latin typeface="Times New Roman"/>
                <a:cs typeface="Times New Roman"/>
              </a:rPr>
              <a:t>Armenian</a:t>
            </a:r>
            <a:r>
              <a:rPr sz="5100" spc="-19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5100" dirty="0">
                <a:solidFill>
                  <a:srgbClr val="800000"/>
                </a:solidFill>
                <a:latin typeface="Times New Roman"/>
                <a:cs typeface="Times New Roman"/>
              </a:rPr>
              <a:t>VO</a:t>
            </a:r>
            <a:r>
              <a:rPr sz="5100" spc="-8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5100" dirty="0">
                <a:solidFill>
                  <a:srgbClr val="800000"/>
                </a:solidFill>
                <a:latin typeface="Times New Roman"/>
                <a:cs typeface="Times New Roman"/>
              </a:rPr>
              <a:t>20th</a:t>
            </a:r>
            <a:r>
              <a:rPr sz="5100" spc="-3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5100" dirty="0">
                <a:solidFill>
                  <a:srgbClr val="800000"/>
                </a:solidFill>
                <a:latin typeface="Times New Roman"/>
                <a:cs typeface="Times New Roman"/>
              </a:rPr>
              <a:t>Anniversary</a:t>
            </a:r>
            <a:r>
              <a:rPr sz="5100" spc="-8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5100" spc="-10" dirty="0">
                <a:solidFill>
                  <a:srgbClr val="800000"/>
                </a:solidFill>
                <a:latin typeface="Times New Roman"/>
                <a:cs typeface="Times New Roman"/>
              </a:rPr>
              <a:t>meetings</a:t>
            </a:r>
            <a:endParaRPr sz="51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3850" y="1306962"/>
            <a:ext cx="17221200" cy="5102679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389255" marR="5080" indent="-377190">
              <a:lnSpc>
                <a:spcPts val="5280"/>
              </a:lnSpc>
              <a:spcBef>
                <a:spcPts val="490"/>
              </a:spcBef>
              <a:buChar char="•"/>
              <a:tabLst>
                <a:tab pos="389255" algn="l"/>
              </a:tabLst>
            </a:pPr>
            <a:r>
              <a:rPr sz="4600" dirty="0">
                <a:latin typeface="Times New Roman"/>
                <a:cs typeface="Times New Roman"/>
              </a:rPr>
              <a:t>Astronomical</a:t>
            </a:r>
            <a:r>
              <a:rPr sz="4600" spc="-5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Surveys and Big Data 3 </a:t>
            </a:r>
            <a:r>
              <a:rPr sz="4600" spc="-10" dirty="0">
                <a:latin typeface="Times New Roman"/>
                <a:cs typeface="Times New Roman"/>
              </a:rPr>
              <a:t>(ASBD-</a:t>
            </a:r>
            <a:r>
              <a:rPr sz="4600" dirty="0">
                <a:latin typeface="Times New Roman"/>
                <a:cs typeface="Times New Roman"/>
              </a:rPr>
              <a:t>3), 15-</a:t>
            </a:r>
            <a:r>
              <a:rPr sz="4600" spc="-25" dirty="0">
                <a:latin typeface="Times New Roman"/>
                <a:cs typeface="Times New Roman"/>
              </a:rPr>
              <a:t>19 </a:t>
            </a:r>
            <a:r>
              <a:rPr sz="4600" dirty="0">
                <a:latin typeface="Times New Roman"/>
                <a:cs typeface="Times New Roman"/>
              </a:rPr>
              <a:t>Sep</a:t>
            </a:r>
            <a:r>
              <a:rPr sz="4600" spc="-20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2025,</a:t>
            </a:r>
            <a:r>
              <a:rPr sz="4600" spc="-5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Byurakan,</a:t>
            </a:r>
            <a:r>
              <a:rPr sz="4600" spc="-254" dirty="0">
                <a:latin typeface="Times New Roman"/>
                <a:cs typeface="Times New Roman"/>
              </a:rPr>
              <a:t> </a:t>
            </a:r>
            <a:r>
              <a:rPr sz="4600" spc="-10" dirty="0">
                <a:latin typeface="Times New Roman"/>
                <a:cs typeface="Times New Roman"/>
              </a:rPr>
              <a:t>Armenia; </a:t>
            </a:r>
            <a:r>
              <a:rPr sz="46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https://www.bao.am/meetings/meetings/ASBD3/</a:t>
            </a:r>
            <a:endParaRPr sz="4600" dirty="0">
              <a:latin typeface="Times New Roman"/>
              <a:cs typeface="Times New Roman"/>
            </a:endParaRPr>
          </a:p>
          <a:p>
            <a:pPr marL="389255" marR="638175" indent="-377190">
              <a:lnSpc>
                <a:spcPts val="5280"/>
              </a:lnSpc>
              <a:spcBef>
                <a:spcPts val="1055"/>
              </a:spcBef>
              <a:buChar char="•"/>
              <a:tabLst>
                <a:tab pos="389255" algn="l"/>
              </a:tabLst>
            </a:pPr>
            <a:r>
              <a:rPr sz="4600" dirty="0">
                <a:latin typeface="Times New Roman"/>
                <a:cs typeface="Times New Roman"/>
              </a:rPr>
              <a:t>4th</a:t>
            </a:r>
            <a:r>
              <a:rPr sz="4600" spc="-15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Regional</a:t>
            </a:r>
            <a:r>
              <a:rPr sz="4600" spc="-265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Astronomical</a:t>
            </a:r>
            <a:r>
              <a:rPr sz="4600" spc="-15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Summer</a:t>
            </a:r>
            <a:r>
              <a:rPr sz="4600" spc="-15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School</a:t>
            </a:r>
            <a:r>
              <a:rPr sz="4600" spc="-10" dirty="0">
                <a:latin typeface="Times New Roman"/>
                <a:cs typeface="Times New Roman"/>
              </a:rPr>
              <a:t> (4RASS) </a:t>
            </a:r>
            <a:r>
              <a:rPr sz="4600" dirty="0">
                <a:latin typeface="Times New Roman"/>
                <a:cs typeface="Times New Roman"/>
              </a:rPr>
              <a:t>"Astronomy</a:t>
            </a:r>
            <a:r>
              <a:rPr sz="4600" spc="-10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and</a:t>
            </a:r>
            <a:r>
              <a:rPr sz="4600" spc="-10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Data</a:t>
            </a:r>
            <a:r>
              <a:rPr sz="4600" spc="-10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Science",</a:t>
            </a:r>
            <a:r>
              <a:rPr sz="4600" spc="-10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8-12</a:t>
            </a:r>
            <a:r>
              <a:rPr sz="4600" spc="-10" dirty="0">
                <a:latin typeface="Times New Roman"/>
                <a:cs typeface="Times New Roman"/>
              </a:rPr>
              <a:t> </a:t>
            </a:r>
            <a:r>
              <a:rPr sz="4600" dirty="0">
                <a:latin typeface="Times New Roman"/>
                <a:cs typeface="Times New Roman"/>
              </a:rPr>
              <a:t>Sep</a:t>
            </a:r>
            <a:r>
              <a:rPr sz="4600" spc="-5" dirty="0">
                <a:latin typeface="Times New Roman"/>
                <a:cs typeface="Times New Roman"/>
              </a:rPr>
              <a:t> </a:t>
            </a:r>
            <a:r>
              <a:rPr sz="4600" spc="-10" dirty="0">
                <a:latin typeface="Times New Roman"/>
                <a:cs typeface="Times New Roman"/>
              </a:rPr>
              <a:t>2025, </a:t>
            </a:r>
            <a:r>
              <a:rPr sz="4600" dirty="0">
                <a:latin typeface="Times New Roman"/>
                <a:cs typeface="Times New Roman"/>
              </a:rPr>
              <a:t>Byurakan,</a:t>
            </a:r>
            <a:r>
              <a:rPr sz="4600" spc="-275" dirty="0">
                <a:latin typeface="Times New Roman"/>
                <a:cs typeface="Times New Roman"/>
              </a:rPr>
              <a:t> </a:t>
            </a:r>
            <a:r>
              <a:rPr sz="4600" spc="-10" dirty="0">
                <a:latin typeface="Times New Roman"/>
                <a:cs typeface="Times New Roman"/>
              </a:rPr>
              <a:t>Armenia; </a:t>
            </a:r>
            <a:r>
              <a:rPr sz="46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https://www.bao.am/meetings/meetings/4RASS/</a:t>
            </a:r>
            <a:endParaRPr lang="en-CA" sz="4600" u="sng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</a:endParaRPr>
          </a:p>
          <a:p>
            <a:pPr marL="12065" marR="638175" algn="l" rtl="0">
              <a:lnSpc>
                <a:spcPts val="5280"/>
              </a:lnSpc>
              <a:spcBef>
                <a:spcPts val="1055"/>
              </a:spcBef>
              <a:tabLst>
                <a:tab pos="389255" algn="l"/>
              </a:tabLst>
            </a:pPr>
            <a:r>
              <a:rPr lang="en-CA" sz="4600" dirty="0">
                <a:latin typeface="Times New Roman"/>
                <a:cs typeface="Times New Roman"/>
              </a:rPr>
              <a:t> </a:t>
            </a:r>
            <a:br>
              <a:rPr lang="en-CA" sz="4600" dirty="0">
                <a:latin typeface="Times New Roman"/>
                <a:cs typeface="Times New Roman"/>
              </a:rPr>
            </a:br>
            <a:endParaRPr lang="en-CA" sz="4600" dirty="0">
              <a:latin typeface="Times New Roman"/>
              <a:cs typeface="Times New Roman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BF37511-2726-10F9-0E7C-492A4107F310}"/>
              </a:ext>
            </a:extLst>
          </p:cNvPr>
          <p:cNvSpPr txBox="1"/>
          <p:nvPr/>
        </p:nvSpPr>
        <p:spPr>
          <a:xfrm>
            <a:off x="1746250" y="6604216"/>
            <a:ext cx="17221200" cy="3884397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065" marR="638175" algn="l" rtl="0">
              <a:lnSpc>
                <a:spcPts val="5280"/>
              </a:lnSpc>
              <a:spcBef>
                <a:spcPts val="1055"/>
              </a:spcBef>
              <a:tabLst>
                <a:tab pos="389255" algn="l"/>
              </a:tabLst>
            </a:pPr>
            <a:endParaRPr lang="en-CA" sz="4600" b="1" dirty="0">
              <a:latin typeface="Times New Roman"/>
              <a:cs typeface="Times New Roman"/>
            </a:endParaRPr>
          </a:p>
          <a:p>
            <a:pPr marL="697865" marR="638175" indent="-685800" algn="l" rtl="0">
              <a:lnSpc>
                <a:spcPts val="5280"/>
              </a:lnSpc>
              <a:spcBef>
                <a:spcPts val="1055"/>
              </a:spcBef>
              <a:buFont typeface="Arial" panose="020B0604020202020204" pitchFamily="34" charset="0"/>
              <a:buChar char="•"/>
              <a:tabLst>
                <a:tab pos="389255" algn="l"/>
              </a:tabLst>
            </a:pPr>
            <a:r>
              <a:rPr lang="en-CA" sz="4600" dirty="0">
                <a:latin typeface="Times New Roman"/>
                <a:cs typeface="Times New Roman"/>
              </a:rPr>
              <a:t>Observatoire </a:t>
            </a:r>
            <a:r>
              <a:rPr lang="en-CA" sz="4600" dirty="0" err="1">
                <a:latin typeface="Times New Roman"/>
                <a:cs typeface="Times New Roman"/>
              </a:rPr>
              <a:t>Virtuel</a:t>
            </a:r>
            <a:r>
              <a:rPr lang="en-CA" sz="4600" dirty="0">
                <a:latin typeface="Times New Roman"/>
                <a:cs typeface="Times New Roman"/>
              </a:rPr>
              <a:t> France (OV-France)</a:t>
            </a:r>
          </a:p>
          <a:p>
            <a:pPr marL="697865" marR="638175" indent="-685800" algn="l" rtl="0">
              <a:lnSpc>
                <a:spcPts val="5280"/>
              </a:lnSpc>
              <a:spcBef>
                <a:spcPts val="1055"/>
              </a:spcBef>
              <a:buFont typeface="Arial" panose="020B0604020202020204" pitchFamily="34" charset="0"/>
              <a:buChar char="•"/>
              <a:tabLst>
                <a:tab pos="389255" algn="l"/>
              </a:tabLst>
            </a:pPr>
            <a:r>
              <a:rPr lang="en-CA" sz="4600" dirty="0">
                <a:latin typeface="Times New Roman"/>
                <a:cs typeface="Times New Roman"/>
              </a:rPr>
              <a:t>German Astrophysical Virtual Observatory (GAVO)</a:t>
            </a:r>
          </a:p>
          <a:p>
            <a:pPr marL="697865" marR="638175" indent="-685800" algn="l" rtl="0">
              <a:lnSpc>
                <a:spcPts val="5280"/>
              </a:lnSpc>
              <a:spcBef>
                <a:spcPts val="1055"/>
              </a:spcBef>
              <a:buFont typeface="Arial" panose="020B0604020202020204" pitchFamily="34" charset="0"/>
              <a:buChar char="•"/>
              <a:tabLst>
                <a:tab pos="389255" algn="l"/>
              </a:tabLst>
            </a:pPr>
            <a:r>
              <a:rPr lang="en-CA" sz="4600" dirty="0">
                <a:latin typeface="Times New Roman"/>
                <a:cs typeface="Times New Roman"/>
              </a:rPr>
              <a:t>Chinese Virtual Observatory (China-VO)  </a:t>
            </a:r>
            <a:br>
              <a:rPr lang="en-CA" sz="4600" dirty="0">
                <a:latin typeface="Times New Roman"/>
                <a:cs typeface="Times New Roman"/>
              </a:rPr>
            </a:br>
            <a:endParaRPr lang="en-CA" sz="4600" dirty="0">
              <a:latin typeface="Times New Roman"/>
              <a:cs typeface="Times New Roman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FD68C762-FF7C-F2F4-4ECB-2D3B37A4E77F}"/>
              </a:ext>
            </a:extLst>
          </p:cNvPr>
          <p:cNvSpPr txBox="1">
            <a:spLocks/>
          </p:cNvSpPr>
          <p:nvPr/>
        </p:nvSpPr>
        <p:spPr>
          <a:xfrm>
            <a:off x="4288789" y="5911078"/>
            <a:ext cx="11526520" cy="798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150" b="1" i="0">
                <a:solidFill>
                  <a:srgbClr val="1A1919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638175" algn="ctr" rtl="0">
              <a:spcBef>
                <a:spcPts val="105"/>
              </a:spcBef>
              <a:tabLst>
                <a:tab pos="389255" algn="l"/>
              </a:tabLst>
            </a:pPr>
            <a:r>
              <a:rPr lang="en-CA" sz="5100" dirty="0">
                <a:solidFill>
                  <a:srgbClr val="800000"/>
                </a:solidFill>
                <a:latin typeface="Times New Roman"/>
                <a:cs typeface="Times New Roman"/>
              </a:rPr>
              <a:t>Armenian VO collaborations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ll-Sky Virtual Observatory"/>
          <p:cNvSpPr txBox="1">
            <a:spLocks noGrp="1"/>
          </p:cNvSpPr>
          <p:nvPr>
            <p:ph type="title"/>
          </p:nvPr>
        </p:nvSpPr>
        <p:spPr>
          <a:xfrm>
            <a:off x="601720" y="437056"/>
            <a:ext cx="17174707" cy="839366"/>
          </a:xfrm>
          <a:prstGeom prst="rect">
            <a:avLst/>
          </a:prstGeom>
        </p:spPr>
        <p:txBody>
          <a:bodyPr/>
          <a:lstStyle>
            <a:lvl1pPr defTabSz="492918">
              <a:spcBef>
                <a:spcPts val="2300"/>
              </a:spcBef>
              <a:defRPr sz="5040"/>
            </a:lvl1pPr>
          </a:lstStyle>
          <a:p>
            <a:r>
              <a:rPr dirty="0"/>
              <a:t>All-Sky Virtual Observatory</a:t>
            </a:r>
          </a:p>
        </p:txBody>
      </p:sp>
      <p:sp>
        <p:nvSpPr>
          <p:cNvPr id="153" name="Submitted $19M funding application for Data Central and CASD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Submitted $19M funding application for Data Central and CASDA</a:t>
            </a:r>
          </a:p>
          <a:p>
            <a:pPr lvl="1"/>
            <a:r>
              <a:rPr dirty="0"/>
              <a:t>Integration of platforms via VO services</a:t>
            </a:r>
          </a:p>
          <a:p>
            <a:pPr lvl="1"/>
            <a:r>
              <a:rPr dirty="0"/>
              <a:t>Enhanced storage and compute capabilities</a:t>
            </a:r>
          </a:p>
          <a:p>
            <a:pPr lvl="1"/>
            <a:r>
              <a:rPr dirty="0"/>
              <a:t>Improved links between data team and researchers</a:t>
            </a:r>
          </a:p>
          <a:p>
            <a:pPr lvl="1"/>
            <a:r>
              <a:rPr dirty="0"/>
              <a:t>New data engineering program for service monitoring and data contracts</a:t>
            </a:r>
          </a:p>
          <a:p>
            <a:pPr lvl="1"/>
            <a:r>
              <a:rPr dirty="0"/>
              <a:t>Cybersecurity uplift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155920" y="10794211"/>
            <a:ext cx="291747" cy="40312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77352" rtl="0" hangingPunct="0"/>
            <a:fld id="{86CB4B4D-7CA3-9044-876B-883B54F8677D}" type="slidenum">
              <a:rPr/>
              <a:pPr defTabSz="677352" rtl="0" hangingPunct="0"/>
              <a:t>11</a:t>
            </a:fld>
            <a:endParaRPr/>
          </a:p>
        </p:txBody>
      </p:sp>
      <p:pic>
        <p:nvPicPr>
          <p:cNvPr id="155" name="asvo_logo.jpg" descr="asvo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5" y="1276422"/>
            <a:ext cx="3304056" cy="1536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ll-Sky Virtual Observatory"/>
          <p:cNvSpPr txBox="1">
            <a:spLocks noGrp="1"/>
          </p:cNvSpPr>
          <p:nvPr>
            <p:ph type="title"/>
          </p:nvPr>
        </p:nvSpPr>
        <p:spPr>
          <a:xfrm>
            <a:off x="601720" y="252991"/>
            <a:ext cx="17174707" cy="839366"/>
          </a:xfrm>
          <a:prstGeom prst="rect">
            <a:avLst/>
          </a:prstGeom>
        </p:spPr>
        <p:txBody>
          <a:bodyPr/>
          <a:lstStyle>
            <a:lvl1pPr defTabSz="492918">
              <a:spcBef>
                <a:spcPts val="2300"/>
              </a:spcBef>
              <a:defRPr sz="5040"/>
            </a:lvl1pPr>
          </a:lstStyle>
          <a:p>
            <a:r>
              <a:rPr dirty="0"/>
              <a:t>All-Sky Virtual Observatory</a:t>
            </a:r>
          </a:p>
        </p:txBody>
      </p:sp>
      <p:sp>
        <p:nvSpPr>
          <p:cNvPr id="159" name="Data Centra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Data Central</a:t>
            </a:r>
          </a:p>
          <a:p>
            <a:pPr lvl="1"/>
            <a:r>
              <a:rPr dirty="0"/>
              <a:t>Published DEVILS Data Release 1 (Multiwavelength imaging, AAT optical spectra and catalogues)</a:t>
            </a:r>
          </a:p>
          <a:p>
            <a:pPr lvl="1"/>
            <a:r>
              <a:rPr b="1" dirty="0"/>
              <a:t>Developed</a:t>
            </a:r>
            <a:r>
              <a:rPr dirty="0"/>
              <a:t> TAP authentication capability </a:t>
            </a:r>
          </a:p>
          <a:p>
            <a:pPr lvl="1"/>
            <a:r>
              <a:rPr dirty="0"/>
              <a:t>Test ingestions for mock catalogue and ASKAP datasets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155921" y="10794211"/>
            <a:ext cx="291746" cy="40312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161" name="asvo_logo.jpg" descr="asvo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20" y="1368454"/>
            <a:ext cx="3304056" cy="153620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ata Central…">
            <a:extLst>
              <a:ext uri="{FF2B5EF4-FFF2-40B4-BE49-F238E27FC236}">
                <a16:creationId xmlns:a16="http://schemas.microsoft.com/office/drawing/2014/main" id="{1912F4DD-6C1B-EBA2-ED70-183C57587F7F}"/>
              </a:ext>
            </a:extLst>
          </p:cNvPr>
          <p:cNvSpPr txBox="1">
            <a:spLocks/>
          </p:cNvSpPr>
          <p:nvPr/>
        </p:nvSpPr>
        <p:spPr>
          <a:xfrm>
            <a:off x="1281015" y="3333155"/>
            <a:ext cx="17846871" cy="708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>
            <a:lvl1pPr marL="495839" marR="0" indent="-495839" algn="l" defTabSz="677352" latinLnBrk="0">
              <a:lnSpc>
                <a:spcPct val="100000"/>
              </a:lnSpc>
              <a:spcBef>
                <a:spcPts val="3216"/>
              </a:spcBef>
              <a:spcAft>
                <a:spcPts val="0"/>
              </a:spcAft>
              <a:buClr>
                <a:srgbClr val="C73834"/>
              </a:buClr>
              <a:buSzPct val="104999"/>
              <a:buFont typeface="Avenir Next Regular"/>
              <a:buChar char="•"/>
              <a:tabLst/>
              <a:defRPr sz="3793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862330" marR="0" indent="-495839" algn="l" defTabSz="677352" latinLnBrk="0">
              <a:lnSpc>
                <a:spcPct val="100000"/>
              </a:lnSpc>
              <a:spcBef>
                <a:spcPts val="3216"/>
              </a:spcBef>
              <a:spcAft>
                <a:spcPts val="0"/>
              </a:spcAft>
              <a:buClr>
                <a:srgbClr val="C73834"/>
              </a:buClr>
              <a:buSzPct val="104999"/>
              <a:buFont typeface="Avenir Next Regular"/>
              <a:buChar char="•"/>
              <a:tabLst/>
              <a:defRPr sz="3793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228820" marR="0" indent="-495839" algn="l" defTabSz="677352" latinLnBrk="0">
              <a:lnSpc>
                <a:spcPct val="100000"/>
              </a:lnSpc>
              <a:spcBef>
                <a:spcPts val="3216"/>
              </a:spcBef>
              <a:spcAft>
                <a:spcPts val="0"/>
              </a:spcAft>
              <a:buClr>
                <a:srgbClr val="C73834"/>
              </a:buClr>
              <a:buSzPct val="104999"/>
              <a:buFont typeface="Avenir Next Regular"/>
              <a:buChar char="•"/>
              <a:tabLst/>
              <a:defRPr sz="3793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595310" marR="0" indent="-495839" algn="l" defTabSz="677352" latinLnBrk="0">
              <a:lnSpc>
                <a:spcPct val="100000"/>
              </a:lnSpc>
              <a:spcBef>
                <a:spcPts val="3216"/>
              </a:spcBef>
              <a:spcAft>
                <a:spcPts val="0"/>
              </a:spcAft>
              <a:buClr>
                <a:srgbClr val="C73834"/>
              </a:buClr>
              <a:buSzPct val="104999"/>
              <a:buFont typeface="Avenir Next Regular"/>
              <a:buChar char="•"/>
              <a:tabLst/>
              <a:defRPr sz="3793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1961800" marR="0" indent="-495839" algn="l" defTabSz="677352" latinLnBrk="0">
              <a:lnSpc>
                <a:spcPct val="100000"/>
              </a:lnSpc>
              <a:spcBef>
                <a:spcPts val="3216"/>
              </a:spcBef>
              <a:spcAft>
                <a:spcPts val="0"/>
              </a:spcAft>
              <a:buClr>
                <a:srgbClr val="C73834"/>
              </a:buClr>
              <a:buSzPct val="104999"/>
              <a:buFont typeface="Avenir Next Regular"/>
              <a:buChar char="•"/>
              <a:tabLst/>
              <a:defRPr sz="3793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2328291" marR="0" indent="-495839" algn="l" defTabSz="677352" latinLnBrk="0">
              <a:lnSpc>
                <a:spcPct val="100000"/>
              </a:lnSpc>
              <a:spcBef>
                <a:spcPts val="3216"/>
              </a:spcBef>
              <a:spcAft>
                <a:spcPts val="0"/>
              </a:spcAft>
              <a:buClr>
                <a:srgbClr val="C73834"/>
              </a:buClr>
              <a:buSzPct val="104999"/>
              <a:buFont typeface="Avenir Next Regular"/>
              <a:buChar char="▸"/>
              <a:tabLst/>
              <a:defRPr sz="3793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2694781" marR="0" indent="-495839" algn="l" defTabSz="677352" latinLnBrk="0">
              <a:lnSpc>
                <a:spcPct val="100000"/>
              </a:lnSpc>
              <a:spcBef>
                <a:spcPts val="3216"/>
              </a:spcBef>
              <a:spcAft>
                <a:spcPts val="0"/>
              </a:spcAft>
              <a:buClr>
                <a:srgbClr val="C73834"/>
              </a:buClr>
              <a:buSzPct val="104999"/>
              <a:buFont typeface="Avenir Next Regular"/>
              <a:buChar char="▸"/>
              <a:tabLst/>
              <a:defRPr sz="3793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3061271" marR="0" indent="-495839" algn="l" defTabSz="677352" latinLnBrk="0">
              <a:lnSpc>
                <a:spcPct val="100000"/>
              </a:lnSpc>
              <a:spcBef>
                <a:spcPts val="3216"/>
              </a:spcBef>
              <a:spcAft>
                <a:spcPts val="0"/>
              </a:spcAft>
              <a:buClr>
                <a:srgbClr val="C73834"/>
              </a:buClr>
              <a:buSzPct val="104999"/>
              <a:buFont typeface="Avenir Next Regular"/>
              <a:buChar char="▸"/>
              <a:tabLst/>
              <a:defRPr sz="3793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3427761" marR="0" indent="-495839" algn="l" defTabSz="677352" latinLnBrk="0">
              <a:lnSpc>
                <a:spcPct val="100000"/>
              </a:lnSpc>
              <a:spcBef>
                <a:spcPts val="3216"/>
              </a:spcBef>
              <a:spcAft>
                <a:spcPts val="0"/>
              </a:spcAft>
              <a:buClr>
                <a:srgbClr val="C73834"/>
              </a:buClr>
              <a:buSzPct val="104999"/>
              <a:buFont typeface="Avenir Next Regular"/>
              <a:buChar char="▸"/>
              <a:tabLst/>
              <a:defRPr sz="3793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r>
              <a:rPr lang="en-CA"/>
              <a:t>Data Central</a:t>
            </a:r>
          </a:p>
          <a:p>
            <a:pPr lvl="1"/>
            <a:r>
              <a:rPr lang="en-CA"/>
              <a:t>Published DEVILS Data Release 1 (Multiwavelength imaging, AAT optical spectra and catalogues)</a:t>
            </a:r>
          </a:p>
          <a:p>
            <a:pPr lvl="1"/>
            <a:r>
              <a:rPr lang="en-CA" b="1"/>
              <a:t>Developed</a:t>
            </a:r>
            <a:r>
              <a:rPr lang="en-CA"/>
              <a:t> TAP authentication capability </a:t>
            </a:r>
          </a:p>
          <a:p>
            <a:pPr lvl="1"/>
            <a:r>
              <a:rPr lang="en-CA"/>
              <a:t>Test ingestions for mock catalogue and ASKAP datasets</a:t>
            </a:r>
            <a:endParaRPr lang="en-CA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7501B5-5CDA-3A40-9110-5BEECC4823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507846" rtl="0"/>
            <a:fld id="{77E68ECE-59D7-452D-8595-BBB947F3BD2D}" type="slidenum">
              <a:rPr lang="en-US" kern="1200">
                <a:solidFill>
                  <a:prstClr val="black">
                    <a:tint val="82000"/>
                  </a:prstClr>
                </a:solidFill>
                <a:latin typeface="Aptos" panose="02110004020202020204"/>
                <a:ea typeface="+mn-ea"/>
                <a:cs typeface="+mn-cs"/>
              </a:rPr>
              <a:pPr defTabSz="1507846" rtl="0"/>
              <a:t>13</a:t>
            </a:fld>
            <a:endParaRPr lang="en-US" kern="1200" dirty="0">
              <a:solidFill>
                <a:prstClr val="black">
                  <a:tint val="82000"/>
                </a:prstClr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D8FD81-CA30-3D4D-BD7B-EF27F3DC17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3832" y="8019679"/>
            <a:ext cx="11741818" cy="2916840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CA" sz="3133" dirty="0"/>
              <a:t>Development of </a:t>
            </a:r>
            <a:r>
              <a:rPr lang="en-CA" sz="3133" b="1" i="1" dirty="0" err="1"/>
              <a:t>PyVO</a:t>
            </a:r>
            <a:r>
              <a:rPr lang="en-CA" sz="3133" dirty="0"/>
              <a:t> and </a:t>
            </a:r>
            <a:r>
              <a:rPr lang="en-CA" sz="3133" b="1" i="1" dirty="0" err="1"/>
              <a:t>astroquery.cadc</a:t>
            </a:r>
            <a:r>
              <a:rPr lang="en-CA" sz="3133" dirty="0"/>
              <a:t> and other VO driven CLIs (e.g. </a:t>
            </a:r>
            <a:r>
              <a:rPr lang="en-CA" sz="3133" b="1" i="1" dirty="0" err="1"/>
              <a:t>cadc</a:t>
            </a:r>
            <a:r>
              <a:rPr lang="en-CA" sz="3133" b="1" i="1" dirty="0"/>
              <a:t>-data</a:t>
            </a:r>
            <a:r>
              <a:rPr lang="en-CA" sz="3133" dirty="0"/>
              <a:t>, </a:t>
            </a:r>
            <a:r>
              <a:rPr lang="en-CA" sz="3133" b="1" i="1" dirty="0" err="1"/>
              <a:t>cadc</a:t>
            </a:r>
            <a:r>
              <a:rPr lang="en-CA" sz="3133" b="1" i="1" dirty="0"/>
              <a:t>-tap</a:t>
            </a:r>
            <a:r>
              <a:rPr lang="en-CA" sz="3133" dirty="0"/>
              <a:t>) </a:t>
            </a:r>
          </a:p>
          <a:p>
            <a:pPr marL="0" indent="0">
              <a:buNone/>
            </a:pPr>
            <a:r>
              <a:rPr lang="en-CA" sz="3133" dirty="0"/>
              <a:t>Added BINARY/BINARY2 </a:t>
            </a:r>
            <a:r>
              <a:rPr lang="en-CA" sz="3133" dirty="0" err="1"/>
              <a:t>VOTable</a:t>
            </a:r>
            <a:r>
              <a:rPr lang="en-CA" sz="3133" dirty="0"/>
              <a:t> and parquet/</a:t>
            </a:r>
            <a:r>
              <a:rPr lang="en-CA" sz="3133" dirty="0" err="1"/>
              <a:t>VOParquet</a:t>
            </a:r>
            <a:r>
              <a:rPr lang="en-CA" sz="3133" dirty="0"/>
              <a:t> support to TAP libraries, release coming soon</a:t>
            </a:r>
          </a:p>
          <a:p>
            <a:pPr marL="0" indent="0">
              <a:buNone/>
            </a:pPr>
            <a:r>
              <a:rPr lang="en-CA" sz="3133" b="1" dirty="0"/>
              <a:t>CAOM2 Python and Java </a:t>
            </a:r>
            <a:r>
              <a:rPr lang="en-CA" sz="3133" dirty="0"/>
              <a:t>implementations available </a:t>
            </a:r>
            <a:endParaRPr lang="en-CA" sz="3133" b="1" dirty="0"/>
          </a:p>
          <a:p>
            <a:pPr marL="0" indent="0">
              <a:buNone/>
            </a:pPr>
            <a:endParaRPr lang="en-CA" sz="3133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5CCEA-9663-9C47-9DEA-F0AA5F1763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20889" y="10503470"/>
            <a:ext cx="6785134" cy="602118"/>
          </a:xfrm>
        </p:spPr>
        <p:txBody>
          <a:bodyPr/>
          <a:lstStyle/>
          <a:p>
            <a:pPr defTabSz="1507846" rtl="0">
              <a:spcAft>
                <a:spcPts val="1319"/>
              </a:spcAft>
            </a:pPr>
            <a:r>
              <a:rPr lang="en-US" kern="1200" dirty="0">
                <a:solidFill>
                  <a:prstClr val="black">
                    <a:tint val="82000"/>
                  </a:prstClr>
                </a:solidFill>
                <a:latin typeface="Aptos" panose="02110004020202020204"/>
                <a:ea typeface="+mn-ea"/>
                <a:cs typeface="+mn-cs"/>
              </a:rPr>
              <a:t>NATIONAL RESEARCH COUNCIL CANADA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49D0B6B5-7783-4C42-8C37-C9499007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149" y="564031"/>
            <a:ext cx="15152318" cy="1656519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       Canadian Virtual Observatory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8328C-1629-4D57-8D65-8C9716914702}"/>
              </a:ext>
            </a:extLst>
          </p:cNvPr>
          <p:cNvSpPr txBox="1"/>
          <p:nvPr/>
        </p:nvSpPr>
        <p:spPr>
          <a:xfrm>
            <a:off x="378081" y="2869093"/>
            <a:ext cx="19479964" cy="23759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 defTabSz="1507846" rtl="0"/>
            <a:r>
              <a:rPr lang="en-CA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Contributing to and proposing Working Drafts:</a:t>
            </a:r>
          </a:p>
          <a:p>
            <a:pPr algn="l" defTabSz="1507846" rtl="0"/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WD-</a:t>
            </a: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CAOM-2.5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proposed as a rich observation metadata model suitable </a:t>
            </a: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for all astronomy missions</a:t>
            </a:r>
            <a:endParaRPr lang="en-CA" sz="2968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algn="l" defTabSz="1507846" rtl="0"/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WD-</a:t>
            </a: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VOSI-next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support </a:t>
            </a: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for user-managed tables 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via the VOSI-tables API (with </a:t>
            </a:r>
            <a:r>
              <a:rPr lang="en-US" sz="2968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OpenAPI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spec)</a:t>
            </a:r>
            <a:endParaRPr lang="en-CA" sz="2968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algn="l" defTabSz="1507846" rtl="0"/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WD-</a:t>
            </a: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DALI-1.2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adds a variety of </a:t>
            </a: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new </a:t>
            </a:r>
            <a:r>
              <a:rPr lang="en-US" sz="2968" b="1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xtypes</a:t>
            </a: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to </a:t>
            </a:r>
            <a:r>
              <a:rPr lang="en-CA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describe </a:t>
            </a: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values in </a:t>
            </a:r>
            <a:r>
              <a:rPr lang="en-US" sz="2968" b="1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VOTable</a:t>
            </a:r>
            <a:endParaRPr lang="en-CA" sz="2968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algn="l" defTabSz="1507846" rtl="0"/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WD-</a:t>
            </a: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TAP-1.2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will add </a:t>
            </a: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user-managed table 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support and an </a:t>
            </a:r>
            <a:r>
              <a:rPr lang="en-US" sz="2968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OpenAPI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specifications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3E0E4-4A6B-4677-973C-84B5B1978A71}"/>
              </a:ext>
            </a:extLst>
          </p:cNvPr>
          <p:cNvSpPr txBox="1"/>
          <p:nvPr/>
        </p:nvSpPr>
        <p:spPr>
          <a:xfrm>
            <a:off x="12320889" y="5893607"/>
            <a:ext cx="7537156" cy="4202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 defTabSz="1507846" rtl="0"/>
            <a:r>
              <a:rPr lang="en-CA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Contributing to IVOA Web site updates: </a:t>
            </a:r>
          </a:p>
          <a:p>
            <a:pPr marL="471202" indent="-471202" algn="l" defTabSz="1507846" rtl="0">
              <a:buFont typeface="Arial" panose="020B0604020202020204" pitchFamily="34" charset="0"/>
              <a:buChar char="•"/>
            </a:pP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Introduced foundational </a:t>
            </a:r>
            <a:r>
              <a:rPr lang="en-US" sz="2968" b="1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styling tools</a:t>
            </a: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to support a clean and consistent design.</a:t>
            </a:r>
            <a:endParaRPr lang="en-CA" sz="2968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471202" indent="-471202" algn="l" defTabSz="1507846" rtl="0">
              <a:buFont typeface="Arial" panose="020B0604020202020204" pitchFamily="34" charset="0"/>
              <a:buChar char="•"/>
            </a:pP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O</a:t>
            </a:r>
            <a:r>
              <a:rPr lang="en-US" sz="2968" b="1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ptimizing for mobile.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endParaRPr lang="en-CA" sz="2968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471202" indent="-471202" algn="l" defTabSz="1507846" rtl="0">
              <a:buFont typeface="Arial" panose="020B0604020202020204" pitchFamily="34" charset="0"/>
              <a:buChar char="•"/>
            </a:pPr>
            <a:r>
              <a:rPr lang="en-US" sz="2968" b="1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Unifying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the visual </a:t>
            </a:r>
            <a:r>
              <a:rPr lang="en-CA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identity. </a:t>
            </a:r>
            <a:endParaRPr lang="en-CA" sz="2968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471202" indent="-471202" algn="l" defTabSz="1507846" rtl="0">
              <a:buFont typeface="Arial" panose="020B0604020202020204" pitchFamily="34" charset="0"/>
              <a:buChar char="•"/>
            </a:pP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Aligning the user interface.</a:t>
            </a:r>
            <a:endParaRPr lang="en-CA" sz="2968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471202" indent="-471202" algn="l" defTabSz="1507846" rtl="0">
              <a:buFont typeface="Arial" panose="020B0604020202020204" pitchFamily="34" charset="0"/>
              <a:buChar char="•"/>
            </a:pPr>
            <a:r>
              <a:rPr lang="en-CA" sz="2968" b="1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Styling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updates applied throughout</a:t>
            </a:r>
            <a:r>
              <a:rPr lang="en-CA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. </a:t>
            </a:r>
          </a:p>
          <a:p>
            <a:pPr marL="471202" indent="-471202" algn="l" defTabSz="1507846" rtl="0">
              <a:buFont typeface="Arial" panose="020B0604020202020204" pitchFamily="34" charset="0"/>
              <a:buChar char="•"/>
            </a:pPr>
            <a:r>
              <a:rPr lang="en-US" sz="2968" b="1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Cleanup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and infrastructure </a:t>
            </a:r>
            <a:r>
              <a:rPr lang="en-US" sz="2968" b="1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updates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471202" indent="-471202" algn="l" defTabSz="1507846" rtl="0">
              <a:buFont typeface="Arial" panose="020B0604020202020204" pitchFamily="34" charset="0"/>
              <a:buChar char="•"/>
            </a:pP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Node </a:t>
            </a:r>
            <a:r>
              <a:rPr lang="en-US" sz="2968" b="1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tooling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added.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46C03-58D6-4E11-96E2-5A5BE1065E75}"/>
              </a:ext>
            </a:extLst>
          </p:cNvPr>
          <p:cNvSpPr txBox="1"/>
          <p:nvPr/>
        </p:nvSpPr>
        <p:spPr>
          <a:xfrm>
            <a:off x="378081" y="5454533"/>
            <a:ext cx="11807569" cy="23759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defTabSz="1507846" rtl="0"/>
            <a:r>
              <a:rPr lang="en-CA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IVOA in the SKA Regional Center 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endParaRPr lang="en-CA" sz="2968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471202" indent="-471202" algn="l" defTabSz="1507846" rtl="0">
              <a:buFont typeface="Arial" panose="020B0604020202020204" pitchFamily="34" charset="0"/>
              <a:buChar char="•"/>
            </a:pPr>
            <a:r>
              <a:rPr lang="en-CA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Designing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a software metadata architecture to support </a:t>
            </a:r>
            <a:r>
              <a:rPr lang="en-CA" sz="2968" b="1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discovery of containers holding software</a:t>
            </a:r>
            <a:r>
              <a:rPr lang="en-CA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of interest.</a:t>
            </a:r>
          </a:p>
          <a:p>
            <a:pPr marL="471202" indent="-471202" algn="l" defTabSz="1507846" rtl="0">
              <a:buFont typeface="Arial" panose="020B0604020202020204" pitchFamily="34" charset="0"/>
              <a:buChar char="•"/>
            </a:pPr>
            <a:r>
              <a:rPr lang="en-CA" sz="2968" b="1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Execution </a:t>
            </a:r>
            <a:r>
              <a:rPr lang="en-US" sz="2968" b="1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brokering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in the CANFAR science platform</a:t>
            </a:r>
            <a:endParaRPr lang="en-US" sz="2968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471202" indent="-471202" algn="l" defTabSz="1507846" rtl="0">
              <a:buFont typeface="Arial" panose="020B0604020202020204" pitchFamily="34" charset="0"/>
              <a:buChar char="•"/>
            </a:pPr>
            <a:r>
              <a:rPr lang="en-US" sz="2968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AAI</a:t>
            </a:r>
            <a:r>
              <a:rPr lang="en-US" sz="2968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federation for LSST and SRC to inform </a:t>
            </a:r>
            <a:r>
              <a:rPr lang="en-US" sz="2968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AuthVO</a:t>
            </a:r>
            <a:endParaRPr lang="en-US" sz="2968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03B340-D5B0-4F55-8350-D2538B826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4" t="38971" r="7886" b="13282"/>
          <a:stretch/>
        </p:blipFill>
        <p:spPr>
          <a:xfrm>
            <a:off x="531571" y="326897"/>
            <a:ext cx="2257198" cy="17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5857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25F11-611C-5F6F-ADF9-7F463769C0E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20008850" cy="113475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E3CF02-F67C-E418-8FEE-5FCFB77FCED2}"/>
              </a:ext>
            </a:extLst>
          </p:cNvPr>
          <p:cNvSpPr/>
          <p:nvPr/>
        </p:nvSpPr>
        <p:spPr>
          <a:xfrm>
            <a:off x="14700250" y="320675"/>
            <a:ext cx="457200" cy="9753600"/>
          </a:xfrm>
          <a:prstGeom prst="rect">
            <a:avLst/>
          </a:prstGeom>
          <a:solidFill>
            <a:srgbClr val="C1E5F5">
              <a:alpha val="27843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6C8732-D641-168F-70CB-2466777B3307}"/>
              </a:ext>
            </a:extLst>
          </p:cNvPr>
          <p:cNvSpPr/>
          <p:nvPr/>
        </p:nvSpPr>
        <p:spPr>
          <a:xfrm>
            <a:off x="8299450" y="320675"/>
            <a:ext cx="457200" cy="9753600"/>
          </a:xfrm>
          <a:prstGeom prst="rect">
            <a:avLst/>
          </a:prstGeom>
          <a:solidFill>
            <a:srgbClr val="C1E5F5">
              <a:alpha val="27843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E2F727-B36D-DA87-17E1-57EADA55D543}"/>
              </a:ext>
            </a:extLst>
          </p:cNvPr>
          <p:cNvSpPr/>
          <p:nvPr/>
        </p:nvSpPr>
        <p:spPr>
          <a:xfrm>
            <a:off x="3329516" y="294217"/>
            <a:ext cx="855133" cy="9753600"/>
          </a:xfrm>
          <a:prstGeom prst="rect">
            <a:avLst/>
          </a:prstGeom>
          <a:solidFill>
            <a:srgbClr val="C1E5F5">
              <a:alpha val="27843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507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China-VO Latest State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068030" y="2126792"/>
            <a:ext cx="17339786" cy="8059160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Registered Users: </a:t>
            </a:r>
            <a:r>
              <a:rPr lang="en-US" altLang="zh-CN" dirty="0">
                <a:solidFill>
                  <a:srgbClr val="FF0000"/>
                </a:solidFill>
              </a:rPr>
              <a:t>43099</a:t>
            </a:r>
          </a:p>
          <a:p>
            <a:r>
              <a:rPr lang="en-US" altLang="zh-CN" dirty="0"/>
              <a:t>Datasets: </a:t>
            </a:r>
            <a:r>
              <a:rPr lang="en-US" altLang="zh-CN" dirty="0">
                <a:solidFill>
                  <a:srgbClr val="FF0000"/>
                </a:solidFill>
              </a:rPr>
              <a:t>1072</a:t>
            </a:r>
          </a:p>
          <a:p>
            <a:pPr lvl="1"/>
            <a:r>
              <a:rPr lang="en-US" altLang="zh-CN" dirty="0"/>
              <a:t>Open access: </a:t>
            </a:r>
            <a:r>
              <a:rPr lang="en-US" altLang="zh-CN" dirty="0">
                <a:solidFill>
                  <a:srgbClr val="FF0000"/>
                </a:solidFill>
              </a:rPr>
              <a:t>1027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China-VO Science Platform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4</a:t>
            </a:r>
            <a:r>
              <a:rPr lang="en-US" altLang="zh-CN" dirty="0"/>
              <a:t> nodes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18</a:t>
            </a:r>
            <a:r>
              <a:rPr lang="en-US" altLang="zh-CN" dirty="0"/>
              <a:t> apps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230</a:t>
            </a:r>
            <a:r>
              <a:rPr lang="en-US" altLang="zh-CN" dirty="0"/>
              <a:t> users</a:t>
            </a:r>
          </a:p>
          <a:p>
            <a:r>
              <a:rPr lang="en-US" altLang="zh-CN" dirty="0"/>
              <a:t>Citizen Science Projects: </a:t>
            </a:r>
            <a:r>
              <a:rPr lang="en-US" altLang="zh-CN" dirty="0">
                <a:solidFill>
                  <a:srgbClr val="FF0000"/>
                </a:solidFill>
              </a:rPr>
              <a:t>9</a:t>
            </a:r>
          </a:p>
          <a:p>
            <a:r>
              <a:rPr lang="en-US" altLang="zh-CN" dirty="0"/>
              <a:t>IVOA Interfaces: </a:t>
            </a:r>
            <a:r>
              <a:rPr lang="en-US" altLang="zh-CN" dirty="0">
                <a:solidFill>
                  <a:srgbClr val="FF0000"/>
                </a:solidFill>
              </a:rPr>
              <a:t>160</a:t>
            </a:r>
            <a:endParaRPr lang="en-US" altLang="zh-CN" sz="3958" dirty="0">
              <a:solidFill>
                <a:srgbClr val="FF0000"/>
              </a:solidFill>
            </a:endParaRPr>
          </a:p>
          <a:p>
            <a:r>
              <a:rPr lang="en-US" altLang="zh-CN" dirty="0"/>
              <a:t>MCP Server Tools: </a:t>
            </a:r>
            <a:r>
              <a:rPr lang="en-US" altLang="zh-CN" dirty="0">
                <a:solidFill>
                  <a:srgbClr val="FF0000"/>
                </a:solidFill>
              </a:rPr>
              <a:t>28</a:t>
            </a:r>
            <a:r>
              <a:rPr lang="en-US" altLang="zh-CN" dirty="0"/>
              <a:t>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9D09F4-9288-9722-BEDB-D1FC7D395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2571" y="1416061"/>
            <a:ext cx="7335122" cy="439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A9941B2-6418-54E5-1AD8-4F1CB0099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1" y="2934091"/>
            <a:ext cx="7335122" cy="46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E0699E4-6B26-A9A7-2393-3D974AFC0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174" y="5654676"/>
            <a:ext cx="5371785" cy="369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 descr="fxtgw">
            <a:extLst>
              <a:ext uri="{FF2B5EF4-FFF2-40B4-BE49-F238E27FC236}">
                <a16:creationId xmlns:a16="http://schemas.microsoft.com/office/drawing/2014/main" id="{91C501A3-3810-3807-11A2-48E129095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1540" y="6885926"/>
            <a:ext cx="5014530" cy="390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6052E6-AE38-14C7-E23E-DF564C33B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1653" y="7890678"/>
            <a:ext cx="3313419" cy="289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FE43B-7C7F-6029-8974-8933519F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ESA Science Archives VO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647F6-24F9-168A-835D-80A5F38CE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24" y="1677795"/>
            <a:ext cx="11958630" cy="8550127"/>
          </a:xfrm>
        </p:spPr>
        <p:txBody>
          <a:bodyPr/>
          <a:lstStyle/>
          <a:p>
            <a:r>
              <a:rPr lang="en-GB" sz="2800" dirty="0">
                <a:solidFill>
                  <a:schemeClr val="accent3"/>
                </a:solidFill>
              </a:rPr>
              <a:t>VO Resources improvements</a:t>
            </a:r>
          </a:p>
          <a:p>
            <a:pPr marL="469916" indent="-469916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3"/>
                </a:solidFill>
              </a:rPr>
              <a:t>JWST, Hubble, Integral, XMM-Newton TAP now fully compliant</a:t>
            </a:r>
          </a:p>
          <a:p>
            <a:pPr marL="469916" indent="-469916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3"/>
                </a:solidFill>
              </a:rPr>
              <a:t>Working on other TAPs and SIAP, SSAP compliance </a:t>
            </a:r>
          </a:p>
          <a:p>
            <a:pPr marL="469916" indent="-469916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3"/>
                </a:solidFill>
              </a:rPr>
              <a:t>ESDC TAP common code now stateless (see </a:t>
            </a:r>
            <a:r>
              <a:rPr lang="en-GB" sz="2800" dirty="0" err="1">
                <a:solidFill>
                  <a:schemeClr val="accent3"/>
                </a:solidFill>
              </a:rPr>
              <a:t>Osinde</a:t>
            </a:r>
            <a:r>
              <a:rPr lang="en-GB" sz="2800" dirty="0">
                <a:solidFill>
                  <a:schemeClr val="accent3"/>
                </a:solidFill>
              </a:rPr>
              <a:t> talk)</a:t>
            </a:r>
          </a:p>
          <a:p>
            <a:endParaRPr lang="en-GB" sz="2800" dirty="0">
              <a:solidFill>
                <a:schemeClr val="accent3"/>
              </a:solidFill>
            </a:endParaRPr>
          </a:p>
          <a:p>
            <a:r>
              <a:rPr lang="en-GB" sz="2800" dirty="0">
                <a:solidFill>
                  <a:schemeClr val="accent3"/>
                </a:solidFill>
              </a:rPr>
              <a:t>Euclid iDR1 release on 31 October </a:t>
            </a:r>
          </a:p>
          <a:p>
            <a:pPr marL="469916" indent="-469916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3"/>
                </a:solidFill>
              </a:rPr>
              <a:t>TAP, </a:t>
            </a:r>
            <a:r>
              <a:rPr lang="en-GB" sz="2800" dirty="0" err="1">
                <a:solidFill>
                  <a:schemeClr val="accent3"/>
                </a:solidFill>
              </a:rPr>
              <a:t>DataLink</a:t>
            </a:r>
            <a:r>
              <a:rPr lang="en-GB" sz="2800" dirty="0">
                <a:solidFill>
                  <a:schemeClr val="accent3"/>
                </a:solidFill>
              </a:rPr>
              <a:t>, SIA, SSA, SODA, </a:t>
            </a:r>
            <a:r>
              <a:rPr lang="en-GB" sz="2800" dirty="0" err="1">
                <a:solidFill>
                  <a:schemeClr val="accent3"/>
                </a:solidFill>
              </a:rPr>
              <a:t>VOSpace</a:t>
            </a:r>
            <a:endParaRPr lang="en-GB" sz="2800" dirty="0">
              <a:solidFill>
                <a:schemeClr val="accent3"/>
              </a:solidFill>
            </a:endParaRPr>
          </a:p>
          <a:p>
            <a:r>
              <a:rPr lang="en-GB" sz="2800" dirty="0">
                <a:solidFill>
                  <a:schemeClr val="accent3"/>
                </a:solidFill>
              </a:rPr>
              <a:t>Gaia DR4 (Dec 2026) preparation: </a:t>
            </a:r>
          </a:p>
          <a:p>
            <a:pPr marL="469916" indent="-469916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3"/>
                </a:solidFill>
              </a:rPr>
              <a:t>Datalink products from Parquet files</a:t>
            </a:r>
          </a:p>
          <a:p>
            <a:endParaRPr lang="en-GB" sz="2800" dirty="0">
              <a:solidFill>
                <a:schemeClr val="accent3"/>
              </a:solidFill>
            </a:endParaRPr>
          </a:p>
          <a:p>
            <a:r>
              <a:rPr lang="en-GB" sz="2800" dirty="0">
                <a:solidFill>
                  <a:schemeClr val="accent3"/>
                </a:solidFill>
              </a:rPr>
              <a:t>Various ESASky releases</a:t>
            </a:r>
          </a:p>
          <a:p>
            <a:pPr marL="469916" indent="-469916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3"/>
                </a:solidFill>
              </a:rPr>
              <a:t>Supporting Euclid iDR1</a:t>
            </a:r>
          </a:p>
          <a:p>
            <a:pPr marL="469916" indent="-469916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3"/>
                </a:solidFill>
              </a:rPr>
              <a:t>Seamlessly interactions with ESA Datalabs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F21E264-54E5-555E-E3E9-DF37D2495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825" y="4543227"/>
            <a:ext cx="10134275" cy="568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ircular logo with a telescope and stars&#10;&#10;Description automatically generated">
            <a:extLst>
              <a:ext uri="{FF2B5EF4-FFF2-40B4-BE49-F238E27FC236}">
                <a16:creationId xmlns:a16="http://schemas.microsoft.com/office/drawing/2014/main" id="{43CAE321-5217-8454-F17E-79577B0C0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31" y="7148149"/>
            <a:ext cx="1480016" cy="1480016"/>
          </a:xfrm>
          <a:prstGeom prst="rect">
            <a:avLst/>
          </a:prstGeom>
        </p:spPr>
      </p:pic>
      <p:pic>
        <p:nvPicPr>
          <p:cNvPr id="16" name="Picture 15" descr="A circle with text and circles and lines&#10;&#10;AI-generated content may be incorrect.">
            <a:extLst>
              <a:ext uri="{FF2B5EF4-FFF2-40B4-BE49-F238E27FC236}">
                <a16:creationId xmlns:a16="http://schemas.microsoft.com/office/drawing/2014/main" id="{7F715DF3-15CD-D5E9-60E9-1A089F51D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31" y="9024391"/>
            <a:ext cx="1480016" cy="1480016"/>
          </a:xfrm>
          <a:prstGeom prst="rect">
            <a:avLst/>
          </a:prstGeom>
        </p:spPr>
      </p:pic>
      <p:pic>
        <p:nvPicPr>
          <p:cNvPr id="5" name="Picture 4" descr="A logo of a science center&#10;&#10;Description automatically generated">
            <a:extLst>
              <a:ext uri="{FF2B5EF4-FFF2-40B4-BE49-F238E27FC236}">
                <a16:creationId xmlns:a16="http://schemas.microsoft.com/office/drawing/2014/main" id="{96BB47BB-BF5D-35ED-A31A-8DFF5826E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087" y="1677794"/>
            <a:ext cx="2429046" cy="24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07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0E75F-EA34-A20F-012A-08C568A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46" y="319486"/>
            <a:ext cx="16578204" cy="858069"/>
          </a:xfrm>
        </p:spPr>
        <p:txBody>
          <a:bodyPr>
            <a:normAutofit/>
          </a:bodyPr>
          <a:lstStyle/>
          <a:p>
            <a:r>
              <a:rPr lang="en-GB" sz="4605"/>
              <a:t>Euro-VO Registry -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684CE-B671-E3CA-984B-12ED458DA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50" y="1549585"/>
            <a:ext cx="19294006" cy="493965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Euro-VO Registry 5.5 </a:t>
            </a:r>
          </a:p>
          <a:p>
            <a:pPr marL="1754807" lvl="1" indent="-469916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/>
                </a:solidFill>
              </a:rPr>
              <a:t>Improvement of validator of VO Resources </a:t>
            </a:r>
          </a:p>
          <a:p>
            <a:pPr marL="1754807" lvl="1" indent="-469916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/>
                </a:solidFill>
              </a:rPr>
              <a:t>New validator for Object Observability Simple Access Protocol services – DAL session presentation</a:t>
            </a:r>
          </a:p>
          <a:p>
            <a:r>
              <a:rPr lang="en-GB" dirty="0">
                <a:solidFill>
                  <a:schemeClr val="accent3"/>
                </a:solidFill>
              </a:rPr>
              <a:t>Improving the quality of the VO ecosystem</a:t>
            </a:r>
          </a:p>
          <a:p>
            <a:pPr marL="1754807" lvl="1" indent="-469916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/>
                </a:solidFill>
              </a:rPr>
              <a:t>Contacted the owners of almost all (98%) VO services with no or partial compliancy with the standard</a:t>
            </a:r>
          </a:p>
          <a:p>
            <a:pPr marL="1754807" lvl="1" indent="-469916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/>
                </a:solidFill>
              </a:rPr>
              <a:t>~90% response and fix rate</a:t>
            </a:r>
          </a:p>
          <a:p>
            <a:pPr marL="1754807" lvl="1" indent="-469916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/>
                </a:solidFill>
              </a:rPr>
              <a:t>Details during the Euro-VO Registry Weather report presentation (Ops session)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E6FC6C-6B0B-88F7-0EF7-5A6E085A5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89" y="6511754"/>
            <a:ext cx="18858531" cy="4658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5083F6-2928-6EEF-B1DC-D22804863F62}"/>
              </a:ext>
            </a:extLst>
          </p:cNvPr>
          <p:cNvSpPr txBox="1"/>
          <p:nvPr/>
        </p:nvSpPr>
        <p:spPr>
          <a:xfrm>
            <a:off x="1170220" y="6511752"/>
            <a:ext cx="6005170" cy="5478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503731" rtl="0" fontAlgn="base">
              <a:spcBef>
                <a:spcPct val="0"/>
              </a:spcBef>
              <a:spcAft>
                <a:spcPct val="0"/>
              </a:spcAft>
            </a:pPr>
            <a:r>
              <a:rPr lang="en-GB" sz="2960" kern="1200">
                <a:solidFill>
                  <a:srgbClr val="003249">
                    <a:lumMod val="75000"/>
                    <a:lumOff val="25000"/>
                  </a:srgbClr>
                </a:solidFill>
                <a:latin typeface="Verdana" pitchFamily="34" charset="0"/>
                <a:ea typeface="+mn-ea"/>
                <a:cs typeface="+mn-cs"/>
              </a:rPr>
              <a:t>SIAP v2.0 services compliancy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CFC273-38F4-E6B2-F309-9E38CA12B2B7}"/>
              </a:ext>
            </a:extLst>
          </p:cNvPr>
          <p:cNvSpPr txBox="1"/>
          <p:nvPr/>
        </p:nvSpPr>
        <p:spPr>
          <a:xfrm>
            <a:off x="640283" y="10599956"/>
            <a:ext cx="2022157" cy="5478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503731" rtl="0" fontAlgn="base">
              <a:spcBef>
                <a:spcPct val="0"/>
              </a:spcBef>
              <a:spcAft>
                <a:spcPct val="0"/>
              </a:spcAft>
            </a:pPr>
            <a:r>
              <a:rPr lang="en-GB" sz="2960" kern="1200">
                <a:solidFill>
                  <a:srgbClr val="003249">
                    <a:lumMod val="75000"/>
                    <a:lumOff val="25000"/>
                  </a:srgbClr>
                </a:solidFill>
                <a:latin typeface="Verdana" pitchFamily="34" charset="0"/>
                <a:ea typeface="+mn-ea"/>
                <a:cs typeface="+mn-cs"/>
              </a:rPr>
              <a:t>Nov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83122-0E2B-498A-532D-E00F3E0AF3C4}"/>
              </a:ext>
            </a:extLst>
          </p:cNvPr>
          <p:cNvSpPr txBox="1"/>
          <p:nvPr/>
        </p:nvSpPr>
        <p:spPr>
          <a:xfrm>
            <a:off x="17320266" y="10599956"/>
            <a:ext cx="2022157" cy="5478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503731" rtl="0" fontAlgn="base">
              <a:spcBef>
                <a:spcPct val="0"/>
              </a:spcBef>
              <a:spcAft>
                <a:spcPct val="0"/>
              </a:spcAft>
            </a:pPr>
            <a:r>
              <a:rPr lang="en-GB" sz="2960" kern="1200">
                <a:solidFill>
                  <a:srgbClr val="003249">
                    <a:lumMod val="75000"/>
                    <a:lumOff val="25000"/>
                  </a:srgbClr>
                </a:solidFill>
                <a:latin typeface="Verdana" pitchFamily="34" charset="0"/>
                <a:ea typeface="+mn-ea"/>
                <a:cs typeface="+mn-cs"/>
              </a:rPr>
              <a:t>Nov 2025</a:t>
            </a:r>
          </a:p>
        </p:txBody>
      </p:sp>
    </p:spTree>
    <p:extLst>
      <p:ext uri="{BB962C8B-B14F-4D97-AF65-F5344CB8AC3E}">
        <p14:creationId xmlns:p14="http://schemas.microsoft.com/office/powerpoint/2010/main" val="139012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3245-30DC-A647-9734-E72F2374F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358" y="258768"/>
            <a:ext cx="16028752" cy="170230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Euro-VO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0A3AD-182F-8340-9A4C-E2A8F95B9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98" y="1246236"/>
            <a:ext cx="19765105" cy="88168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b="1" dirty="0"/>
              <a:t>The “Astronomy Open Science Competence Centre Pilot” 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project (</a:t>
            </a:r>
            <a:r>
              <a:rPr lang="en-GB" b="1" dirty="0">
                <a:solidFill>
                  <a:srgbClr val="0070C0"/>
                </a:solidFill>
              </a:rPr>
              <a:t>Astro-CC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is supporting community </a:t>
            </a:r>
            <a:r>
              <a:rPr lang="en-GB" b="1" dirty="0"/>
              <a:t>events for the use and development of the VO:</a:t>
            </a: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</a:endParaRPr>
          </a:p>
          <a:p>
            <a:pPr lvl="1"/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Project started officially in April 2025, for 2 years</a:t>
            </a:r>
          </a:p>
          <a:p>
            <a:pPr lvl="1"/>
            <a:r>
              <a:rPr lang="en-GB" b="1" dirty="0">
                <a:solidFill>
                  <a:srgbClr val="0070C0"/>
                </a:solidFill>
              </a:rPr>
              <a:t> https://</a:t>
            </a:r>
            <a:r>
              <a:rPr lang="en-GB" b="1" dirty="0" err="1">
                <a:solidFill>
                  <a:srgbClr val="0070C0"/>
                </a:solidFill>
              </a:rPr>
              <a:t>www.oscars-project.eu</a:t>
            </a:r>
            <a:r>
              <a:rPr lang="en-GB" b="1" dirty="0">
                <a:solidFill>
                  <a:srgbClr val="0070C0"/>
                </a:solidFill>
              </a:rPr>
              <a:t>/projects/astro-cc-astronomy-open-science-competence-centre-pilot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/>
              <a:t>Funded by the EC Horizon Europe OSCARS project, and connected to ESCAPE collaboration</a:t>
            </a:r>
            <a:endParaRPr lang="en-GB" b="1" dirty="0"/>
          </a:p>
          <a:p>
            <a:pPr lvl="1"/>
            <a:r>
              <a:rPr lang="en-GB" b="1" dirty="0"/>
              <a:t>  Partner leads: </a:t>
            </a:r>
          </a:p>
          <a:p>
            <a:pPr lvl="2"/>
            <a:r>
              <a:rPr lang="en-GB" b="1" dirty="0"/>
              <a:t>CDS/CNRS (M. Allen PI)</a:t>
            </a:r>
          </a:p>
          <a:p>
            <a:pPr lvl="2"/>
            <a:r>
              <a:rPr lang="en-GB" b="1" dirty="0"/>
              <a:t>INAF (M. Molinaro)</a:t>
            </a:r>
          </a:p>
          <a:p>
            <a:pPr lvl="2"/>
            <a:r>
              <a:rPr lang="en-GB" b="1" dirty="0"/>
              <a:t>INTA (E. Solano)</a:t>
            </a:r>
          </a:p>
          <a:p>
            <a:pPr lvl="2"/>
            <a:r>
              <a:rPr lang="en-GB" b="1" dirty="0"/>
              <a:t>UHEI (J. </a:t>
            </a:r>
            <a:r>
              <a:rPr lang="en-GB" b="1" dirty="0" err="1"/>
              <a:t>Wambsganss</a:t>
            </a:r>
            <a:r>
              <a:rPr lang="en-GB" b="1" dirty="0"/>
              <a:t>)</a:t>
            </a:r>
          </a:p>
          <a:p>
            <a:pPr lvl="2"/>
            <a:r>
              <a:rPr lang="en-GB" b="1" dirty="0" err="1"/>
              <a:t>ObsParis</a:t>
            </a:r>
            <a:r>
              <a:rPr lang="en-GB" b="1" dirty="0"/>
              <a:t> (B. Cecconi)</a:t>
            </a:r>
          </a:p>
          <a:p>
            <a:pPr marL="753923" lvl="1" indent="0">
              <a:buNone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297E7-788F-1740-AB0E-43201A14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1507846" rtl="0"/>
            <a:fld id="{F815B12F-D02A-B845-865F-37AC5B232343}" type="slidenum">
              <a:rPr lang="it-IT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ctr" defTabSz="1507846" rtl="0"/>
              <a:t>18</a:t>
            </a:fld>
            <a:endParaRPr lang="it-IT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148480F-45AC-6C42-97BF-2899C1DF5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034" y="439253"/>
            <a:ext cx="6408591" cy="1341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844594-80D2-20EE-91EC-72A896E6E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404" y="6313988"/>
            <a:ext cx="11879696" cy="499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74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AE681-EF67-73B5-24DF-2053F9969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92" y="1966584"/>
            <a:ext cx="18732224" cy="821416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AU" dirty="0"/>
              <a:t>  </a:t>
            </a:r>
          </a:p>
          <a:p>
            <a:pPr marL="0" indent="0">
              <a:buNone/>
            </a:pPr>
            <a:r>
              <a:rPr lang="en-AU" b="1" dirty="0"/>
              <a:t>The project is a pilot of a “Competence Centre” for Open Science in the context of the European Open Science Cloud (EOSC).</a:t>
            </a:r>
          </a:p>
          <a:p>
            <a:pPr marL="0" indent="0">
              <a:buNone/>
            </a:pPr>
            <a:endParaRPr lang="en-AU" b="1" dirty="0"/>
          </a:p>
          <a:p>
            <a:r>
              <a:rPr lang="en-AU" dirty="0"/>
              <a:t> </a:t>
            </a:r>
            <a:r>
              <a:rPr lang="en-AU" b="1" dirty="0"/>
              <a:t>Focused on community events:</a:t>
            </a:r>
          </a:p>
          <a:p>
            <a:pPr lvl="1"/>
            <a:r>
              <a:rPr lang="en-GB" b="1" dirty="0">
                <a:effectLst/>
              </a:rPr>
              <a:t> 2 Technology Forum events</a:t>
            </a:r>
            <a:r>
              <a:rPr lang="en-GB" dirty="0">
                <a:effectLst/>
              </a:rPr>
              <a:t> - for the developers of software/services, to discuss and refine community open interoperability standards.</a:t>
            </a:r>
          </a:p>
          <a:p>
            <a:pPr marL="753923" lvl="1" indent="0">
              <a:buNone/>
            </a:pPr>
            <a:r>
              <a:rPr lang="en-GB" dirty="0"/>
              <a:t>   </a:t>
            </a:r>
            <a:r>
              <a:rPr lang="en-GB" b="1" dirty="0">
                <a:solidFill>
                  <a:srgbClr val="FF40FF"/>
                </a:solidFill>
              </a:rPr>
              <a:t>First Tech Forum: </a:t>
            </a:r>
            <a:r>
              <a:rPr lang="en-GB" dirty="0">
                <a:solidFill>
                  <a:srgbClr val="0070C0"/>
                </a:solidFill>
              </a:rPr>
              <a:t>week of October 2025, Trieste, Italy (30 participants)</a:t>
            </a:r>
          </a:p>
          <a:p>
            <a:pPr marL="753923" lvl="1" indent="0">
              <a:buNone/>
            </a:pPr>
            <a:r>
              <a:rPr lang="en-GB" dirty="0">
                <a:solidFill>
                  <a:srgbClr val="0070C0"/>
                </a:solidFill>
                <a:effectLst/>
              </a:rPr>
              <a:t>   </a:t>
            </a:r>
            <a:r>
              <a:rPr lang="en-GB" dirty="0">
                <a:solidFill>
                  <a:srgbClr val="0070C0"/>
                </a:solidFill>
                <a:effectLst/>
                <a:hlinkClick r:id="rId2"/>
              </a:rPr>
              <a:t>https://indico.in2p3.fr/event/36318/</a:t>
            </a:r>
            <a:endParaRPr lang="en-GB" dirty="0">
              <a:solidFill>
                <a:srgbClr val="0070C0"/>
              </a:solidFill>
              <a:effectLst/>
            </a:endParaRPr>
          </a:p>
          <a:p>
            <a:pPr marL="753923" lvl="1" indent="0">
              <a:buNone/>
            </a:pPr>
            <a:r>
              <a:rPr lang="en-GB" b="1" dirty="0">
                <a:solidFill>
                  <a:srgbClr val="FF40FF"/>
                </a:solidFill>
              </a:rPr>
              <a:t>   Second Tech Forum:  </a:t>
            </a:r>
            <a:r>
              <a:rPr lang="en-GB" dirty="0">
                <a:solidFill>
                  <a:schemeClr val="accent1"/>
                </a:solidFill>
              </a:rPr>
              <a:t>late 2026 in Paris</a:t>
            </a:r>
            <a:endParaRPr lang="en-GB" dirty="0">
              <a:solidFill>
                <a:schemeClr val="accent1"/>
              </a:solidFill>
              <a:effectLst/>
            </a:endParaRPr>
          </a:p>
          <a:p>
            <a:pPr lvl="1"/>
            <a:endParaRPr lang="en-GB" b="1" dirty="0">
              <a:effectLst/>
            </a:endParaRPr>
          </a:p>
          <a:p>
            <a:pPr lvl="1"/>
            <a:r>
              <a:rPr lang="en-GB" b="1" dirty="0">
                <a:effectLst/>
              </a:rPr>
              <a:t> 2 Scientific Training events </a:t>
            </a:r>
            <a:r>
              <a:rPr lang="en-GB" dirty="0">
                <a:effectLst/>
              </a:rPr>
              <a:t>- for </a:t>
            </a:r>
            <a:r>
              <a:rPr lang="en-GB" dirty="0" err="1">
                <a:effectLst/>
              </a:rPr>
              <a:t>Ph.D</a:t>
            </a:r>
            <a:r>
              <a:rPr lang="en-GB" dirty="0">
                <a:effectLst/>
              </a:rPr>
              <a:t> students and early career researchers, to learn using interoperable tools and services as well as to gain skills for Open Science publication and research in astronomy.</a:t>
            </a:r>
          </a:p>
          <a:p>
            <a:pPr marL="753923" lvl="1" indent="0">
              <a:buNone/>
            </a:pPr>
            <a:r>
              <a:rPr lang="en-GB" b="1" dirty="0">
                <a:solidFill>
                  <a:srgbClr val="FF40FF"/>
                </a:solidFill>
              </a:rPr>
              <a:t>   First School: </a:t>
            </a:r>
            <a:r>
              <a:rPr lang="en-GB" dirty="0">
                <a:solidFill>
                  <a:srgbClr val="0070C0"/>
                </a:solidFill>
              </a:rPr>
              <a:t>2-4 December, Madrid, Spain (aiming for ~30 participants)</a:t>
            </a:r>
          </a:p>
          <a:p>
            <a:pPr marL="753923" lvl="1" indent="0">
              <a:buNone/>
            </a:pPr>
            <a:r>
              <a:rPr lang="en-GB" dirty="0">
                <a:solidFill>
                  <a:srgbClr val="0070C0"/>
                </a:solidFill>
              </a:rPr>
              <a:t>   </a:t>
            </a:r>
            <a:r>
              <a:rPr lang="en-GB" dirty="0">
                <a:solidFill>
                  <a:srgbClr val="0070C0"/>
                </a:solidFill>
                <a:hlinkClick r:id="rId3"/>
              </a:rPr>
              <a:t>https://indico.in2p3.fr/event/36738/</a:t>
            </a:r>
            <a:endParaRPr lang="en-GB" dirty="0">
              <a:solidFill>
                <a:srgbClr val="0070C0"/>
              </a:solidFill>
            </a:endParaRPr>
          </a:p>
          <a:p>
            <a:pPr marL="753923" lvl="1" indent="0">
              <a:buNone/>
            </a:pPr>
            <a:r>
              <a:rPr lang="en-GB" dirty="0">
                <a:solidFill>
                  <a:srgbClr val="0070C0"/>
                </a:solidFill>
              </a:rPr>
              <a:t>   Second School:  2026 in Strasbourg</a:t>
            </a:r>
          </a:p>
          <a:p>
            <a:pPr lvl="1"/>
            <a:endParaRPr lang="en-GB" dirty="0">
              <a:effectLst/>
            </a:endParaRPr>
          </a:p>
          <a:p>
            <a:pPr lvl="1"/>
            <a:r>
              <a:rPr lang="en-GB" b="1" dirty="0">
                <a:effectLst/>
              </a:rPr>
              <a:t> Data Provider Forum event </a:t>
            </a:r>
            <a:r>
              <a:rPr lang="en-GB" dirty="0">
                <a:effectLst/>
              </a:rPr>
              <a:t>- for astronomy data providers to use standards to ensure their data is FAIR</a:t>
            </a:r>
          </a:p>
          <a:p>
            <a:pPr marL="753923" lvl="1" indent="0">
              <a:buNone/>
            </a:pPr>
            <a:r>
              <a:rPr lang="en-GB" dirty="0"/>
              <a:t>   </a:t>
            </a:r>
            <a:r>
              <a:rPr lang="en-GB" dirty="0">
                <a:solidFill>
                  <a:srgbClr val="0070C0"/>
                </a:solidFill>
              </a:rPr>
              <a:t>25-27 March 2026, Heidelberg, Germany – to be advertised.</a:t>
            </a:r>
            <a:endParaRPr lang="en-GB" dirty="0">
              <a:solidFill>
                <a:srgbClr val="0070C0"/>
              </a:solidFill>
              <a:effectLst/>
            </a:endParaRPr>
          </a:p>
          <a:p>
            <a:pPr lvl="1"/>
            <a:endParaRPr lang="en-GB" dirty="0">
              <a:effectLst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26A1F-F105-D1C4-22DA-8E9D9D03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1507846" rtl="0"/>
            <a:fld id="{F815B12F-D02A-B845-865F-37AC5B232343}" type="slidenum">
              <a:rPr lang="it-IT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ctr" defTabSz="1507846" rtl="0"/>
              <a:t>19</a:t>
            </a:fld>
            <a:endParaRPr lang="it-IT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3DF82-91B8-937C-4172-4B642E036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7238" y="9977043"/>
            <a:ext cx="8116862" cy="1331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2385A-AE26-1A78-994F-D0AA14656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807" y="-189016"/>
            <a:ext cx="11492844" cy="2635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5423C4-E7DC-9F73-413C-BE71C5BCC01A}"/>
              </a:ext>
            </a:extLst>
          </p:cNvPr>
          <p:cNvSpPr/>
          <p:nvPr/>
        </p:nvSpPr>
        <p:spPr>
          <a:xfrm>
            <a:off x="0" y="397"/>
            <a:ext cx="2948601" cy="2445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en-AU" sz="296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276910-10F6-EFBD-837D-57EA6DD4E88F}"/>
              </a:ext>
            </a:extLst>
          </p:cNvPr>
          <p:cNvSpPr txBox="1"/>
          <p:nvPr/>
        </p:nvSpPr>
        <p:spPr>
          <a:xfrm>
            <a:off x="11987238" y="4917475"/>
            <a:ext cx="2965355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/>
            <a:r>
              <a:rPr lang="en-AU" sz="4617" i="1" kern="1200" dirty="0">
                <a:solidFill>
                  <a:srgbClr val="70AD47"/>
                </a:solidFill>
                <a:latin typeface="Calibri"/>
                <a:ea typeface="+mn-ea"/>
                <a:cs typeface="+mn-cs"/>
              </a:rPr>
              <a:t>✓  </a:t>
            </a:r>
            <a:r>
              <a:rPr lang="en-AU" sz="3298" i="1" kern="1200" dirty="0">
                <a:solidFill>
                  <a:srgbClr val="70AD47"/>
                </a:solidFill>
                <a:latin typeface="Calibri"/>
                <a:ea typeface="+mn-ea"/>
                <a:cs typeface="+mn-cs"/>
              </a:rPr>
              <a:t>done</a:t>
            </a:r>
            <a:endParaRPr lang="en-AU" sz="4617" i="1" kern="1200" dirty="0">
              <a:solidFill>
                <a:srgbClr val="70AD47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973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AFD4B-5433-CBB5-1CCE-6A926768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320675"/>
            <a:ext cx="9371330" cy="659130"/>
          </a:xfrm>
        </p:spPr>
        <p:txBody>
          <a:bodyPr/>
          <a:lstStyle/>
          <a:p>
            <a:r>
              <a:rPr lang="en-CA" dirty="0"/>
              <a:t>IVOA Executive Chair/Vice-Chair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06AA-5706-0400-1F12-A815B13F5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3662" y="2601150"/>
            <a:ext cx="5465445" cy="1169551"/>
          </a:xfrm>
        </p:spPr>
        <p:txBody>
          <a:bodyPr/>
          <a:lstStyle/>
          <a:p>
            <a:r>
              <a:rPr lang="en-CA" dirty="0"/>
              <a:t>JJ Kavelaars – Chair </a:t>
            </a:r>
          </a:p>
          <a:p>
            <a:r>
              <a:rPr lang="en-CA" dirty="0"/>
              <a:t>June-2025 to Nov-2026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780C6-A3FE-27CB-B9E4-DD61C355337D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004995" y="2601149"/>
            <a:ext cx="5465445" cy="1169551"/>
          </a:xfrm>
        </p:spPr>
        <p:txBody>
          <a:bodyPr/>
          <a:lstStyle/>
          <a:p>
            <a:r>
              <a:rPr lang="en-CA" dirty="0"/>
              <a:t>Mark Allan – Vice Chair</a:t>
            </a:r>
          </a:p>
          <a:p>
            <a:r>
              <a:rPr lang="en-CA" dirty="0"/>
              <a:t>June-2025 to Nov-2026</a:t>
            </a:r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C1D003A2-FAC9-2B4C-A89E-43156FC27C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2937" y="4551532"/>
            <a:ext cx="3786893" cy="46475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3846610-63B3-A759-05E1-51860AABF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759" y="4551532"/>
            <a:ext cx="3320375" cy="46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739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2599D1-BF16-B983-36AE-F4D9236FE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53"/>
            <a:ext cx="20104100" cy="1469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7738E1-D03E-3C28-ABF1-1A770AD03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8" y="1505125"/>
            <a:ext cx="10038522" cy="3616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3D8FE2-DC5F-04DA-D957-1F91CB3D6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616575"/>
            <a:ext cx="10541189" cy="220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E3D9C5-A905-D0EA-D153-7341AE1F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8321676"/>
            <a:ext cx="10052051" cy="2988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0FB2C-D9C1-E53E-BDAE-FE36F2BB7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4250" y="5303182"/>
            <a:ext cx="5638800" cy="585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102AC-7D13-865C-C020-81DE4F397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9052" y="155138"/>
            <a:ext cx="5813998" cy="514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0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3D449-E723-F546-77F7-24D0FE870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0"/>
            <a:ext cx="15283622" cy="112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37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731" y="1151808"/>
            <a:ext cx="18865160" cy="0"/>
          </a:xfrm>
          <a:custGeom>
            <a:avLst/>
            <a:gdLst/>
            <a:ahLst/>
            <a:cxnLst/>
            <a:rect l="l" t="t" r="r" b="b"/>
            <a:pathLst>
              <a:path w="18866485">
                <a:moveTo>
                  <a:pt x="0" y="3"/>
                </a:moveTo>
                <a:lnTo>
                  <a:pt x="18865970" y="0"/>
                </a:lnTo>
              </a:path>
            </a:pathLst>
          </a:custGeom>
          <a:ln w="10470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" name="object 3"/>
          <p:cNvSpPr txBox="1"/>
          <p:nvPr/>
        </p:nvSpPr>
        <p:spPr>
          <a:xfrm>
            <a:off x="829265" y="10868635"/>
            <a:ext cx="875603" cy="291232"/>
          </a:xfrm>
          <a:prstGeom prst="rect">
            <a:avLst/>
          </a:prstGeom>
        </p:spPr>
        <p:txBody>
          <a:bodyPr vert="horz" wrap="square" lIns="0" tIns="13968" rIns="0" bIns="0" rtlCol="0">
            <a:spAutoFit/>
          </a:bodyPr>
          <a:lstStyle/>
          <a:p>
            <a:pPr marL="12699">
              <a:spcBef>
                <a:spcPts val="110"/>
              </a:spcBef>
            </a:pPr>
            <a:r>
              <a:rPr sz="1801" u="sng" spc="-10" dirty="0">
                <a:solidFill>
                  <a:srgbClr val="56C1FF"/>
                </a:solidFill>
                <a:uFill>
                  <a:solidFill>
                    <a:srgbClr val="56C1FF"/>
                  </a:solidFill>
                </a:uFill>
                <a:latin typeface="Trebuchet MS"/>
                <a:cs typeface="Trebuchet MS"/>
                <a:hlinkClick r:id="rId2"/>
              </a:rPr>
              <a:t>ivoa.net</a:t>
            </a:r>
            <a:endParaRPr sz="1801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57197" y="11023141"/>
            <a:ext cx="13822345" cy="0"/>
          </a:xfrm>
          <a:custGeom>
            <a:avLst/>
            <a:gdLst/>
            <a:ahLst/>
            <a:cxnLst/>
            <a:rect l="l" t="t" r="r" b="b"/>
            <a:pathLst>
              <a:path w="13823315">
                <a:moveTo>
                  <a:pt x="0" y="2"/>
                </a:moveTo>
                <a:lnTo>
                  <a:pt x="13822814" y="0"/>
                </a:lnTo>
              </a:path>
            </a:pathLst>
          </a:custGeom>
          <a:ln w="5235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49744" y="195546"/>
            <a:ext cx="1336811" cy="71828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22028" y="531236"/>
            <a:ext cx="1050851" cy="417421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/>
          <a:p>
            <a:pPr marL="12699">
              <a:spcBef>
                <a:spcPts val="135"/>
              </a:spcBef>
            </a:pPr>
            <a:r>
              <a:rPr sz="2600" spc="-45" dirty="0">
                <a:solidFill>
                  <a:srgbClr val="838787"/>
                </a:solidFill>
                <a:latin typeface="Century Gothic"/>
                <a:cs typeface="Century Gothic"/>
              </a:rPr>
              <a:t>GAVO</a:t>
            </a:r>
            <a:endParaRPr sz="2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1495" y="1819293"/>
            <a:ext cx="10468511" cy="652228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/>
          <a:p>
            <a:pPr marL="12699">
              <a:spcBef>
                <a:spcPts val="106"/>
              </a:spcBef>
            </a:pPr>
            <a:r>
              <a:rPr sz="4151" b="1" dirty="0">
                <a:solidFill>
                  <a:srgbClr val="1A1919"/>
                </a:solidFill>
                <a:latin typeface="Arial"/>
                <a:cs typeface="Arial"/>
              </a:rPr>
              <a:t>German</a:t>
            </a:r>
            <a:r>
              <a:rPr sz="4151" b="1" spc="-125" dirty="0">
                <a:solidFill>
                  <a:srgbClr val="1A1919"/>
                </a:solidFill>
                <a:latin typeface="Arial"/>
                <a:cs typeface="Arial"/>
              </a:rPr>
              <a:t> </a:t>
            </a:r>
            <a:r>
              <a:rPr sz="4151" b="1" spc="-110" dirty="0">
                <a:solidFill>
                  <a:srgbClr val="1A1919"/>
                </a:solidFill>
                <a:latin typeface="Arial"/>
                <a:cs typeface="Arial"/>
              </a:rPr>
              <a:t>Astrophysical</a:t>
            </a:r>
            <a:r>
              <a:rPr sz="4151" b="1" spc="-125" dirty="0">
                <a:solidFill>
                  <a:srgbClr val="1A1919"/>
                </a:solidFill>
                <a:latin typeface="Arial"/>
                <a:cs typeface="Arial"/>
              </a:rPr>
              <a:t> </a:t>
            </a:r>
            <a:r>
              <a:rPr sz="4151" b="1" dirty="0">
                <a:solidFill>
                  <a:srgbClr val="1A1919"/>
                </a:solidFill>
                <a:latin typeface="Arial"/>
                <a:cs typeface="Arial"/>
              </a:rPr>
              <a:t>Virtual</a:t>
            </a:r>
            <a:r>
              <a:rPr sz="4151" b="1" spc="-125" dirty="0">
                <a:solidFill>
                  <a:srgbClr val="1A1919"/>
                </a:solidFill>
                <a:latin typeface="Arial"/>
                <a:cs typeface="Arial"/>
              </a:rPr>
              <a:t> </a:t>
            </a:r>
            <a:r>
              <a:rPr sz="4151" b="1" spc="-10" dirty="0">
                <a:solidFill>
                  <a:srgbClr val="1A1919"/>
                </a:solidFill>
                <a:latin typeface="Arial"/>
                <a:cs typeface="Arial"/>
              </a:rPr>
              <a:t>Observatory</a:t>
            </a:r>
            <a:endParaRPr sz="4151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5437" y="3175373"/>
            <a:ext cx="17572392" cy="7361758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433685" marR="90166" indent="-421620">
              <a:lnSpc>
                <a:spcPct val="112100"/>
              </a:lnSpc>
              <a:spcBef>
                <a:spcPts val="96"/>
              </a:spcBef>
              <a:buClr>
                <a:srgbClr val="D9242A"/>
              </a:buClr>
              <a:buSzPct val="104687"/>
              <a:buFont typeface="Century Gothic"/>
              <a:buChar char="•"/>
              <a:tabLst>
                <a:tab pos="433685" algn="l"/>
              </a:tabLst>
            </a:pPr>
            <a:r>
              <a:rPr lang="en-CA" sz="3199" dirty="0">
                <a:solidFill>
                  <a:srgbClr val="838787"/>
                </a:solidFill>
                <a:latin typeface="Arial"/>
                <a:cs typeface="Arial"/>
              </a:rPr>
              <a:t>The GAVO data centre keeps adding a few resources per semester; Flagship this time: </a:t>
            </a:r>
            <a:r>
              <a:rPr lang="en-CA" sz="3199" dirty="0" err="1">
                <a:solidFill>
                  <a:srgbClr val="838787"/>
                </a:solidFill>
                <a:latin typeface="Arial"/>
                <a:cs typeface="Arial"/>
              </a:rPr>
              <a:t>Carmenes</a:t>
            </a:r>
            <a:r>
              <a:rPr lang="en-CA" sz="3199" dirty="0">
                <a:solidFill>
                  <a:srgbClr val="838787"/>
                </a:solidFill>
                <a:latin typeface="Arial"/>
                <a:cs typeface="Arial"/>
              </a:rPr>
              <a:t> DR1 spectra and time series, a true curation challenge.</a:t>
            </a:r>
            <a:br>
              <a:rPr lang="en-CA" sz="3199" dirty="0">
                <a:solidFill>
                  <a:srgbClr val="838787"/>
                </a:solidFill>
                <a:latin typeface="Arial"/>
                <a:cs typeface="Arial"/>
              </a:rPr>
            </a:br>
            <a:endParaRPr lang="en-CA" sz="3199" dirty="0">
              <a:solidFill>
                <a:srgbClr val="838787"/>
              </a:solidFill>
              <a:latin typeface="Arial"/>
              <a:cs typeface="Arial"/>
            </a:endParaRPr>
          </a:p>
          <a:p>
            <a:pPr marL="433685" marR="90166" indent="-421620">
              <a:lnSpc>
                <a:spcPct val="112100"/>
              </a:lnSpc>
              <a:spcBef>
                <a:spcPts val="96"/>
              </a:spcBef>
              <a:buClr>
                <a:srgbClr val="D9242A"/>
              </a:buClr>
              <a:buSzPct val="104687"/>
              <a:buFont typeface="Century Gothic"/>
              <a:buChar char="•"/>
              <a:tabLst>
                <a:tab pos="433685" algn="l"/>
              </a:tabLst>
            </a:pPr>
            <a:r>
              <a:rPr sz="3199" spc="81" dirty="0">
                <a:solidFill>
                  <a:srgbClr val="838787"/>
                </a:solidFill>
                <a:latin typeface="Arial"/>
                <a:cs typeface="Arial"/>
              </a:rPr>
              <a:t>Maintenance</a:t>
            </a:r>
            <a:r>
              <a:rPr sz="3199" spc="-69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199" spc="145" dirty="0">
                <a:solidFill>
                  <a:srgbClr val="838787"/>
                </a:solidFill>
                <a:latin typeface="Arial"/>
                <a:cs typeface="Arial"/>
              </a:rPr>
              <a:t>of</a:t>
            </a:r>
            <a:r>
              <a:rPr sz="3199" spc="1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199" spc="101" dirty="0">
                <a:solidFill>
                  <a:srgbClr val="838787"/>
                </a:solidFill>
                <a:latin typeface="Arial"/>
                <a:cs typeface="Arial"/>
              </a:rPr>
              <a:t>the</a:t>
            </a:r>
            <a:r>
              <a:rPr sz="3199" spc="-13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199" spc="59" dirty="0">
                <a:solidFill>
                  <a:srgbClr val="838787"/>
                </a:solidFill>
                <a:latin typeface="Arial"/>
                <a:cs typeface="Arial"/>
              </a:rPr>
              <a:t>VO</a:t>
            </a:r>
            <a:r>
              <a:rPr sz="3199" spc="-69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199" dirty="0">
                <a:solidFill>
                  <a:srgbClr val="838787"/>
                </a:solidFill>
                <a:latin typeface="Arial"/>
                <a:cs typeface="Arial"/>
              </a:rPr>
              <a:t>server</a:t>
            </a:r>
            <a:r>
              <a:rPr sz="3199" spc="-64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199" spc="69" dirty="0">
                <a:solidFill>
                  <a:srgbClr val="838787"/>
                </a:solidFill>
                <a:latin typeface="Arial"/>
                <a:cs typeface="Arial"/>
              </a:rPr>
              <a:t>package</a:t>
            </a:r>
            <a:r>
              <a:rPr sz="3199" spc="-69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199" dirty="0">
                <a:solidFill>
                  <a:srgbClr val="838787"/>
                </a:solidFill>
                <a:latin typeface="Arial"/>
                <a:cs typeface="Arial"/>
              </a:rPr>
              <a:t>DaCHS:</a:t>
            </a:r>
            <a:r>
              <a:rPr sz="3199" spc="-69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lang="en-CA" sz="3199" spc="120" dirty="0">
                <a:solidFill>
                  <a:srgbClr val="838787"/>
                </a:solidFill>
                <a:latin typeface="Arial"/>
                <a:cs typeface="Arial"/>
              </a:rPr>
              <a:t>(e.g., prototype for registration of </a:t>
            </a:r>
            <a:r>
              <a:rPr lang="en-CA" sz="3199" spc="120" dirty="0" err="1">
                <a:solidFill>
                  <a:srgbClr val="838787"/>
                </a:solidFill>
                <a:latin typeface="Arial"/>
                <a:cs typeface="Arial"/>
              </a:rPr>
              <a:t>VOEvent</a:t>
            </a:r>
            <a:r>
              <a:rPr lang="en-CA" sz="3199" spc="120" dirty="0">
                <a:solidFill>
                  <a:srgbClr val="838787"/>
                </a:solidFill>
                <a:latin typeface="Arial"/>
                <a:cs typeface="Arial"/>
              </a:rPr>
              <a:t> streams).</a:t>
            </a:r>
            <a:r>
              <a:rPr lang="en-CA" sz="3298" spc="11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</a:p>
          <a:p>
            <a:pPr marL="433685" marR="90166" indent="-421620">
              <a:lnSpc>
                <a:spcPct val="112100"/>
              </a:lnSpc>
              <a:spcBef>
                <a:spcPts val="96"/>
              </a:spcBef>
              <a:buClr>
                <a:srgbClr val="D9242A"/>
              </a:buClr>
              <a:buSzPct val="104687"/>
              <a:buFont typeface="Century Gothic"/>
              <a:buChar char="•"/>
              <a:tabLst>
                <a:tab pos="433685" algn="l"/>
              </a:tabLst>
            </a:pPr>
            <a:endParaRPr lang="en-CA" sz="3298" spc="115" dirty="0">
              <a:solidFill>
                <a:srgbClr val="838787"/>
              </a:solidFill>
              <a:latin typeface="Arial"/>
              <a:cs typeface="Arial"/>
            </a:endParaRPr>
          </a:p>
          <a:p>
            <a:pPr marL="433685" marR="90166" indent="-421620">
              <a:lnSpc>
                <a:spcPct val="112100"/>
              </a:lnSpc>
              <a:spcBef>
                <a:spcPts val="96"/>
              </a:spcBef>
              <a:buClr>
                <a:srgbClr val="D9242A"/>
              </a:buClr>
              <a:buSzPct val="104687"/>
              <a:buFont typeface="Century Gothic"/>
              <a:buChar char="•"/>
              <a:tabLst>
                <a:tab pos="433685" algn="l"/>
              </a:tabLst>
            </a:pPr>
            <a:r>
              <a:rPr lang="en-CA" sz="3298" spc="115" dirty="0">
                <a:solidFill>
                  <a:srgbClr val="838787"/>
                </a:solidFill>
                <a:latin typeface="Arial"/>
                <a:cs typeface="Arial"/>
              </a:rPr>
              <a:t>GVO is moving!  </a:t>
            </a:r>
            <a:r>
              <a:rPr lang="en-CA" sz="3298" b="1" spc="115" dirty="0">
                <a:solidFill>
                  <a:srgbClr val="838787"/>
                </a:solidFill>
                <a:latin typeface="Arial"/>
                <a:cs typeface="Arial"/>
              </a:rPr>
              <a:t>Five positions at DZA for VO work</a:t>
            </a:r>
            <a:r>
              <a:rPr lang="en-CA" sz="3298" spc="115" dirty="0">
                <a:solidFill>
                  <a:srgbClr val="838787"/>
                </a:solidFill>
                <a:latin typeface="Arial"/>
                <a:cs typeface="Arial"/>
              </a:rPr>
              <a:t> will open over the next few years.  If interested, please </a:t>
            </a:r>
            <a:r>
              <a:rPr lang="en-CA" sz="3298" b="1" spc="115" dirty="0">
                <a:solidFill>
                  <a:srgbClr val="838787"/>
                </a:solidFill>
                <a:latin typeface="Arial"/>
                <a:cs typeface="Arial"/>
              </a:rPr>
              <a:t>talk to Markus</a:t>
            </a:r>
            <a:r>
              <a:rPr lang="en-CA" sz="3298" spc="115" dirty="0">
                <a:solidFill>
                  <a:srgbClr val="838787"/>
                </a:solidFill>
                <a:latin typeface="Arial"/>
                <a:cs typeface="Arial"/>
              </a:rPr>
              <a:t>!. </a:t>
            </a:r>
          </a:p>
          <a:p>
            <a:pPr marL="433685" marR="90166" indent="-421620">
              <a:lnSpc>
                <a:spcPct val="112100"/>
              </a:lnSpc>
              <a:spcBef>
                <a:spcPts val="96"/>
              </a:spcBef>
              <a:buClr>
                <a:srgbClr val="D9242A"/>
              </a:buClr>
              <a:buSzPct val="104687"/>
              <a:buFont typeface="Century Gothic"/>
              <a:buChar char="•"/>
              <a:tabLst>
                <a:tab pos="433685" algn="l"/>
              </a:tabLst>
            </a:pPr>
            <a:endParaRPr lang="en-CA" sz="3298" spc="115" dirty="0">
              <a:solidFill>
                <a:srgbClr val="838787"/>
              </a:solidFill>
              <a:latin typeface="Arial"/>
              <a:cs typeface="Arial"/>
            </a:endParaRPr>
          </a:p>
          <a:p>
            <a:pPr marL="433685" marR="90166" indent="-421620">
              <a:lnSpc>
                <a:spcPct val="112100"/>
              </a:lnSpc>
              <a:spcBef>
                <a:spcPts val="96"/>
              </a:spcBef>
              <a:buClr>
                <a:srgbClr val="D9242A"/>
              </a:buClr>
              <a:buSzPct val="104687"/>
              <a:buFont typeface="Century Gothic"/>
              <a:buChar char="•"/>
              <a:tabLst>
                <a:tab pos="433685" algn="l"/>
              </a:tabLst>
            </a:pPr>
            <a:r>
              <a:rPr lang="en-CA" sz="3298" spc="115" dirty="0">
                <a:solidFill>
                  <a:srgbClr val="838787"/>
                </a:solidFill>
                <a:latin typeface="Arial"/>
                <a:cs typeface="Arial"/>
              </a:rPr>
              <a:t>Mastodon move: New resources in the Registry now tooted at </a:t>
            </a:r>
            <a:r>
              <a:rPr lang="en-CA" sz="3298" spc="115" dirty="0">
                <a:solidFill>
                  <a:srgbClr val="838787"/>
                </a:solidFill>
                <a:latin typeface="Arial"/>
                <a:cs typeface="Arial"/>
                <a:hlinkClick r:id="rId4"/>
              </a:rPr>
              <a:t>gavo@fediscience.org</a:t>
            </a:r>
            <a:r>
              <a:rPr lang="en-CA" sz="3298" spc="115" dirty="0">
                <a:solidFill>
                  <a:srgbClr val="838787"/>
                </a:solidFill>
                <a:latin typeface="Arial"/>
                <a:cs typeface="Arial"/>
              </a:rPr>
              <a:t>. </a:t>
            </a:r>
          </a:p>
          <a:p>
            <a:pPr marL="433685" marR="90166" indent="-421620">
              <a:lnSpc>
                <a:spcPct val="112100"/>
              </a:lnSpc>
              <a:spcBef>
                <a:spcPts val="96"/>
              </a:spcBef>
              <a:buClr>
                <a:srgbClr val="D9242A"/>
              </a:buClr>
              <a:buSzPct val="104687"/>
              <a:buFont typeface="Century Gothic"/>
              <a:buChar char="•"/>
              <a:tabLst>
                <a:tab pos="433685" algn="l"/>
              </a:tabLst>
            </a:pPr>
            <a:endParaRPr lang="en-CA" sz="3298" spc="115" dirty="0">
              <a:solidFill>
                <a:srgbClr val="838787"/>
              </a:solidFill>
              <a:latin typeface="Arial"/>
              <a:cs typeface="Arial"/>
            </a:endParaRPr>
          </a:p>
          <a:p>
            <a:pPr marL="433685" marR="90166" indent="-421620">
              <a:lnSpc>
                <a:spcPct val="112100"/>
              </a:lnSpc>
              <a:spcBef>
                <a:spcPts val="96"/>
              </a:spcBef>
              <a:buClr>
                <a:srgbClr val="D9242A"/>
              </a:buClr>
              <a:buSzPct val="104687"/>
              <a:buFont typeface="Century Gothic"/>
              <a:buChar char="•"/>
              <a:tabLst>
                <a:tab pos="433685" algn="l"/>
              </a:tabLst>
            </a:pPr>
            <a:r>
              <a:rPr lang="en-CA" sz="3298" spc="115" dirty="0">
                <a:solidFill>
                  <a:srgbClr val="838787"/>
                </a:solidFill>
                <a:latin typeface="Arial"/>
                <a:cs typeface="Arial"/>
              </a:rPr>
              <a:t>Please review </a:t>
            </a:r>
            <a:r>
              <a:rPr lang="en-CA" sz="3298" spc="115" dirty="0" err="1">
                <a:solidFill>
                  <a:srgbClr val="838787"/>
                </a:solidFill>
                <a:latin typeface="Arial"/>
                <a:cs typeface="Arial"/>
              </a:rPr>
              <a:t>DocRegExt</a:t>
            </a:r>
            <a:r>
              <a:rPr lang="en-CA" sz="3298" spc="11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lang="en-CA" sz="3298" b="1" spc="115" dirty="0">
                <a:solidFill>
                  <a:srgbClr val="838787"/>
                </a:solidFill>
                <a:latin typeface="Arial"/>
                <a:cs typeface="Arial"/>
              </a:rPr>
              <a:t>quickly</a:t>
            </a:r>
            <a:r>
              <a:rPr lang="en-CA" sz="3298" spc="115" dirty="0">
                <a:solidFill>
                  <a:srgbClr val="838787"/>
                </a:solidFill>
                <a:latin typeface="Arial"/>
                <a:cs typeface="Arial"/>
              </a:rPr>
              <a:t>: </a:t>
            </a:r>
            <a:r>
              <a:rPr lang="en-CA" sz="3298" spc="115" dirty="0">
                <a:solidFill>
                  <a:srgbClr val="838787"/>
                </a:solidFill>
                <a:latin typeface="Arial"/>
                <a:cs typeface="Arial"/>
                <a:hlinkClick r:id="rId5"/>
              </a:rPr>
              <a:t>https://dc.g-vo.org/VOTT</a:t>
            </a:r>
            <a:br>
              <a:rPr lang="en-CA" sz="3298" spc="115" dirty="0">
                <a:solidFill>
                  <a:srgbClr val="838787"/>
                </a:solidFill>
                <a:latin typeface="Arial"/>
                <a:cs typeface="Arial"/>
              </a:rPr>
            </a:br>
            <a:endParaRPr sz="3199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083929" y="10841913"/>
            <a:ext cx="317477" cy="3159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699">
              <a:spcBef>
                <a:spcPts val="125"/>
              </a:spcBef>
            </a:pPr>
            <a:r>
              <a:rPr sz="1949" spc="35" dirty="0">
                <a:solidFill>
                  <a:srgbClr val="838787"/>
                </a:solidFill>
                <a:latin typeface="Century Gothic"/>
                <a:cs typeface="Century Gothic"/>
              </a:rPr>
              <a:t>19</a:t>
            </a:r>
            <a:endParaRPr sz="1949">
              <a:latin typeface="Century Gothic"/>
              <a:cs typeface="Century Gothic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029836" y="1434370"/>
            <a:ext cx="3183032" cy="1534687"/>
            <a:chOff x="16030255" y="1434073"/>
            <a:chExt cx="3183255" cy="153479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30255" y="1434073"/>
              <a:ext cx="3183174" cy="15345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72156" y="1560056"/>
              <a:ext cx="2934833" cy="12996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69358" y="1657257"/>
              <a:ext cx="2765515" cy="11303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24236" y="1505184"/>
              <a:ext cx="2216801" cy="26181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6314680" y="1475996"/>
            <a:ext cx="2222344" cy="267507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/>
          <a:p>
            <a:pPr marL="12699">
              <a:spcBef>
                <a:spcPts val="106"/>
              </a:spcBef>
            </a:pPr>
            <a:r>
              <a:rPr sz="1651" b="1" cap="small" spc="-30" dirty="0">
                <a:solidFill>
                  <a:srgbClr val="042E74"/>
                </a:solidFill>
                <a:latin typeface="Times New Roman"/>
                <a:cs typeface="Times New Roman"/>
              </a:rPr>
              <a:t>German</a:t>
            </a:r>
            <a:r>
              <a:rPr sz="1651" b="1" cap="small" spc="-15" dirty="0">
                <a:solidFill>
                  <a:srgbClr val="042E74"/>
                </a:solidFill>
                <a:latin typeface="Times New Roman"/>
                <a:cs typeface="Times New Roman"/>
              </a:rPr>
              <a:t> </a:t>
            </a:r>
            <a:r>
              <a:rPr sz="1651" b="1" cap="small" spc="-74" dirty="0">
                <a:solidFill>
                  <a:srgbClr val="042E74"/>
                </a:solidFill>
                <a:latin typeface="Times New Roman"/>
                <a:cs typeface="Times New Roman"/>
              </a:rPr>
              <a:t>Astrophysical</a:t>
            </a:r>
            <a:endParaRPr sz="1651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972799" y="2616934"/>
            <a:ext cx="2088099" cy="26179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6964745" y="2587339"/>
            <a:ext cx="2046461" cy="267507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/>
          <a:p>
            <a:pPr marL="12699">
              <a:spcBef>
                <a:spcPts val="106"/>
              </a:spcBef>
            </a:pPr>
            <a:r>
              <a:rPr sz="1651" b="1" cap="small" spc="-30" dirty="0">
                <a:solidFill>
                  <a:srgbClr val="042E74"/>
                </a:solidFill>
                <a:latin typeface="Times New Roman"/>
                <a:cs typeface="Times New Roman"/>
              </a:rPr>
              <a:t>Virtual</a:t>
            </a:r>
            <a:r>
              <a:rPr sz="1651" b="1" cap="small" spc="25" dirty="0">
                <a:solidFill>
                  <a:srgbClr val="042E74"/>
                </a:solidFill>
                <a:latin typeface="Times New Roman"/>
                <a:cs typeface="Times New Roman"/>
              </a:rPr>
              <a:t> </a:t>
            </a:r>
            <a:r>
              <a:rPr sz="1651" b="1" cap="small" spc="-114" dirty="0">
                <a:solidFill>
                  <a:srgbClr val="042E74"/>
                </a:solidFill>
                <a:latin typeface="Times New Roman"/>
                <a:cs typeface="Times New Roman"/>
              </a:rPr>
              <a:t>Observatory</a:t>
            </a:r>
            <a:endParaRPr sz="1651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6268098" y="994240"/>
            <a:ext cx="2621732" cy="2290753"/>
          </a:xfrm>
          <a:prstGeom prst="rect">
            <a:avLst/>
          </a:prstGeom>
        </p:spPr>
        <p:txBody>
          <a:bodyPr vert="horz" wrap="square" lIns="0" tIns="13333" rIns="0" bIns="0" rtlCol="0" anchor="ctr">
            <a:spAutoFit/>
          </a:bodyPr>
          <a:lstStyle/>
          <a:p>
            <a:pPr marL="12699">
              <a:spcBef>
                <a:spcPts val="106"/>
              </a:spcBef>
            </a:pPr>
            <a:r>
              <a:rPr sz="7399" spc="-69" dirty="0">
                <a:solidFill>
                  <a:srgbClr val="042E74"/>
                </a:solidFill>
                <a:latin typeface="Times New Roman"/>
                <a:cs typeface="Times New Roman"/>
              </a:rPr>
              <a:t>G</a:t>
            </a:r>
            <a:r>
              <a:rPr sz="7399" spc="-1041" dirty="0">
                <a:solidFill>
                  <a:srgbClr val="042E74"/>
                </a:solidFill>
                <a:latin typeface="Times New Roman"/>
                <a:cs typeface="Times New Roman"/>
              </a:rPr>
              <a:t>A</a:t>
            </a:r>
            <a:r>
              <a:rPr sz="7399" spc="-69" dirty="0">
                <a:solidFill>
                  <a:srgbClr val="042E74"/>
                </a:solidFill>
                <a:latin typeface="Times New Roman"/>
                <a:cs typeface="Times New Roman"/>
              </a:rPr>
              <a:t>VO</a:t>
            </a:r>
            <a:endParaRPr sz="7399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262651" y="1746893"/>
            <a:ext cx="2713588" cy="85279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07315" y="8404368"/>
            <a:ext cx="2064661" cy="275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585" y="134897"/>
            <a:ext cx="1443443" cy="128800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064709" y="64352"/>
            <a:ext cx="16518605" cy="149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l" rtl="0"/>
            <a:r>
              <a:rPr lang="en-GB" sz="4837">
                <a:solidFill>
                  <a:schemeClr val="dk1"/>
                </a:solidFill>
              </a:rPr>
              <a:t>Kazakh National Virtual Observatory</a:t>
            </a:r>
            <a:endParaRPr sz="4837">
              <a:solidFill>
                <a:schemeClr val="dk1"/>
              </a:solidFill>
            </a:endParaRPr>
          </a:p>
          <a:p>
            <a:pPr algn="l" rtl="0"/>
            <a:r>
              <a:rPr lang="en-GB" sz="3738" i="1">
                <a:solidFill>
                  <a:schemeClr val="dk1"/>
                </a:solidFill>
              </a:rPr>
              <a:t>Latest updates</a:t>
            </a:r>
            <a:endParaRPr sz="3518">
              <a:solidFill>
                <a:schemeClr val="dk2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012350" y="1654907"/>
            <a:ext cx="14149382" cy="9211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noAutofit/>
          </a:bodyPr>
          <a:lstStyle/>
          <a:p>
            <a:pPr marL="1005200" indent="-663153" algn="l" rtl="0">
              <a:buClr>
                <a:schemeClr val="dk1"/>
              </a:buClr>
              <a:buSzPts val="1150"/>
              <a:buChar char="➔"/>
            </a:pPr>
            <a:r>
              <a:rPr lang="en-GB" sz="2528">
                <a:solidFill>
                  <a:schemeClr val="dk1"/>
                </a:solidFill>
              </a:rPr>
              <a:t>A </a:t>
            </a:r>
            <a:r>
              <a:rPr lang="en-GB" sz="2528" b="1">
                <a:solidFill>
                  <a:schemeClr val="dk1"/>
                </a:solidFill>
              </a:rPr>
              <a:t>VOSpace service </a:t>
            </a:r>
            <a:r>
              <a:rPr lang="en-GB" sz="2528">
                <a:solidFill>
                  <a:schemeClr val="dk1"/>
                </a:solidFill>
              </a:rPr>
              <a:t>compliant with IVOA standards has been deployed within the FAI’s infrastructure, providing unified REST-based access to astronomical data. It is built on the Cavern (CADC) server and runs in a Debian 11 container with Tomcat 9, OpenJDK 11, and PostgreSQL. The service integrates with a FAI’s NAS via NFS for centralized and fault-tolerant storage. External access is available at </a:t>
            </a:r>
            <a:r>
              <a:rPr lang="en-GB" sz="2528" u="sng">
                <a:solidFill>
                  <a:schemeClr val="hlink"/>
                </a:solidFill>
                <a:hlinkClick r:id="rId5"/>
              </a:rPr>
              <a:t>https://vos.fai.kz/cavern</a:t>
            </a:r>
            <a:r>
              <a:rPr lang="en-GB" sz="2528">
                <a:solidFill>
                  <a:schemeClr val="dk1"/>
                </a:solidFill>
              </a:rPr>
              <a:t> through an HTTPS proxy, and testing confirmed full functionality and compatibility with standard VOSpace clients.</a:t>
            </a:r>
            <a:endParaRPr sz="2528">
              <a:solidFill>
                <a:schemeClr val="dk1"/>
              </a:solidFill>
            </a:endParaRPr>
          </a:p>
          <a:p>
            <a:pPr marL="1005200" algn="l" rtl="0"/>
            <a:endParaRPr sz="2528">
              <a:solidFill>
                <a:schemeClr val="dk1"/>
              </a:solidFill>
            </a:endParaRPr>
          </a:p>
          <a:p>
            <a:pPr marL="1005200" indent="-663153" algn="l" rtl="0">
              <a:buClr>
                <a:schemeClr val="dk1"/>
              </a:buClr>
              <a:buSzPts val="1150"/>
              <a:buChar char="➔"/>
            </a:pPr>
            <a:r>
              <a:rPr lang="en-GB" sz="2528">
                <a:solidFill>
                  <a:schemeClr val="dk1"/>
                </a:solidFill>
              </a:rPr>
              <a:t>The first</a:t>
            </a:r>
            <a:r>
              <a:rPr lang="en-GB" sz="2528" b="1">
                <a:solidFill>
                  <a:schemeClr val="dk1"/>
                </a:solidFill>
              </a:rPr>
              <a:t> release of photometric and spectroscopic data</a:t>
            </a:r>
            <a:r>
              <a:rPr lang="en-GB" sz="2528">
                <a:solidFill>
                  <a:schemeClr val="dk1"/>
                </a:solidFill>
              </a:rPr>
              <a:t> was completed within the Kazakhstan Virtual Observatory (KazVO) infrastructure </a:t>
            </a:r>
            <a:r>
              <a:rPr lang="en-GB" sz="2528" b="1">
                <a:solidFill>
                  <a:schemeClr val="dk1"/>
                </a:solidFill>
              </a:rPr>
              <a:t>in accordance with IVOA standards.</a:t>
            </a:r>
            <a:r>
              <a:rPr lang="en-GB" sz="2528">
                <a:solidFill>
                  <a:schemeClr val="dk1"/>
                </a:solidFill>
              </a:rPr>
              <a:t> A full technological workflow was refined — from metadata generation to exposure through VO protocols (TAP/ADQL, ObsCore, DataLink). Photometric data and three VO-compliant spectroscopic catalogs were published, successfully validated, and registered in the IVOA registry. The work confirmed KazVO’s readiness for large-scale integration of modern and archival data into the global Virtual Observatory ecosystem and established a foundation for future releases aligned with the FAIR principles.</a:t>
            </a:r>
            <a:endParaRPr sz="2528">
              <a:solidFill>
                <a:schemeClr val="dk1"/>
              </a:solidFill>
            </a:endParaRPr>
          </a:p>
          <a:p>
            <a:pPr algn="l" rtl="0"/>
            <a:endParaRPr sz="2528">
              <a:solidFill>
                <a:schemeClr val="dk1"/>
              </a:solidFill>
            </a:endParaRPr>
          </a:p>
          <a:p>
            <a:pPr marL="1005200" indent="-663153" algn="l" rtl="0">
              <a:buClr>
                <a:schemeClr val="dk1"/>
              </a:buClr>
              <a:buSzPts val="1150"/>
              <a:buChar char="➔"/>
            </a:pPr>
            <a:r>
              <a:rPr lang="en-GB" sz="2528">
                <a:solidFill>
                  <a:schemeClr val="dk1"/>
                </a:solidFill>
              </a:rPr>
              <a:t>C</a:t>
            </a:r>
            <a:r>
              <a:rPr lang="en-GB" sz="2528" b="1">
                <a:solidFill>
                  <a:schemeClr val="dk1"/>
                </a:solidFill>
              </a:rPr>
              <a:t>omputational and Storage Capabilities of KazVO has been expanded</a:t>
            </a:r>
            <a:r>
              <a:rPr lang="en-GB" sz="2528">
                <a:solidFill>
                  <a:schemeClr val="dk1"/>
                </a:solidFill>
              </a:rPr>
              <a:t>: KazVO’s infrastructure was upgraded with a Supermicro AS-5126GS-TNRT2 server featuring dual 128-core AMD EPYC 9755 CPUs. Storage was doubled to 589 TB using 40-drive Synology RS4021xs+ NAS units in HA-mode. This upgrade significantly enhanced KazVO’s readiness for data analysis, machine learning, and VO-standard archival publication.</a:t>
            </a:r>
            <a:endParaRPr sz="2528">
              <a:solidFill>
                <a:schemeClr val="dk1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04416" y="8886360"/>
            <a:ext cx="2652965" cy="215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608754" y="5170816"/>
            <a:ext cx="4356658" cy="210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797820" y="1654907"/>
            <a:ext cx="4234633" cy="2671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13"/>
          <p:cNvGrpSpPr/>
          <p:nvPr/>
        </p:nvGrpSpPr>
        <p:grpSpPr>
          <a:xfrm>
            <a:off x="14795088" y="-4796"/>
            <a:ext cx="5256316" cy="1634232"/>
            <a:chOff x="2096706" y="3897981"/>
            <a:chExt cx="4636820" cy="1447802"/>
          </a:xfrm>
        </p:grpSpPr>
        <p:pic>
          <p:nvPicPr>
            <p:cNvPr id="62" name="Google Shape;62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096706" y="3897981"/>
              <a:ext cx="1409235" cy="1447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13"/>
            <p:cNvSpPr txBox="1"/>
            <p:nvPr/>
          </p:nvSpPr>
          <p:spPr>
            <a:xfrm>
              <a:off x="3551426" y="4075545"/>
              <a:ext cx="3182100" cy="121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616" tIns="61616" rIns="61616" bIns="61616" anchor="t" anchorCtr="0">
              <a:normAutofit/>
            </a:bodyPr>
            <a:lstStyle/>
            <a:p>
              <a:pPr algn="l" rtl="0"/>
              <a:r>
                <a:rPr lang="en-GB" sz="2436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FESENKOV</a:t>
              </a:r>
              <a:endParaRPr sz="2436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algn="l" rtl="0"/>
              <a:r>
                <a:rPr lang="en-GB" sz="2436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  ASTROPHYSICAL</a:t>
              </a:r>
              <a:endParaRPr sz="2436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algn="l" rtl="0"/>
              <a:r>
                <a:rPr lang="en-GB" sz="2436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     INSTITUTE</a:t>
              </a:r>
              <a:endParaRPr sz="2436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617A5D47-F2B1-6F56-2BF3-5F34C804A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39" y="41137"/>
            <a:ext cx="20217989" cy="1132853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45" y="152561"/>
              <a:ext cx="20024552" cy="28131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434839" y="296811"/>
              <a:ext cx="2372995" cy="1779270"/>
            </a:xfrm>
            <a:custGeom>
              <a:avLst/>
              <a:gdLst/>
              <a:ahLst/>
              <a:cxnLst/>
              <a:rect l="l" t="t" r="r" b="b"/>
              <a:pathLst>
                <a:path w="2372994" h="1779270">
                  <a:moveTo>
                    <a:pt x="2372719" y="0"/>
                  </a:moveTo>
                  <a:lnTo>
                    <a:pt x="0" y="0"/>
                  </a:lnTo>
                  <a:lnTo>
                    <a:pt x="0" y="1779094"/>
                  </a:lnTo>
                  <a:lnTo>
                    <a:pt x="2372719" y="1779094"/>
                  </a:lnTo>
                  <a:lnTo>
                    <a:pt x="2372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420312" y="81924"/>
            <a:ext cx="5044440" cy="592455"/>
          </a:xfrm>
          <a:prstGeom prst="rect">
            <a:avLst/>
          </a:prstGeom>
          <a:solidFill>
            <a:srgbClr val="729FCF"/>
          </a:solidFill>
          <a:ln w="3175">
            <a:solidFill>
              <a:srgbClr val="3465A4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430"/>
              </a:spcBef>
            </a:pPr>
            <a:r>
              <a:rPr sz="2950" spc="-10" dirty="0">
                <a:latin typeface="Arial"/>
                <a:cs typeface="Arial"/>
              </a:rPr>
              <a:t>https://svo.cab.inta-csic.es</a:t>
            </a:r>
            <a:endParaRPr sz="29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9545" y="2051756"/>
            <a:ext cx="20024725" cy="9257030"/>
            <a:chOff x="79545" y="2051756"/>
            <a:chExt cx="20024725" cy="9257030"/>
          </a:xfrm>
        </p:grpSpPr>
        <p:sp>
          <p:nvSpPr>
            <p:cNvPr id="8" name="object 8"/>
            <p:cNvSpPr/>
            <p:nvPr/>
          </p:nvSpPr>
          <p:spPr>
            <a:xfrm>
              <a:off x="2968726" y="2077933"/>
              <a:ext cx="1481455" cy="887730"/>
            </a:xfrm>
            <a:custGeom>
              <a:avLst/>
              <a:gdLst/>
              <a:ahLst/>
              <a:cxnLst/>
              <a:rect l="l" t="t" r="r" b="b"/>
              <a:pathLst>
                <a:path w="1481454" h="887730">
                  <a:moveTo>
                    <a:pt x="1264605" y="129807"/>
                  </a:moveTo>
                  <a:lnTo>
                    <a:pt x="1307899" y="158051"/>
                  </a:lnTo>
                  <a:lnTo>
                    <a:pt x="1346384" y="187897"/>
                  </a:lnTo>
                  <a:lnTo>
                    <a:pt x="1380057" y="219157"/>
                  </a:lnTo>
                  <a:lnTo>
                    <a:pt x="1408920" y="251641"/>
                  </a:lnTo>
                  <a:lnTo>
                    <a:pt x="1432973" y="285163"/>
                  </a:lnTo>
                  <a:lnTo>
                    <a:pt x="1452215" y="319533"/>
                  </a:lnTo>
                  <a:lnTo>
                    <a:pt x="1476268" y="390063"/>
                  </a:lnTo>
                  <a:lnTo>
                    <a:pt x="1481078" y="425846"/>
                  </a:lnTo>
                  <a:lnTo>
                    <a:pt x="1481078" y="461724"/>
                  </a:lnTo>
                  <a:lnTo>
                    <a:pt x="1466647" y="533008"/>
                  </a:lnTo>
                  <a:lnTo>
                    <a:pt x="1432973" y="602407"/>
                  </a:lnTo>
                  <a:lnTo>
                    <a:pt x="1408920" y="635929"/>
                  </a:lnTo>
                  <a:lnTo>
                    <a:pt x="1380057" y="668414"/>
                  </a:lnTo>
                  <a:lnTo>
                    <a:pt x="1346384" y="699673"/>
                  </a:lnTo>
                  <a:lnTo>
                    <a:pt x="1307899" y="729519"/>
                  </a:lnTo>
                  <a:lnTo>
                    <a:pt x="1264605" y="757763"/>
                  </a:lnTo>
                  <a:lnTo>
                    <a:pt x="1225862" y="779397"/>
                  </a:lnTo>
                  <a:lnTo>
                    <a:pt x="1185257" y="799065"/>
                  </a:lnTo>
                  <a:lnTo>
                    <a:pt x="1142968" y="816766"/>
                  </a:lnTo>
                  <a:lnTo>
                    <a:pt x="1099170" y="832501"/>
                  </a:lnTo>
                  <a:lnTo>
                    <a:pt x="1054043" y="846268"/>
                  </a:lnTo>
                  <a:lnTo>
                    <a:pt x="1007763" y="858069"/>
                  </a:lnTo>
                  <a:lnTo>
                    <a:pt x="960507" y="867903"/>
                  </a:lnTo>
                  <a:lnTo>
                    <a:pt x="912453" y="875770"/>
                  </a:lnTo>
                  <a:lnTo>
                    <a:pt x="863778" y="881670"/>
                  </a:lnTo>
                  <a:lnTo>
                    <a:pt x="814660" y="885604"/>
                  </a:lnTo>
                  <a:lnTo>
                    <a:pt x="765275" y="887571"/>
                  </a:lnTo>
                  <a:lnTo>
                    <a:pt x="715803" y="887571"/>
                  </a:lnTo>
                  <a:lnTo>
                    <a:pt x="666418" y="885604"/>
                  </a:lnTo>
                  <a:lnTo>
                    <a:pt x="617300" y="881670"/>
                  </a:lnTo>
                  <a:lnTo>
                    <a:pt x="568625" y="875770"/>
                  </a:lnTo>
                  <a:lnTo>
                    <a:pt x="520571" y="867903"/>
                  </a:lnTo>
                  <a:lnTo>
                    <a:pt x="473315" y="858069"/>
                  </a:lnTo>
                  <a:lnTo>
                    <a:pt x="427035" y="846268"/>
                  </a:lnTo>
                  <a:lnTo>
                    <a:pt x="381908" y="832501"/>
                  </a:lnTo>
                  <a:lnTo>
                    <a:pt x="338110" y="816766"/>
                  </a:lnTo>
                  <a:lnTo>
                    <a:pt x="295821" y="799065"/>
                  </a:lnTo>
                  <a:lnTo>
                    <a:pt x="255216" y="779397"/>
                  </a:lnTo>
                  <a:lnTo>
                    <a:pt x="216473" y="757763"/>
                  </a:lnTo>
                  <a:lnTo>
                    <a:pt x="173179" y="729519"/>
                  </a:lnTo>
                  <a:lnTo>
                    <a:pt x="134694" y="699673"/>
                  </a:lnTo>
                  <a:lnTo>
                    <a:pt x="101021" y="668414"/>
                  </a:lnTo>
                  <a:lnTo>
                    <a:pt x="72157" y="635929"/>
                  </a:lnTo>
                  <a:lnTo>
                    <a:pt x="48105" y="602407"/>
                  </a:lnTo>
                  <a:lnTo>
                    <a:pt x="28863" y="568038"/>
                  </a:lnTo>
                  <a:lnTo>
                    <a:pt x="4810" y="497507"/>
                  </a:lnTo>
                  <a:lnTo>
                    <a:pt x="0" y="461724"/>
                  </a:lnTo>
                  <a:lnTo>
                    <a:pt x="0" y="425846"/>
                  </a:lnTo>
                  <a:lnTo>
                    <a:pt x="14431" y="354562"/>
                  </a:lnTo>
                  <a:lnTo>
                    <a:pt x="48105" y="285163"/>
                  </a:lnTo>
                  <a:lnTo>
                    <a:pt x="72157" y="251641"/>
                  </a:lnTo>
                  <a:lnTo>
                    <a:pt x="101021" y="219157"/>
                  </a:lnTo>
                  <a:lnTo>
                    <a:pt x="134694" y="187897"/>
                  </a:lnTo>
                  <a:lnTo>
                    <a:pt x="173179" y="158051"/>
                  </a:lnTo>
                  <a:lnTo>
                    <a:pt x="216473" y="129807"/>
                  </a:lnTo>
                  <a:lnTo>
                    <a:pt x="255216" y="108173"/>
                  </a:lnTo>
                  <a:lnTo>
                    <a:pt x="295821" y="88505"/>
                  </a:lnTo>
                  <a:lnTo>
                    <a:pt x="338110" y="70804"/>
                  </a:lnTo>
                  <a:lnTo>
                    <a:pt x="381908" y="55070"/>
                  </a:lnTo>
                  <a:lnTo>
                    <a:pt x="427035" y="41302"/>
                  </a:lnTo>
                  <a:lnTo>
                    <a:pt x="473315" y="29501"/>
                  </a:lnTo>
                  <a:lnTo>
                    <a:pt x="520571" y="19667"/>
                  </a:lnTo>
                  <a:lnTo>
                    <a:pt x="568625" y="11800"/>
                  </a:lnTo>
                  <a:lnTo>
                    <a:pt x="617300" y="5900"/>
                  </a:lnTo>
                  <a:lnTo>
                    <a:pt x="666418" y="1966"/>
                  </a:lnTo>
                  <a:lnTo>
                    <a:pt x="715803" y="0"/>
                  </a:lnTo>
                  <a:lnTo>
                    <a:pt x="765275" y="0"/>
                  </a:lnTo>
                  <a:lnTo>
                    <a:pt x="814660" y="1966"/>
                  </a:lnTo>
                  <a:lnTo>
                    <a:pt x="863778" y="5900"/>
                  </a:lnTo>
                  <a:lnTo>
                    <a:pt x="912453" y="11800"/>
                  </a:lnTo>
                  <a:lnTo>
                    <a:pt x="960507" y="19667"/>
                  </a:lnTo>
                  <a:lnTo>
                    <a:pt x="1007763" y="29501"/>
                  </a:lnTo>
                  <a:lnTo>
                    <a:pt x="1054043" y="41302"/>
                  </a:lnTo>
                  <a:lnTo>
                    <a:pt x="1099170" y="55070"/>
                  </a:lnTo>
                  <a:lnTo>
                    <a:pt x="1142968" y="70804"/>
                  </a:lnTo>
                  <a:lnTo>
                    <a:pt x="1185257" y="88505"/>
                  </a:lnTo>
                  <a:lnTo>
                    <a:pt x="1225862" y="108173"/>
                  </a:lnTo>
                  <a:lnTo>
                    <a:pt x="1264605" y="129807"/>
                  </a:lnTo>
                  <a:close/>
                </a:path>
              </a:pathLst>
            </a:custGeom>
            <a:ln w="52354">
              <a:solidFill>
                <a:srgbClr val="FFC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45" y="2965750"/>
              <a:ext cx="7788359" cy="18995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29875" y="3448960"/>
              <a:ext cx="3642482" cy="36270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6812" y="7076009"/>
              <a:ext cx="8310750" cy="33124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561750" y="2965750"/>
              <a:ext cx="1099185" cy="3804285"/>
            </a:xfrm>
            <a:custGeom>
              <a:avLst/>
              <a:gdLst/>
              <a:ahLst/>
              <a:cxnLst/>
              <a:rect l="l" t="t" r="r" b="b"/>
              <a:pathLst>
                <a:path w="1099185" h="3804284">
                  <a:moveTo>
                    <a:pt x="0" y="0"/>
                  </a:moveTo>
                  <a:lnTo>
                    <a:pt x="1082837" y="3748782"/>
                  </a:lnTo>
                  <a:lnTo>
                    <a:pt x="1098819" y="3804110"/>
                  </a:lnTo>
                </a:path>
              </a:pathLst>
            </a:custGeom>
            <a:ln w="115179">
              <a:solidFill>
                <a:srgbClr val="2A6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10140" y="6729484"/>
              <a:ext cx="302895" cy="346710"/>
            </a:xfrm>
            <a:custGeom>
              <a:avLst/>
              <a:gdLst/>
              <a:ahLst/>
              <a:cxnLst/>
              <a:rect l="l" t="t" r="r" b="b"/>
              <a:pathLst>
                <a:path w="302895" h="346709">
                  <a:moveTo>
                    <a:pt x="302794" y="0"/>
                  </a:moveTo>
                  <a:lnTo>
                    <a:pt x="0" y="87462"/>
                  </a:lnTo>
                  <a:lnTo>
                    <a:pt x="238859" y="346525"/>
                  </a:lnTo>
                  <a:lnTo>
                    <a:pt x="302794" y="0"/>
                  </a:lnTo>
                  <a:close/>
                </a:path>
              </a:pathLst>
            </a:custGeom>
            <a:solidFill>
              <a:srgbClr val="2A6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9067" y="10272680"/>
              <a:ext cx="7144870" cy="10358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91624" y="3051232"/>
              <a:ext cx="7123499" cy="763401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68050" y="7717124"/>
              <a:ext cx="5936049" cy="35617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15E5-D34C-C02B-E73A-D98E41DC7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USVOA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8A58E-FDD7-DFC8-A9AC-5EBC28826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277" dirty="0" err="1">
                <a:solidFill>
                  <a:schemeClr val="bg1"/>
                </a:solidFill>
              </a:rPr>
              <a:t>CfA</a:t>
            </a:r>
            <a:r>
              <a:rPr lang="en-US" sz="5277" dirty="0">
                <a:solidFill>
                  <a:schemeClr val="bg1"/>
                </a:solidFill>
              </a:rPr>
              <a:t>/CXC, NAVO, NOIRLAB, NRAO, ADS</a:t>
            </a:r>
          </a:p>
        </p:txBody>
      </p:sp>
      <p:pic>
        <p:nvPicPr>
          <p:cNvPr id="4" name="Picture 3" descr="powerpoint-banner.pdf">
            <a:extLst>
              <a:ext uri="{FF2B5EF4-FFF2-40B4-BE49-F238E27FC236}">
                <a16:creationId xmlns:a16="http://schemas.microsoft.com/office/drawing/2014/main" id="{9D3419A2-40F6-9F4B-0125-28D1E040D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"/>
            <a:ext cx="20104100" cy="2417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1CE632-A17E-39C1-81F7-44672EC11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8" y="137722"/>
            <a:ext cx="4523423" cy="214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4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04C7-594B-F924-52E8-E48AC7CF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1127"/>
            <a:ext cx="15078075" cy="1855419"/>
          </a:xfrm>
        </p:spPr>
        <p:txBody>
          <a:bodyPr/>
          <a:lstStyle/>
          <a:p>
            <a:r>
              <a:rPr lang="en-US" dirty="0"/>
              <a:t>USVOA Collaboration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8861DE-443F-7034-F2C6-74152CFD9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3706546"/>
            <a:ext cx="15078075" cy="4963745"/>
          </a:xfrm>
        </p:spPr>
        <p:txBody>
          <a:bodyPr/>
          <a:lstStyle/>
          <a:p>
            <a:pPr algn="just"/>
            <a:r>
              <a:rPr lang="en-US" sz="5277" dirty="0">
                <a:solidFill>
                  <a:schemeClr val="bg1"/>
                </a:solidFill>
              </a:rPr>
              <a:t>A splinter session of the AAS Jan 2026 meeting on VO activities and prospects has been scheduled for  Monday January 5, 2026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46D16-D29C-4E32-95FD-19BE5A944B94}"/>
              </a:ext>
            </a:extLst>
          </p:cNvPr>
          <p:cNvSpPr/>
          <p:nvPr/>
        </p:nvSpPr>
        <p:spPr>
          <a:xfrm>
            <a:off x="15821055" y="398"/>
            <a:ext cx="4038301" cy="1677600"/>
          </a:xfrm>
          <a:prstGeom prst="rect">
            <a:avLst/>
          </a:prstGeom>
          <a:solidFill>
            <a:srgbClr val="0572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10400" rtl="0">
              <a:buClr>
                <a:srgbClr val="000000"/>
              </a:buClr>
            </a:pPr>
            <a:endParaRPr lang="en-US" sz="3078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944A7-E89F-F4B6-758A-938E7649B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0834" y="-54395"/>
            <a:ext cx="3618738" cy="171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99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D74AD-095A-F94C-7C27-71C017CB7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334936-396B-E83A-FDC5-9B6D69D17CB9}"/>
              </a:ext>
            </a:extLst>
          </p:cNvPr>
          <p:cNvSpPr txBox="1"/>
          <p:nvPr/>
        </p:nvSpPr>
        <p:spPr>
          <a:xfrm>
            <a:off x="1154416" y="2096767"/>
            <a:ext cx="18025982" cy="834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010400" rtl="0">
              <a:buClr>
                <a:srgbClr val="000000"/>
              </a:buClr>
            </a:pPr>
            <a:r>
              <a:rPr lang="en-US" sz="439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Technical Coordination Group (TCG)</a:t>
            </a:r>
          </a:p>
          <a:p>
            <a:pPr lvl="1" algn="l" defTabSz="2010400" rtl="0">
              <a:buClr>
                <a:srgbClr val="000000"/>
              </a:buClr>
            </a:pPr>
            <a:r>
              <a:rPr lang="en-US" sz="439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	M. Dittmar serving as Chair of Data Model Working group</a:t>
            </a:r>
          </a:p>
          <a:p>
            <a:pPr lvl="1" algn="l" defTabSz="2010400" rtl="0">
              <a:buClr>
                <a:srgbClr val="000000"/>
              </a:buClr>
            </a:pPr>
            <a:r>
              <a:rPr lang="en-US" sz="439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	J. Evans serving as V Chair of High Energy Interest group</a:t>
            </a:r>
          </a:p>
          <a:p>
            <a:pPr algn="l" defTabSz="2010400" rtl="0">
              <a:buClr>
                <a:srgbClr val="000000"/>
              </a:buClr>
            </a:pPr>
            <a:endParaRPr lang="en-US" sz="4397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algn="l" defTabSz="2010400" rtl="0">
              <a:buClr>
                <a:srgbClr val="000000"/>
              </a:buClr>
            </a:pPr>
            <a:r>
              <a:rPr lang="en" sz="4397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Working HEIG </a:t>
            </a:r>
            <a:r>
              <a:rPr lang="en" sz="4397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ObsCore</a:t>
            </a:r>
            <a:r>
              <a:rPr lang="en" sz="4397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Extension Note with completion expected by end of year</a:t>
            </a:r>
          </a:p>
          <a:p>
            <a:pPr algn="l" defTabSz="2010400" rtl="0">
              <a:buClr>
                <a:srgbClr val="000000"/>
              </a:buClr>
            </a:pPr>
            <a:endParaRPr lang="en-US" sz="4397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algn="l" defTabSz="2010400" rtl="0">
              <a:buClr>
                <a:srgbClr val="000000"/>
              </a:buClr>
            </a:pPr>
            <a:r>
              <a:rPr lang="en-US" sz="439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R. </a:t>
            </a:r>
            <a:r>
              <a:rPr lang="en-US" sz="439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D’Abrusco</a:t>
            </a:r>
            <a:r>
              <a:rPr lang="en-US" sz="439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is contributing to the DCP note on DOI usage</a:t>
            </a:r>
            <a:endParaRPr lang="en" sz="4397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l" defTabSz="2010400" rtl="0">
              <a:buClr>
                <a:srgbClr val="000000"/>
              </a:buClr>
            </a:pPr>
            <a:endParaRPr lang="en" sz="4397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l" defTabSz="2010400" rtl="0">
              <a:buClr>
                <a:srgbClr val="000000"/>
              </a:buClr>
            </a:pPr>
            <a:r>
              <a:rPr lang="en" sz="4397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Upgraded the CXC TAP service to bring into compliance with current standards</a:t>
            </a:r>
          </a:p>
          <a:p>
            <a:pPr algn="l" defTabSz="2010400" rtl="0">
              <a:buClr>
                <a:srgbClr val="000000"/>
              </a:buClr>
            </a:pPr>
            <a:endParaRPr lang="en" sz="5277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50F06-026A-47C3-54FC-2C29D04136E4}"/>
              </a:ext>
            </a:extLst>
          </p:cNvPr>
          <p:cNvSpPr txBox="1"/>
          <p:nvPr/>
        </p:nvSpPr>
        <p:spPr>
          <a:xfrm>
            <a:off x="1154417" y="527639"/>
            <a:ext cx="11958723" cy="1039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010400" rtl="0">
              <a:buClr>
                <a:srgbClr val="000000"/>
              </a:buClr>
            </a:pPr>
            <a:r>
              <a:rPr lang="en-US" sz="6156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USVOA/</a:t>
            </a:r>
            <a:r>
              <a:rPr lang="en-US" sz="6156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CfA</a:t>
            </a:r>
            <a:r>
              <a:rPr lang="en-US" sz="6156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Participation </a:t>
            </a:r>
            <a:r>
              <a:rPr lang="en-US" sz="6156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sz="5277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	</a:t>
            </a:r>
            <a:r>
              <a:rPr lang="en-US" sz="6156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(1/3)</a:t>
            </a:r>
          </a:p>
        </p:txBody>
      </p:sp>
    </p:spTree>
    <p:extLst>
      <p:ext uri="{BB962C8B-B14F-4D97-AF65-F5344CB8AC3E}">
        <p14:creationId xmlns:p14="http://schemas.microsoft.com/office/powerpoint/2010/main" val="1929834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-1" y="398"/>
            <a:ext cx="8114086" cy="1268192"/>
          </a:xfrm>
          <a:prstGeom prst="rect">
            <a:avLst/>
          </a:prstGeom>
        </p:spPr>
        <p:txBody>
          <a:bodyPr spcFirstLastPara="1" wrap="square" lIns="201008" tIns="201008" rIns="201008" bIns="201008" anchor="b" anchorCtr="0">
            <a:noAutofit/>
          </a:bodyPr>
          <a:lstStyle/>
          <a:p>
            <a:r>
              <a:rPr lang="en" dirty="0"/>
              <a:t>HEIG Interest Group  	(2/3)</a:t>
            </a:r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0" y="1781579"/>
            <a:ext cx="7190386" cy="9346619"/>
          </a:xfrm>
          <a:prstGeom prst="rect">
            <a:avLst/>
          </a:prstGeom>
        </p:spPr>
        <p:txBody>
          <a:bodyPr spcFirstLastPara="1" wrap="square" lIns="201008" tIns="201008" rIns="201008" bIns="201008" anchor="t" anchorCtr="0">
            <a:noAutofit/>
          </a:bodyPr>
          <a:lstStyle/>
          <a:p>
            <a:pPr marL="361872" indent="-361872">
              <a:lnSpc>
                <a:spcPct val="100000"/>
              </a:lnSpc>
              <a:spcBef>
                <a:spcPts val="660"/>
              </a:spcBef>
              <a:buClr>
                <a:schemeClr val="bg1"/>
              </a:buClr>
            </a:pPr>
            <a:r>
              <a:rPr lang="en-US" sz="3518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Evans is major contributor to the </a:t>
            </a:r>
            <a:r>
              <a:rPr lang="en-US" sz="3518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ObsCore</a:t>
            </a:r>
            <a:r>
              <a:rPr lang="en-US" sz="3518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Extension Note</a:t>
            </a:r>
          </a:p>
          <a:p>
            <a:pPr marL="361872" indent="-361872">
              <a:lnSpc>
                <a:spcPct val="100000"/>
              </a:lnSpc>
              <a:spcBef>
                <a:spcPts val="660"/>
              </a:spcBef>
              <a:buClr>
                <a:schemeClr val="bg1"/>
              </a:buClr>
            </a:pPr>
            <a:endParaRPr lang="en-US" sz="3518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61872" indent="-361872">
              <a:lnSpc>
                <a:spcPct val="100000"/>
              </a:lnSpc>
              <a:spcBef>
                <a:spcPts val="660"/>
              </a:spcBef>
              <a:buClr>
                <a:schemeClr val="bg1"/>
              </a:buClr>
            </a:pPr>
            <a:r>
              <a:rPr lang="en-US" sz="3518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 Evans is working with Chair to manage HEIG efforts through meetings, notes, &amp; actions</a:t>
            </a:r>
          </a:p>
          <a:p>
            <a:pPr marL="0" indent="0">
              <a:lnSpc>
                <a:spcPct val="100000"/>
              </a:lnSpc>
              <a:spcBef>
                <a:spcPts val="660"/>
              </a:spcBef>
              <a:buClr>
                <a:schemeClr val="bg1"/>
              </a:buClr>
              <a:buNone/>
            </a:pPr>
            <a:endParaRPr lang="en-US" sz="3518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61872" indent="-361872">
              <a:lnSpc>
                <a:spcPct val="100000"/>
              </a:lnSpc>
              <a:spcBef>
                <a:spcPts val="660"/>
              </a:spcBef>
              <a:buClr>
                <a:schemeClr val="bg1"/>
              </a:buClr>
            </a:pPr>
            <a:r>
              <a:rPr lang="en-US" sz="3518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 Dittmar is </a:t>
            </a:r>
            <a:r>
              <a:rPr lang="en-US" sz="3518" dirty="0">
                <a:solidFill>
                  <a:schemeClr val="bg1"/>
                </a:solidFill>
              </a:rPr>
              <a:t>participating in meetings and providing Data Model WG insight</a:t>
            </a:r>
          </a:p>
          <a:p>
            <a:pPr marL="361872" indent="-361872">
              <a:lnSpc>
                <a:spcPct val="100000"/>
              </a:lnSpc>
              <a:spcBef>
                <a:spcPts val="660"/>
              </a:spcBef>
              <a:buClr>
                <a:schemeClr val="bg1"/>
              </a:buClr>
            </a:pPr>
            <a:endParaRPr lang="en-US" sz="3518" dirty="0">
              <a:solidFill>
                <a:schemeClr val="bg1"/>
              </a:solidFill>
            </a:endParaRPr>
          </a:p>
          <a:p>
            <a:pPr marL="361872" indent="-361872">
              <a:lnSpc>
                <a:spcPct val="100000"/>
              </a:lnSpc>
              <a:spcBef>
                <a:spcPts val="660"/>
              </a:spcBef>
              <a:buClr>
                <a:schemeClr val="bg1"/>
              </a:buClr>
            </a:pPr>
            <a:r>
              <a:rPr lang="en-US" sz="3518" dirty="0">
                <a:solidFill>
                  <a:schemeClr val="bg1"/>
                </a:solidFill>
              </a:rPr>
              <a:t>CXC archive team working on a prototype for Discovery of High Energy Data based on the note</a:t>
            </a:r>
          </a:p>
          <a:p>
            <a:pPr marL="307144" indent="0">
              <a:buNone/>
            </a:pPr>
            <a:endParaRPr lang="en-US" dirty="0"/>
          </a:p>
        </p:txBody>
      </p:sp>
      <p:sp>
        <p:nvSpPr>
          <p:cNvPr id="3" name="Google Shape;40;p7">
            <a:extLst>
              <a:ext uri="{FF2B5EF4-FFF2-40B4-BE49-F238E27FC236}">
                <a16:creationId xmlns:a16="http://schemas.microsoft.com/office/drawing/2014/main" id="{7E06BBE1-0D08-21FB-2712-430BC4CD1515}"/>
              </a:ext>
            </a:extLst>
          </p:cNvPr>
          <p:cNvSpPr txBox="1">
            <a:spLocks/>
          </p:cNvSpPr>
          <p:nvPr/>
        </p:nvSpPr>
        <p:spPr>
          <a:xfrm>
            <a:off x="7516396" y="344158"/>
            <a:ext cx="12225830" cy="9961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005200" indent="-698056" defTabSz="2010400">
              <a:buClr>
                <a:srgbClr val="FFFFFF"/>
              </a:buClr>
            </a:pPr>
            <a:endParaRPr lang="en-US" sz="3078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0DC2B-6BBF-695A-4F0E-6A76DAF6E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412" y="397"/>
            <a:ext cx="8014058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066" y="1151492"/>
            <a:ext cx="18866485" cy="0"/>
          </a:xfrm>
          <a:custGeom>
            <a:avLst/>
            <a:gdLst/>
            <a:ahLst/>
            <a:cxnLst/>
            <a:rect l="l" t="t" r="r" b="b"/>
            <a:pathLst>
              <a:path w="18866485">
                <a:moveTo>
                  <a:pt x="0" y="3"/>
                </a:moveTo>
                <a:lnTo>
                  <a:pt x="18865970" y="0"/>
                </a:lnTo>
              </a:path>
            </a:pathLst>
          </a:custGeom>
          <a:ln w="10470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6796" y="11023517"/>
            <a:ext cx="13823315" cy="0"/>
          </a:xfrm>
          <a:custGeom>
            <a:avLst/>
            <a:gdLst/>
            <a:ahLst/>
            <a:cxnLst/>
            <a:rect l="l" t="t" r="r" b="b"/>
            <a:pathLst>
              <a:path w="13823315">
                <a:moveTo>
                  <a:pt x="0" y="2"/>
                </a:moveTo>
                <a:lnTo>
                  <a:pt x="13822814" y="0"/>
                </a:lnTo>
              </a:path>
            </a:pathLst>
          </a:custGeom>
          <a:ln w="5235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0298" y="195164"/>
            <a:ext cx="1336905" cy="71833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8903" y="285832"/>
            <a:ext cx="9371330" cy="659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50" dirty="0"/>
              <a:t>What</a:t>
            </a:r>
            <a:r>
              <a:rPr sz="4100" spc="80" dirty="0"/>
              <a:t> </a:t>
            </a:r>
            <a:r>
              <a:rPr sz="4100" spc="-260" dirty="0"/>
              <a:t>is</a:t>
            </a:r>
            <a:r>
              <a:rPr sz="4100" spc="85" dirty="0"/>
              <a:t> </a:t>
            </a:r>
            <a:r>
              <a:rPr sz="4100" spc="60" dirty="0"/>
              <a:t>the</a:t>
            </a:r>
            <a:r>
              <a:rPr sz="4100" spc="85" dirty="0"/>
              <a:t> </a:t>
            </a:r>
            <a:r>
              <a:rPr sz="4100" spc="-20" dirty="0"/>
              <a:t>IVOA?</a:t>
            </a:r>
            <a:endParaRPr sz="4100" dirty="0"/>
          </a:p>
        </p:txBody>
      </p:sp>
      <p:sp>
        <p:nvSpPr>
          <p:cNvPr id="7" name="object 7"/>
          <p:cNvSpPr txBox="1"/>
          <p:nvPr/>
        </p:nvSpPr>
        <p:spPr>
          <a:xfrm>
            <a:off x="619066" y="1358023"/>
            <a:ext cx="10728384" cy="80781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buClr>
                <a:srgbClr val="D9242A"/>
              </a:buClr>
              <a:buSzPct val="103947"/>
              <a:tabLst>
                <a:tab pos="508000" algn="l"/>
              </a:tabLst>
            </a:pPr>
            <a:r>
              <a:rPr lang="en-CA" sz="4000" spc="254" dirty="0">
                <a:solidFill>
                  <a:schemeClr val="accent6"/>
                </a:solidFill>
                <a:latin typeface="Arial"/>
                <a:cs typeface="Arial"/>
              </a:rPr>
              <a:t>IVOA f</a:t>
            </a:r>
            <a:r>
              <a:rPr sz="4000" spc="254" dirty="0" err="1">
                <a:solidFill>
                  <a:schemeClr val="accent6"/>
                </a:solidFill>
                <a:latin typeface="Arial"/>
                <a:cs typeface="Arial"/>
              </a:rPr>
              <a:t>ounded</a:t>
            </a:r>
            <a:r>
              <a:rPr sz="4000" spc="13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4000" spc="160" dirty="0">
                <a:solidFill>
                  <a:schemeClr val="accent6"/>
                </a:solidFill>
                <a:latin typeface="Arial"/>
                <a:cs typeface="Arial"/>
              </a:rPr>
              <a:t>in</a:t>
            </a:r>
            <a:r>
              <a:rPr sz="4000" spc="13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4000" spc="220" dirty="0">
                <a:solidFill>
                  <a:schemeClr val="accent6"/>
                </a:solidFill>
                <a:latin typeface="Arial"/>
                <a:cs typeface="Arial"/>
              </a:rPr>
              <a:t>2002</a:t>
            </a:r>
            <a:r>
              <a:rPr lang="en-CA" sz="4000" spc="220" dirty="0">
                <a:solidFill>
                  <a:schemeClr val="accent6"/>
                </a:solidFill>
                <a:latin typeface="Arial"/>
                <a:cs typeface="Arial"/>
              </a:rPr>
              <a:t>.</a:t>
            </a:r>
            <a:endParaRPr sz="4000" b="1" dirty="0">
              <a:solidFill>
                <a:schemeClr val="accent6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79"/>
              </a:spcBef>
              <a:buClr>
                <a:srgbClr val="D9242A"/>
              </a:buClr>
              <a:buSzPct val="103947"/>
              <a:tabLst>
                <a:tab pos="508000" algn="l"/>
              </a:tabLst>
            </a:pPr>
            <a:r>
              <a:rPr sz="4000" spc="180" dirty="0">
                <a:solidFill>
                  <a:schemeClr val="accent6"/>
                </a:solidFill>
                <a:latin typeface="Arial"/>
                <a:cs typeface="Arial"/>
              </a:rPr>
              <a:t>23</a:t>
            </a:r>
            <a:r>
              <a:rPr sz="4000" spc="125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CA" sz="4000" spc="235" dirty="0">
                <a:solidFill>
                  <a:schemeClr val="accent6"/>
                </a:solidFill>
                <a:latin typeface="Arial"/>
                <a:cs typeface="Arial"/>
              </a:rPr>
              <a:t>M</a:t>
            </a:r>
            <a:r>
              <a:rPr sz="4000" spc="235" dirty="0">
                <a:solidFill>
                  <a:schemeClr val="accent6"/>
                </a:solidFill>
                <a:latin typeface="Arial"/>
                <a:cs typeface="Arial"/>
              </a:rPr>
              <a:t>ember</a:t>
            </a:r>
            <a:r>
              <a:rPr sz="4000" spc="13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CA" sz="4000" spc="180" dirty="0">
                <a:solidFill>
                  <a:schemeClr val="accent6"/>
                </a:solidFill>
                <a:latin typeface="Arial"/>
                <a:cs typeface="Arial"/>
              </a:rPr>
              <a:t>Organizations/Projects</a:t>
            </a:r>
          </a:p>
          <a:p>
            <a:pPr marL="12700">
              <a:lnSpc>
                <a:spcPct val="100000"/>
              </a:lnSpc>
              <a:spcBef>
                <a:spcPts val="3879"/>
              </a:spcBef>
              <a:buClr>
                <a:srgbClr val="D9242A"/>
              </a:buClr>
              <a:buSzPct val="103947"/>
              <a:tabLst>
                <a:tab pos="508000" algn="l"/>
              </a:tabLst>
            </a:pPr>
            <a:r>
              <a:rPr lang="en-CA" sz="4000" spc="180" dirty="0">
                <a:solidFill>
                  <a:schemeClr val="accent6"/>
                </a:solidFill>
                <a:latin typeface="Arial"/>
                <a:cs typeface="Arial"/>
              </a:rPr>
              <a:t>A </a:t>
            </a:r>
            <a:r>
              <a:rPr lang="en-CA" sz="4000" b="1" spc="180" dirty="0">
                <a:solidFill>
                  <a:schemeClr val="accent6"/>
                </a:solidFill>
                <a:latin typeface="Arial"/>
                <a:cs typeface="Arial"/>
              </a:rPr>
              <a:t>group of people</a:t>
            </a:r>
            <a:r>
              <a:rPr lang="en-CA" sz="4000" spc="180" dirty="0">
                <a:solidFill>
                  <a:schemeClr val="accent6"/>
                </a:solidFill>
                <a:latin typeface="Arial"/>
                <a:cs typeface="Arial"/>
              </a:rPr>
              <a:t> that agrees on </a:t>
            </a:r>
            <a:r>
              <a:rPr lang="en-CA" sz="4000" b="1" spc="180" dirty="0">
                <a:solidFill>
                  <a:schemeClr val="accent6"/>
                </a:solidFill>
                <a:latin typeface="Arial"/>
                <a:cs typeface="Arial"/>
              </a:rPr>
              <a:t>standards</a:t>
            </a:r>
            <a:r>
              <a:rPr lang="en-CA" sz="4000" spc="180" dirty="0">
                <a:solidFill>
                  <a:schemeClr val="accent6"/>
                </a:solidFill>
                <a:latin typeface="Arial"/>
                <a:cs typeface="Arial"/>
              </a:rPr>
              <a:t> on which to build applications that </a:t>
            </a:r>
            <a:r>
              <a:rPr lang="en-CA" sz="4000" b="1" spc="180" dirty="0">
                <a:solidFill>
                  <a:schemeClr val="accent6"/>
                </a:solidFill>
                <a:latin typeface="Arial"/>
                <a:cs typeface="Arial"/>
              </a:rPr>
              <a:t>interoperate</a:t>
            </a:r>
            <a:r>
              <a:rPr lang="en-CA" sz="4000" spc="180" dirty="0">
                <a:solidFill>
                  <a:schemeClr val="accent6"/>
                </a:solidFill>
                <a:latin typeface="Arial"/>
                <a:cs typeface="Arial"/>
              </a:rPr>
              <a:t> across data providers</a:t>
            </a:r>
            <a:endParaRPr sz="4000" dirty="0">
              <a:solidFill>
                <a:schemeClr val="accent6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79"/>
              </a:spcBef>
              <a:buClr>
                <a:srgbClr val="D9242A"/>
              </a:buClr>
              <a:buSzPct val="103947"/>
              <a:tabLst>
                <a:tab pos="508000" algn="l"/>
              </a:tabLst>
            </a:pPr>
            <a:r>
              <a:rPr sz="4000" dirty="0">
                <a:solidFill>
                  <a:schemeClr val="accent6"/>
                </a:solidFill>
                <a:latin typeface="Arial"/>
                <a:cs typeface="Arial"/>
              </a:rPr>
              <a:t>Two</a:t>
            </a:r>
            <a:r>
              <a:rPr sz="4000" spc="15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4000" b="1" spc="220" dirty="0">
                <a:solidFill>
                  <a:schemeClr val="accent6"/>
                </a:solidFill>
                <a:latin typeface="Arial"/>
                <a:cs typeface="Arial"/>
              </a:rPr>
              <a:t>interoperability</a:t>
            </a:r>
            <a:r>
              <a:rPr sz="4000" spc="155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4000" spc="190" dirty="0">
                <a:solidFill>
                  <a:schemeClr val="accent6"/>
                </a:solidFill>
                <a:latin typeface="Arial"/>
                <a:cs typeface="Arial"/>
              </a:rPr>
              <a:t>meetings</a:t>
            </a:r>
            <a:r>
              <a:rPr sz="4000" spc="155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4000" spc="215" dirty="0">
                <a:solidFill>
                  <a:schemeClr val="accent6"/>
                </a:solidFill>
                <a:latin typeface="Arial"/>
                <a:cs typeface="Arial"/>
              </a:rPr>
              <a:t>per</a:t>
            </a:r>
            <a:r>
              <a:rPr sz="4000" spc="155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chemeClr val="accent6"/>
                </a:solidFill>
                <a:latin typeface="Arial"/>
                <a:cs typeface="Arial"/>
              </a:rPr>
              <a:t>year:</a:t>
            </a:r>
            <a:endParaRPr sz="4000" dirty="0">
              <a:solidFill>
                <a:schemeClr val="accent6"/>
              </a:solidFill>
              <a:latin typeface="Arial"/>
              <a:cs typeface="Arial"/>
            </a:endParaRPr>
          </a:p>
          <a:p>
            <a:pPr marL="874394" lvl="1" indent="-495300">
              <a:lnSpc>
                <a:spcPct val="100000"/>
              </a:lnSpc>
              <a:spcBef>
                <a:spcPts val="3884"/>
              </a:spcBef>
              <a:buClr>
                <a:srgbClr val="D9242A"/>
              </a:buClr>
              <a:buSzPct val="103947"/>
              <a:buFont typeface="Century Gothic"/>
              <a:buChar char="•"/>
              <a:tabLst>
                <a:tab pos="874394" algn="l"/>
              </a:tabLst>
            </a:pPr>
            <a:r>
              <a:rPr sz="4000" spc="245" dirty="0">
                <a:solidFill>
                  <a:schemeClr val="accent6"/>
                </a:solidFill>
                <a:latin typeface="Arial"/>
                <a:cs typeface="Arial"/>
              </a:rPr>
              <a:t>“Northern</a:t>
            </a:r>
            <a:r>
              <a:rPr sz="4000" spc="125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4000" spc="225" dirty="0">
                <a:solidFill>
                  <a:schemeClr val="accent6"/>
                </a:solidFill>
                <a:latin typeface="Arial"/>
                <a:cs typeface="Arial"/>
              </a:rPr>
              <a:t>Spring”</a:t>
            </a:r>
            <a:endParaRPr sz="4000" dirty="0">
              <a:solidFill>
                <a:schemeClr val="accent6"/>
              </a:solidFill>
              <a:latin typeface="Arial"/>
              <a:cs typeface="Arial"/>
            </a:endParaRPr>
          </a:p>
          <a:p>
            <a:pPr marL="874394" marR="1137285" lvl="1" indent="-495934">
              <a:lnSpc>
                <a:spcPct val="112700"/>
              </a:lnSpc>
              <a:spcBef>
                <a:spcPts val="3300"/>
              </a:spcBef>
              <a:buClr>
                <a:srgbClr val="D9242A"/>
              </a:buClr>
              <a:buSzPct val="103947"/>
              <a:buFont typeface="Century Gothic"/>
              <a:buChar char="•"/>
              <a:tabLst>
                <a:tab pos="874394" algn="l"/>
              </a:tabLst>
            </a:pPr>
            <a:r>
              <a:rPr sz="4000" spc="190" dirty="0">
                <a:solidFill>
                  <a:schemeClr val="accent6"/>
                </a:solidFill>
                <a:latin typeface="Arial"/>
                <a:cs typeface="Arial"/>
              </a:rPr>
              <a:t>“Southern</a:t>
            </a:r>
            <a:r>
              <a:rPr sz="4000" spc="15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4000" spc="220" dirty="0">
                <a:solidFill>
                  <a:schemeClr val="accent6"/>
                </a:solidFill>
                <a:latin typeface="Arial"/>
                <a:cs typeface="Arial"/>
              </a:rPr>
              <a:t>Spring”</a:t>
            </a:r>
            <a:r>
              <a:rPr sz="4000" spc="15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4000" spc="175" dirty="0">
                <a:solidFill>
                  <a:schemeClr val="accent6"/>
                </a:solidFill>
                <a:latin typeface="Arial"/>
                <a:cs typeface="Arial"/>
              </a:rPr>
              <a:t>(typically</a:t>
            </a:r>
            <a:r>
              <a:rPr sz="4000" spc="15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sz="4000" spc="175" dirty="0">
                <a:solidFill>
                  <a:schemeClr val="accent6"/>
                </a:solidFill>
                <a:latin typeface="Arial"/>
                <a:cs typeface="Arial"/>
              </a:rPr>
              <a:t>after </a:t>
            </a:r>
            <a:r>
              <a:rPr sz="4000" spc="-10" dirty="0">
                <a:solidFill>
                  <a:schemeClr val="accent6"/>
                </a:solidFill>
                <a:latin typeface="Arial"/>
                <a:cs typeface="Arial"/>
              </a:rPr>
              <a:t>ADASS)</a:t>
            </a:r>
            <a:endParaRPr sz="40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86957" y="2684150"/>
            <a:ext cx="6534759" cy="683678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63945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3</a:t>
            </a:fld>
            <a:endParaRPr spc="10" dirty="0"/>
          </a:p>
        </p:txBody>
      </p:sp>
      <p:sp>
        <p:nvSpPr>
          <p:cNvPr id="10" name="object 10"/>
          <p:cNvSpPr txBox="1"/>
          <p:nvPr/>
        </p:nvSpPr>
        <p:spPr>
          <a:xfrm>
            <a:off x="828616" y="10883062"/>
            <a:ext cx="875665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u="sng" spc="-10" dirty="0">
                <a:solidFill>
                  <a:srgbClr val="56C1FF"/>
                </a:solidFill>
                <a:uFill>
                  <a:solidFill>
                    <a:srgbClr val="56C1FF"/>
                  </a:solidFill>
                </a:uFill>
                <a:latin typeface="Trebuchet MS"/>
                <a:cs typeface="Trebuchet MS"/>
                <a:hlinkClick r:id="rId4"/>
              </a:rPr>
              <a:t>ivoa.net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>
          <a:extLst>
            <a:ext uri="{FF2B5EF4-FFF2-40B4-BE49-F238E27FC236}">
              <a16:creationId xmlns:a16="http://schemas.microsoft.com/office/drawing/2014/main" id="{DC3CC20B-0F16-8CF2-BE1B-447B17441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>
            <a:extLst>
              <a:ext uri="{FF2B5EF4-FFF2-40B4-BE49-F238E27FC236}">
                <a16:creationId xmlns:a16="http://schemas.microsoft.com/office/drawing/2014/main" id="{F5200E74-2B06-59F4-D87F-0BDF974C5F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" y="261665"/>
            <a:ext cx="8095976" cy="1108293"/>
          </a:xfrm>
          <a:prstGeom prst="rect">
            <a:avLst/>
          </a:prstGeom>
        </p:spPr>
        <p:txBody>
          <a:bodyPr spcFirstLastPara="1" wrap="square" lIns="201008" tIns="201008" rIns="201008" bIns="201008" anchor="b" anchorCtr="0">
            <a:noAutofit/>
          </a:bodyPr>
          <a:lstStyle/>
          <a:p>
            <a:pPr algn="ctr"/>
            <a:r>
              <a:rPr lang="en-US" dirty="0"/>
              <a:t>CSC 2.2 Planning	(3/3)</a:t>
            </a:r>
            <a:endParaRPr dirty="0"/>
          </a:p>
        </p:txBody>
      </p:sp>
      <p:sp>
        <p:nvSpPr>
          <p:cNvPr id="47" name="Google Shape;47;p8">
            <a:extLst>
              <a:ext uri="{FF2B5EF4-FFF2-40B4-BE49-F238E27FC236}">
                <a16:creationId xmlns:a16="http://schemas.microsoft.com/office/drawing/2014/main" id="{4984D7B1-395A-C031-8951-1B57DFB631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2" y="1781578"/>
            <a:ext cx="8095976" cy="9527376"/>
          </a:xfrm>
          <a:prstGeom prst="rect">
            <a:avLst/>
          </a:prstGeom>
        </p:spPr>
        <p:txBody>
          <a:bodyPr spcFirstLastPara="1" wrap="square" lIns="201008" tIns="201008" rIns="201008" bIns="201008" anchor="t" anchorCtr="0">
            <a:noAutofit/>
          </a:bodyPr>
          <a:lstStyle/>
          <a:p>
            <a:pPr marL="307144" indent="0">
              <a:buNone/>
            </a:pPr>
            <a:r>
              <a:rPr lang="en" sz="3518" dirty="0"/>
              <a:t>Planning CSC 2.2 catalog production processing run </a:t>
            </a:r>
          </a:p>
          <a:p>
            <a:pPr marL="307144" indent="0">
              <a:buNone/>
            </a:pPr>
            <a:endParaRPr lang="en" sz="3518" dirty="0"/>
          </a:p>
          <a:p>
            <a:r>
              <a:rPr lang="en" dirty="0"/>
              <a:t>Add 2 years to the current Catalog – 2022 – 2023</a:t>
            </a:r>
          </a:p>
          <a:p>
            <a:endParaRPr lang="en" dirty="0"/>
          </a:p>
          <a:p>
            <a:r>
              <a:rPr lang="en" dirty="0"/>
              <a:t>Plan to start production Mid-Dec and complete in 2026</a:t>
            </a:r>
          </a:p>
          <a:p>
            <a:endParaRPr lang="en" dirty="0"/>
          </a:p>
          <a:p>
            <a:r>
              <a:rPr lang="en" dirty="0"/>
              <a:t>Mostly speed improvements and short list of upgrades gathered from last run</a:t>
            </a:r>
          </a:p>
          <a:p>
            <a:endParaRPr lang="en" dirty="0"/>
          </a:p>
          <a:p>
            <a:r>
              <a:rPr lang="en" dirty="0"/>
              <a:t>HEIG </a:t>
            </a:r>
            <a:r>
              <a:rPr lang="en" dirty="0" err="1"/>
              <a:t>ObsCore</a:t>
            </a:r>
            <a:r>
              <a:rPr lang="en" dirty="0"/>
              <a:t> extension will enable CSC data discovery in the IVOA</a:t>
            </a:r>
          </a:p>
          <a:p>
            <a:pPr marL="307144" indent="0">
              <a:buNone/>
            </a:pPr>
            <a:endParaRPr lang="en-US" dirty="0"/>
          </a:p>
        </p:txBody>
      </p:sp>
      <p:sp>
        <p:nvSpPr>
          <p:cNvPr id="3" name="Google Shape;40;p7">
            <a:extLst>
              <a:ext uri="{FF2B5EF4-FFF2-40B4-BE49-F238E27FC236}">
                <a16:creationId xmlns:a16="http://schemas.microsoft.com/office/drawing/2014/main" id="{2A26741A-3A01-8435-A9CB-E99DDE1B839E}"/>
              </a:ext>
            </a:extLst>
          </p:cNvPr>
          <p:cNvSpPr txBox="1">
            <a:spLocks/>
          </p:cNvSpPr>
          <p:nvPr/>
        </p:nvSpPr>
        <p:spPr>
          <a:xfrm>
            <a:off x="8095976" y="435080"/>
            <a:ext cx="11484076" cy="99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005200" indent="-698056" defTabSz="2010400">
              <a:buClr>
                <a:srgbClr val="FFFFFF"/>
              </a:buClr>
            </a:pPr>
            <a:endParaRPr lang="en-US" sz="3078" dirty="0">
              <a:solidFill>
                <a:srgbClr val="FFFFFF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ED27D2-C519-512F-3E85-27C1014F7F62}"/>
              </a:ext>
            </a:extLst>
          </p:cNvPr>
          <p:cNvGrpSpPr/>
          <p:nvPr/>
        </p:nvGrpSpPr>
        <p:grpSpPr>
          <a:xfrm>
            <a:off x="8095976" y="2047032"/>
            <a:ext cx="12008124" cy="7231533"/>
            <a:chOff x="1588574" y="1416965"/>
            <a:chExt cx="9585326" cy="5306894"/>
          </a:xfrm>
        </p:grpSpPr>
        <p:pic>
          <p:nvPicPr>
            <p:cNvPr id="4" name="Picture 3" descr="A close-up of a map&#10;&#10;Description automatically generated">
              <a:extLst>
                <a:ext uri="{FF2B5EF4-FFF2-40B4-BE49-F238E27FC236}">
                  <a16:creationId xmlns:a16="http://schemas.microsoft.com/office/drawing/2014/main" id="{630B2695-F8DB-9E52-F202-9F83058C5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17" r="7921"/>
            <a:stretch/>
          </p:blipFill>
          <p:spPr>
            <a:xfrm>
              <a:off x="1588574" y="1416965"/>
              <a:ext cx="8720406" cy="5306894"/>
            </a:xfrm>
            <a:prstGeom prst="rect">
              <a:avLst/>
            </a:prstGeom>
            <a:solidFill>
              <a:schemeClr val="accent2"/>
            </a:solidFill>
            <a:effectLst>
              <a:outerShdw blurRad="63500" sx="102000" sy="102000" algn="ctr" rotWithShape="0">
                <a:schemeClr val="tx2">
                  <a:lumMod val="60000"/>
                  <a:lumOff val="40000"/>
                  <a:alpha val="40000"/>
                </a:scheme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C52D1E-EF8F-CE13-E4A4-0628E728E99D}"/>
                </a:ext>
              </a:extLst>
            </p:cNvPr>
            <p:cNvSpPr txBox="1"/>
            <p:nvPr/>
          </p:nvSpPr>
          <p:spPr>
            <a:xfrm>
              <a:off x="8931029" y="1416965"/>
              <a:ext cx="2242871" cy="6635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 defTabSz="2010400" rtl="0">
                <a:buClr>
                  <a:srgbClr val="000000"/>
                </a:buClr>
              </a:pPr>
              <a:r>
                <a:rPr lang="en-US" sz="2638" dirty="0">
                  <a:solidFill>
                    <a:srgbClr val="0000FF"/>
                  </a:solidFill>
                  <a:latin typeface="Arial"/>
                  <a:cs typeface="Arial"/>
                  <a:sym typeface="Arial"/>
                </a:rPr>
                <a:t>CSC 2.1 408K </a:t>
              </a:r>
              <a:r>
                <a:rPr lang="en-US" sz="2638" dirty="0" err="1">
                  <a:solidFill>
                    <a:srgbClr val="0000FF"/>
                  </a:solidFill>
                  <a:latin typeface="Arial"/>
                  <a:cs typeface="Arial"/>
                  <a:sym typeface="Arial"/>
                </a:rPr>
                <a:t>srcs</a:t>
              </a:r>
              <a:endParaRPr lang="en-US" sz="2638" dirty="0">
                <a:solidFill>
                  <a:srgbClr val="0000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57AEA7-B0CB-2963-B00B-9F18B70A7CED}"/>
                </a:ext>
              </a:extLst>
            </p:cNvPr>
            <p:cNvSpPr txBox="1"/>
            <p:nvPr/>
          </p:nvSpPr>
          <p:spPr>
            <a:xfrm>
              <a:off x="8931028" y="1821137"/>
              <a:ext cx="2143060" cy="6635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 defTabSz="2010400" rtl="0">
                <a:buClr>
                  <a:srgbClr val="000000"/>
                </a:buClr>
              </a:pPr>
              <a:r>
                <a:rPr lang="en-US" sz="2638" dirty="0">
                  <a:solidFill>
                    <a:srgbClr val="0000FF"/>
                  </a:solidFill>
                  <a:latin typeface="Arial"/>
                  <a:cs typeface="Arial"/>
                  <a:sym typeface="Arial"/>
                </a:rPr>
                <a:t>CSC 2.0 317K sources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1AEFE8-9DF8-2E93-F7DF-527BF6E71F78}"/>
              </a:ext>
            </a:extLst>
          </p:cNvPr>
          <p:cNvSpPr txBox="1"/>
          <p:nvPr/>
        </p:nvSpPr>
        <p:spPr>
          <a:xfrm>
            <a:off x="9816241" y="9603542"/>
            <a:ext cx="8820447" cy="5659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defTabSz="2010400" rtl="0">
              <a:buClr>
                <a:srgbClr val="000000"/>
              </a:buClr>
            </a:pPr>
            <a:r>
              <a:rPr lang="en-US" sz="3078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CSC 2.2    Adds 2 years of data to the CSC</a:t>
            </a:r>
          </a:p>
        </p:txBody>
      </p:sp>
    </p:spTree>
    <p:extLst>
      <p:ext uri="{BB962C8B-B14F-4D97-AF65-F5344CB8AC3E}">
        <p14:creationId xmlns:p14="http://schemas.microsoft.com/office/powerpoint/2010/main" val="158328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D817B-7C5D-B902-6AA2-6430904EC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E97EA9-38AB-E633-9233-6106E0180F01}"/>
              </a:ext>
            </a:extLst>
          </p:cNvPr>
          <p:cNvSpPr/>
          <p:nvPr/>
        </p:nvSpPr>
        <p:spPr>
          <a:xfrm>
            <a:off x="15821055" y="398"/>
            <a:ext cx="4038301" cy="1677600"/>
          </a:xfrm>
          <a:prstGeom prst="rect">
            <a:avLst/>
          </a:prstGeom>
          <a:solidFill>
            <a:srgbClr val="0572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10400" rtl="0">
              <a:buClr>
                <a:srgbClr val="000000"/>
              </a:buClr>
            </a:pPr>
            <a:r>
              <a:rPr lang="en-US" sz="7915" dirty="0">
                <a:solidFill>
                  <a:srgbClr val="FFFFFF"/>
                </a:solidFill>
                <a:latin typeface="Arial"/>
                <a:sym typeface="Arial"/>
              </a:rPr>
              <a:t>NAVO</a:t>
            </a:r>
          </a:p>
        </p:txBody>
      </p:sp>
      <p:pic>
        <p:nvPicPr>
          <p:cNvPr id="11" name="Picture 10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0B0D790-928C-D447-DD69-529E9C92B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576" y="2073275"/>
            <a:ext cx="15310947" cy="863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99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39869-2AD6-B48F-9986-60EF4380C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2CD742-3683-7715-C764-F71AEDC777FE}"/>
              </a:ext>
            </a:extLst>
          </p:cNvPr>
          <p:cNvSpPr/>
          <p:nvPr/>
        </p:nvSpPr>
        <p:spPr>
          <a:xfrm>
            <a:off x="15821055" y="398"/>
            <a:ext cx="4038301" cy="1677600"/>
          </a:xfrm>
          <a:prstGeom prst="rect">
            <a:avLst/>
          </a:prstGeom>
          <a:solidFill>
            <a:srgbClr val="0572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10400" rtl="0">
              <a:buClr>
                <a:srgbClr val="000000"/>
              </a:buClr>
            </a:pPr>
            <a:r>
              <a:rPr lang="en-US" sz="7915" dirty="0">
                <a:solidFill>
                  <a:srgbClr val="FFFFFF"/>
                </a:solidFill>
                <a:latin typeface="Arial"/>
                <a:sym typeface="Arial"/>
              </a:rPr>
              <a:t>NAVO</a:t>
            </a:r>
          </a:p>
        </p:txBody>
      </p:sp>
      <p:pic>
        <p:nvPicPr>
          <p:cNvPr id="3" name="Picture 2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95809FA9-365D-E521-527A-1E152F0A1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975" y="1690630"/>
            <a:ext cx="16714149" cy="93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72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CC9E-4241-4594-7CC3-CB901D34E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E8808-E8E8-669D-D6F8-028DBBD05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405" y="168275"/>
            <a:ext cx="19781289" cy="2141168"/>
          </a:xfrm>
          <a:solidFill>
            <a:srgbClr val="002060"/>
          </a:solidFill>
        </p:spPr>
        <p:txBody>
          <a:bodyPr/>
          <a:lstStyle/>
          <a:p>
            <a:r>
              <a:rPr lang="en-US" dirty="0"/>
              <a:t>VO Updates </a:t>
            </a:r>
            <a:r>
              <a:rPr lang="en-US"/>
              <a:t>from Rubin (1/3)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749C3-2FA3-4BDB-5CBD-5FD6C0A33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033" y="2141565"/>
            <a:ext cx="19037351" cy="8690428"/>
          </a:xfrm>
        </p:spPr>
        <p:txBody>
          <a:bodyPr/>
          <a:lstStyle/>
          <a:p>
            <a:pPr algn="l"/>
            <a:r>
              <a:rPr lang="en-US" sz="5277" dirty="0">
                <a:solidFill>
                  <a:schemeClr val="bg1"/>
                </a:solidFill>
              </a:rPr>
              <a:t>Since our small-scale Data Preview 1 launched at the end of June, we have serviced 2 million TAP queries from registered users (and returned 1.7TB of catalog results) and we are nearing 1 million cutouts. This is just a small dataset from our commissioning camera.... everything is fine...</a:t>
            </a:r>
          </a:p>
        </p:txBody>
      </p:sp>
    </p:spTree>
    <p:extLst>
      <p:ext uri="{BB962C8B-B14F-4D97-AF65-F5344CB8AC3E}">
        <p14:creationId xmlns:p14="http://schemas.microsoft.com/office/powerpoint/2010/main" val="3215556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1FDEC-77C2-B82B-4061-A7E78A52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5041-81E1-C9D5-E4C5-9C5D35754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406" y="398"/>
            <a:ext cx="19781289" cy="2141168"/>
          </a:xfrm>
          <a:solidFill>
            <a:srgbClr val="002060"/>
          </a:solidFill>
        </p:spPr>
        <p:txBody>
          <a:bodyPr/>
          <a:lstStyle/>
          <a:p>
            <a:r>
              <a:rPr lang="en-US" dirty="0"/>
              <a:t>VO Updates from Rubin (2/3)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C23124-D60E-D8A2-DEAB-872239209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033" y="2141565"/>
            <a:ext cx="19037351" cy="8690428"/>
          </a:xfrm>
        </p:spPr>
        <p:txBody>
          <a:bodyPr/>
          <a:lstStyle/>
          <a:p>
            <a:pPr marL="628250" indent="-6282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5277" dirty="0">
                <a:solidFill>
                  <a:schemeClr val="bg1"/>
                </a:solidFill>
              </a:rPr>
              <a:t>Our TAP service (based on the CADC TAP service) has had major upgrades</a:t>
            </a:r>
          </a:p>
          <a:p>
            <a:pPr marL="1382150" lvl="1" indent="-6282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957" dirty="0">
                <a:solidFill>
                  <a:schemeClr val="bg1"/>
                </a:solidFill>
              </a:rPr>
              <a:t>Introduced a </a:t>
            </a:r>
            <a:r>
              <a:rPr lang="en-US" sz="3957" dirty="0" err="1">
                <a:solidFill>
                  <a:schemeClr val="bg1"/>
                </a:solidFill>
              </a:rPr>
              <a:t>kafka</a:t>
            </a:r>
            <a:r>
              <a:rPr lang="en-US" sz="3957" dirty="0">
                <a:solidFill>
                  <a:schemeClr val="bg1"/>
                </a:solidFill>
              </a:rPr>
              <a:t>-based "bridge" system between TAP and the database back end. This has been Invaluable to regulate user query volumes (</a:t>
            </a:r>
            <a:r>
              <a:rPr lang="en-US" sz="3957" dirty="0" err="1">
                <a:solidFill>
                  <a:schemeClr val="bg1"/>
                </a:solidFill>
              </a:rPr>
              <a:t>eg</a:t>
            </a:r>
            <a:r>
              <a:rPr lang="en-US" sz="3957" dirty="0">
                <a:solidFill>
                  <a:schemeClr val="bg1"/>
                </a:solidFill>
              </a:rPr>
              <a:t> apply per-user limits for concurrent queries in flight)</a:t>
            </a:r>
          </a:p>
          <a:p>
            <a:pPr marL="1382150" lvl="1" indent="-6282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957" dirty="0">
                <a:solidFill>
                  <a:schemeClr val="bg1"/>
                </a:solidFill>
              </a:rPr>
              <a:t>Added support for TAP Upload to our </a:t>
            </a:r>
            <a:r>
              <a:rPr lang="en-US" sz="3957" dirty="0" err="1">
                <a:solidFill>
                  <a:schemeClr val="bg1"/>
                </a:solidFill>
              </a:rPr>
              <a:t>Qserv</a:t>
            </a:r>
            <a:r>
              <a:rPr lang="en-US" sz="3957" dirty="0">
                <a:solidFill>
                  <a:schemeClr val="bg1"/>
                </a:solidFill>
              </a:rPr>
              <a:t>-backed TAP service </a:t>
            </a:r>
          </a:p>
          <a:p>
            <a:pPr marL="1382150" lvl="1" indent="-6282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957" dirty="0">
                <a:solidFill>
                  <a:schemeClr val="bg1"/>
                </a:solidFill>
              </a:rPr>
              <a:t>Added </a:t>
            </a:r>
            <a:r>
              <a:rPr lang="en-US" sz="3957" dirty="0" err="1">
                <a:solidFill>
                  <a:schemeClr val="bg1"/>
                </a:solidFill>
              </a:rPr>
              <a:t>VOParquet</a:t>
            </a:r>
            <a:r>
              <a:rPr lang="en-US" sz="3957" dirty="0">
                <a:solidFill>
                  <a:schemeClr val="bg1"/>
                </a:solidFill>
              </a:rPr>
              <a:t> support for catalog results - managing performance at this scale is an issue, with the </a:t>
            </a:r>
            <a:r>
              <a:rPr lang="en-US" sz="3957" dirty="0" err="1">
                <a:solidFill>
                  <a:schemeClr val="bg1"/>
                </a:solidFill>
              </a:rPr>
              <a:t>VOTable</a:t>
            </a:r>
            <a:r>
              <a:rPr lang="en-US" sz="3957" dirty="0">
                <a:solidFill>
                  <a:schemeClr val="bg1"/>
                </a:solidFill>
              </a:rPr>
              <a:t> serialization taking longer than the query takes to execute</a:t>
            </a:r>
          </a:p>
        </p:txBody>
      </p:sp>
    </p:spTree>
    <p:extLst>
      <p:ext uri="{BB962C8B-B14F-4D97-AF65-F5344CB8AC3E}">
        <p14:creationId xmlns:p14="http://schemas.microsoft.com/office/powerpoint/2010/main" val="2655732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122DD-CBF1-C719-7218-8A58FC19D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298FC-2945-BEFC-AF84-C6BD1539C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406" y="398"/>
            <a:ext cx="19781289" cy="2141168"/>
          </a:xfrm>
          <a:solidFill>
            <a:srgbClr val="002060"/>
          </a:solidFill>
        </p:spPr>
        <p:txBody>
          <a:bodyPr/>
          <a:lstStyle/>
          <a:p>
            <a:r>
              <a:rPr lang="en-US" dirty="0"/>
              <a:t>VO Updates from Rubin (3/3)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6C0A6B-0958-CA94-BE50-EE65B5D69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033" y="2441609"/>
            <a:ext cx="19037351" cy="8390384"/>
          </a:xfrm>
        </p:spPr>
        <p:txBody>
          <a:bodyPr/>
          <a:lstStyle/>
          <a:p>
            <a:pPr marL="628250" indent="-6282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397" dirty="0">
                <a:solidFill>
                  <a:schemeClr val="bg1"/>
                </a:solidFill>
              </a:rPr>
              <a:t>Added </a:t>
            </a:r>
            <a:r>
              <a:rPr lang="en-US" sz="4397" dirty="0" err="1">
                <a:solidFill>
                  <a:schemeClr val="bg1"/>
                </a:solidFill>
              </a:rPr>
              <a:t>DataOrigin</a:t>
            </a:r>
            <a:r>
              <a:rPr lang="en-US" sz="4397" dirty="0">
                <a:solidFill>
                  <a:schemeClr val="bg1"/>
                </a:solidFill>
              </a:rPr>
              <a:t> to our SIAv2 service</a:t>
            </a:r>
          </a:p>
          <a:p>
            <a:pPr marL="628250" indent="-6282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397" dirty="0">
                <a:solidFill>
                  <a:schemeClr val="bg1"/>
                </a:solidFill>
              </a:rPr>
              <a:t>We continue to upstream to the community, with over 10 </a:t>
            </a:r>
            <a:r>
              <a:rPr lang="en-US" sz="4397" dirty="0" err="1">
                <a:solidFill>
                  <a:schemeClr val="bg1"/>
                </a:solidFill>
              </a:rPr>
              <a:t>pyvo</a:t>
            </a:r>
            <a:r>
              <a:rPr lang="en-US" sz="4397" dirty="0">
                <a:solidFill>
                  <a:schemeClr val="bg1"/>
                </a:solidFill>
              </a:rPr>
              <a:t> merged PRs, and a number of related packages, such as to </a:t>
            </a:r>
            <a:r>
              <a:rPr lang="en-US" sz="4397" dirty="0" err="1">
                <a:solidFill>
                  <a:schemeClr val="bg1"/>
                </a:solidFill>
              </a:rPr>
              <a:t>astropy's</a:t>
            </a:r>
            <a:r>
              <a:rPr lang="en-US" sz="4397" dirty="0">
                <a:solidFill>
                  <a:schemeClr val="bg1"/>
                </a:solidFill>
              </a:rPr>
              <a:t> votable support.</a:t>
            </a:r>
          </a:p>
        </p:txBody>
      </p:sp>
    </p:spTree>
    <p:extLst>
      <p:ext uri="{BB962C8B-B14F-4D97-AF65-F5344CB8AC3E}">
        <p14:creationId xmlns:p14="http://schemas.microsoft.com/office/powerpoint/2010/main" val="1821169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02CCB-EC16-6545-363E-0C7B195FC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38F7C7A-8513-E60E-839A-B7B94D36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89" y="0"/>
            <a:ext cx="20459878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5D9B-1F12-30CF-7A67-01DCFEF0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327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427795" y="2534241"/>
            <a:ext cx="10960956" cy="8028448"/>
          </a:xfrm>
          <a:prstGeom prst="rect">
            <a:avLst/>
          </a:prstGeom>
        </p:spPr>
        <p:txBody>
          <a:bodyPr spcFirstLastPara="1" wrap="square" lIns="201008" tIns="201008" rIns="201008" bIns="201008" anchor="t" anchorCtr="0">
            <a:normAutofit fontScale="92500" lnSpcReduction="10000"/>
          </a:bodyPr>
          <a:lstStyle/>
          <a:p>
            <a:pPr indent="-698056">
              <a:buClr>
                <a:schemeClr val="bg1"/>
              </a:buClr>
              <a:buSzPts val="1400"/>
            </a:pPr>
            <a:r>
              <a:rPr lang="en" sz="3078" dirty="0">
                <a:solidFill>
                  <a:schemeClr val="bg1"/>
                </a:solidFill>
              </a:rPr>
              <a:t>The ADS team has launched the Science Explorer platform covering all Earth and space science in addition to astronomy: </a:t>
            </a:r>
            <a:r>
              <a:rPr lang="en" sz="3078" u="sng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https://scixplorer.org</a:t>
            </a:r>
            <a:r>
              <a:rPr lang="en" sz="3078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</a:t>
            </a:r>
            <a:endParaRPr sz="3078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lvl="1">
              <a:buClr>
                <a:schemeClr val="bg1"/>
              </a:buClr>
            </a:pPr>
            <a:r>
              <a:rPr lang="en" dirty="0">
                <a:solidFill>
                  <a:schemeClr val="bg1"/>
                </a:solidFill>
              </a:rPr>
              <a:t>Tracking of software, data mentions and citations</a:t>
            </a:r>
            <a:endParaRPr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en" dirty="0">
                <a:solidFill>
                  <a:schemeClr val="bg1"/>
                </a:solidFill>
              </a:rPr>
              <a:t>Tracking of grant acknowledgements</a:t>
            </a:r>
            <a:endParaRPr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en" dirty="0">
                <a:solidFill>
                  <a:schemeClr val="bg1"/>
                </a:solidFill>
              </a:rPr>
              <a:t>Labeling of astronomy papers with 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Unified Astronomy Thesaurus (</a:t>
            </a:r>
            <a:r>
              <a:rPr lang="en-US" b="0" i="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https://astrothesaurus.org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" dirty="0">
                <a:solidFill>
                  <a:schemeClr val="bg1"/>
                </a:solidFill>
              </a:rPr>
              <a:t> concepts</a:t>
            </a:r>
            <a:endParaRPr dirty="0">
              <a:solidFill>
                <a:schemeClr val="bg1"/>
              </a:solidFill>
            </a:endParaRPr>
          </a:p>
          <a:p>
            <a:pPr indent="-698056">
              <a:spcBef>
                <a:spcPts val="2199"/>
              </a:spcBef>
              <a:buClr>
                <a:schemeClr val="bg1"/>
              </a:buClr>
              <a:buSzPts val="1400"/>
            </a:pPr>
            <a:r>
              <a:rPr lang="en" sz="3078" dirty="0">
                <a:solidFill>
                  <a:schemeClr val="bg1"/>
                </a:solidFill>
              </a:rPr>
              <a:t>ADS is harvesting and indexing data links from the VO registry using </a:t>
            </a:r>
            <a:r>
              <a:rPr lang="en" sz="3078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</a:t>
            </a:r>
            <a:r>
              <a:rPr lang="en" sz="3078" u="sng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BibVO protocol</a:t>
            </a:r>
            <a:r>
              <a:rPr lang="en" sz="3078" dirty="0">
                <a:solidFill>
                  <a:schemeClr val="bg1"/>
                </a:solidFill>
              </a:rPr>
              <a:t>. Do you want data links to your archives? Add a </a:t>
            </a:r>
            <a:r>
              <a:rPr lang="en" sz="3078" dirty="0" err="1">
                <a:solidFill>
                  <a:schemeClr val="bg1"/>
                </a:solidFill>
              </a:rPr>
              <a:t>biblink</a:t>
            </a:r>
            <a:r>
              <a:rPr lang="en" sz="3078" dirty="0">
                <a:solidFill>
                  <a:schemeClr val="bg1"/>
                </a:solidFill>
              </a:rPr>
              <a:t>-harvest endpoint to your registry entry</a:t>
            </a:r>
            <a:endParaRPr sz="3078" dirty="0">
              <a:solidFill>
                <a:schemeClr val="bg1"/>
              </a:solidFill>
            </a:endParaRPr>
          </a:p>
          <a:p>
            <a:pPr indent="-698056">
              <a:spcBef>
                <a:spcPts val="2199"/>
              </a:spcBef>
              <a:spcAft>
                <a:spcPts val="2199"/>
              </a:spcAft>
              <a:buClr>
                <a:schemeClr val="bg1"/>
              </a:buClr>
              <a:buSzPts val="1400"/>
            </a:pPr>
            <a:r>
              <a:rPr lang="en" sz="3078" dirty="0">
                <a:solidFill>
                  <a:schemeClr val="bg1"/>
                </a:solidFill>
              </a:rPr>
              <a:t>ADS is planning on de-prioritizing (not abandoning) the use of bibcodes in the future. If you have concerns, please get in touch</a:t>
            </a:r>
            <a:endParaRPr sz="2418" dirty="0">
              <a:solidFill>
                <a:schemeClr val="bg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2902" y="81406"/>
            <a:ext cx="9168534" cy="264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70193" y="3499285"/>
            <a:ext cx="7711244" cy="70636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685307" y="701534"/>
            <a:ext cx="18733486" cy="1259145"/>
          </a:xfrm>
          <a:prstGeom prst="rect">
            <a:avLst/>
          </a:prstGeom>
        </p:spPr>
        <p:txBody>
          <a:bodyPr spcFirstLastPara="1" wrap="square" lIns="201008" tIns="201008" rIns="201008" bIns="201008" anchor="t" anchorCtr="0">
            <a:noAutofit/>
          </a:bodyPr>
          <a:lstStyle/>
          <a:p>
            <a:r>
              <a:rPr lang="en" sz="6596" dirty="0"/>
              <a:t>ADS Updates</a:t>
            </a:r>
            <a:endParaRPr sz="6596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718" y="1158875"/>
            <a:ext cx="18866485" cy="0"/>
          </a:xfrm>
          <a:custGeom>
            <a:avLst/>
            <a:gdLst/>
            <a:ahLst/>
            <a:cxnLst/>
            <a:rect l="l" t="t" r="r" b="b"/>
            <a:pathLst>
              <a:path w="18866485">
                <a:moveTo>
                  <a:pt x="0" y="3"/>
                </a:moveTo>
                <a:lnTo>
                  <a:pt x="18865970" y="0"/>
                </a:lnTo>
              </a:path>
            </a:pathLst>
          </a:custGeom>
          <a:ln w="10470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6796" y="11023517"/>
            <a:ext cx="13823315" cy="0"/>
          </a:xfrm>
          <a:custGeom>
            <a:avLst/>
            <a:gdLst/>
            <a:ahLst/>
            <a:cxnLst/>
            <a:rect l="l" t="t" r="r" b="b"/>
            <a:pathLst>
              <a:path w="13823315">
                <a:moveTo>
                  <a:pt x="0" y="2"/>
                </a:moveTo>
                <a:lnTo>
                  <a:pt x="13822814" y="0"/>
                </a:lnTo>
              </a:path>
            </a:pathLst>
          </a:custGeom>
          <a:ln w="5235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0298" y="195164"/>
            <a:ext cx="1336905" cy="71833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86405" y="380394"/>
            <a:ext cx="14713355" cy="6521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55" dirty="0">
                <a:latin typeface="Lucida Sans"/>
                <a:cs typeface="Lucida Sans"/>
              </a:rPr>
              <a:t>Meeting</a:t>
            </a:r>
            <a:r>
              <a:rPr b="0" spc="-260" dirty="0">
                <a:latin typeface="Lucida Sans"/>
                <a:cs typeface="Lucida Sans"/>
              </a:rPr>
              <a:t> </a:t>
            </a:r>
            <a:r>
              <a:rPr b="0" spc="-90" dirty="0">
                <a:latin typeface="Lucida Sans"/>
                <a:cs typeface="Lucida Sans"/>
              </a:rPr>
              <a:t>attendance</a:t>
            </a:r>
            <a:r>
              <a:rPr lang="en-CA" b="0" spc="-90" dirty="0">
                <a:latin typeface="Lucida Sans"/>
                <a:cs typeface="Lucida Sans"/>
              </a:rPr>
              <a:t> – 77 in person – 30 remote </a:t>
            </a:r>
            <a:endParaRPr b="0" spc="-90" dirty="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63945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25"/>
              </a:spcBef>
            </a:pPr>
            <a:r>
              <a:rPr spc="35" dirty="0"/>
              <a:t>36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4FD4901-0E97-4787-8833-00BC82407D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519920"/>
              </p:ext>
            </p:extLst>
          </p:nvPr>
        </p:nvGraphicFramePr>
        <p:xfrm>
          <a:off x="420719" y="1285256"/>
          <a:ext cx="18318132" cy="9492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066" y="1151492"/>
            <a:ext cx="18866485" cy="0"/>
          </a:xfrm>
          <a:custGeom>
            <a:avLst/>
            <a:gdLst/>
            <a:ahLst/>
            <a:cxnLst/>
            <a:rect l="l" t="t" r="r" b="b"/>
            <a:pathLst>
              <a:path w="18866485">
                <a:moveTo>
                  <a:pt x="0" y="3"/>
                </a:moveTo>
                <a:lnTo>
                  <a:pt x="18865970" y="0"/>
                </a:lnTo>
              </a:path>
            </a:pathLst>
          </a:custGeom>
          <a:ln w="10470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6796" y="11023517"/>
            <a:ext cx="13823315" cy="0"/>
          </a:xfrm>
          <a:custGeom>
            <a:avLst/>
            <a:gdLst/>
            <a:ahLst/>
            <a:cxnLst/>
            <a:rect l="l" t="t" r="r" b="b"/>
            <a:pathLst>
              <a:path w="13823315">
                <a:moveTo>
                  <a:pt x="0" y="2"/>
                </a:moveTo>
                <a:lnTo>
                  <a:pt x="13822814" y="0"/>
                </a:lnTo>
              </a:path>
            </a:pathLst>
          </a:custGeom>
          <a:ln w="5235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0298" y="195164"/>
            <a:ext cx="1336905" cy="718336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63945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25"/>
              </a:spcBef>
            </a:pPr>
            <a:r>
              <a:rPr spc="35" dirty="0"/>
              <a:t>37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28616" y="10883062"/>
            <a:ext cx="875665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u="sng" spc="-10" dirty="0">
                <a:solidFill>
                  <a:srgbClr val="56C1FF"/>
                </a:solidFill>
                <a:uFill>
                  <a:solidFill>
                    <a:srgbClr val="56C1FF"/>
                  </a:solidFill>
                </a:uFill>
                <a:latin typeface="Trebuchet MS"/>
                <a:cs typeface="Trebuchet MS"/>
                <a:hlinkClick r:id="rId3"/>
              </a:rPr>
              <a:t>ivoa.net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0720" y="254370"/>
            <a:ext cx="9371330" cy="659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0" dirty="0">
                <a:solidFill>
                  <a:schemeClr val="accent6"/>
                </a:solidFill>
              </a:rPr>
              <a:t>IVOA</a:t>
            </a:r>
            <a:r>
              <a:rPr spc="45" dirty="0">
                <a:solidFill>
                  <a:schemeClr val="accent6"/>
                </a:solidFill>
              </a:rPr>
              <a:t> </a:t>
            </a:r>
            <a:r>
              <a:rPr dirty="0">
                <a:solidFill>
                  <a:schemeClr val="accent6"/>
                </a:solidFill>
              </a:rPr>
              <a:t>Code</a:t>
            </a:r>
            <a:r>
              <a:rPr spc="55" dirty="0">
                <a:solidFill>
                  <a:schemeClr val="accent6"/>
                </a:solidFill>
              </a:rPr>
              <a:t> </a:t>
            </a:r>
            <a:r>
              <a:rPr dirty="0">
                <a:solidFill>
                  <a:schemeClr val="accent6"/>
                </a:solidFill>
              </a:rPr>
              <a:t>of</a:t>
            </a:r>
            <a:r>
              <a:rPr spc="55" dirty="0">
                <a:solidFill>
                  <a:schemeClr val="accent6"/>
                </a:solidFill>
              </a:rPr>
              <a:t> </a:t>
            </a:r>
            <a:r>
              <a:rPr spc="-40" dirty="0">
                <a:solidFill>
                  <a:schemeClr val="accent6"/>
                </a:solidFill>
              </a:rPr>
              <a:t>Conduct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80720" y="1459641"/>
            <a:ext cx="18866485" cy="852092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4150">
              <a:lnSpc>
                <a:spcPct val="115700"/>
              </a:lnSpc>
              <a:spcBef>
                <a:spcPts val="90"/>
              </a:spcBef>
            </a:pP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It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110" dirty="0">
                <a:solidFill>
                  <a:schemeClr val="accent6"/>
                </a:solidFill>
                <a:latin typeface="Century Gothic"/>
                <a:cs typeface="Century Gothic"/>
              </a:rPr>
              <a:t>is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the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policy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of</a:t>
            </a:r>
            <a:r>
              <a:rPr sz="2400" spc="-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the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IVOA</a:t>
            </a:r>
            <a:r>
              <a:rPr sz="2400" spc="-8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that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55" dirty="0">
                <a:solidFill>
                  <a:schemeClr val="accent6"/>
                </a:solidFill>
                <a:latin typeface="Century Gothic"/>
                <a:cs typeface="Century Gothic"/>
              </a:rPr>
              <a:t>its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members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and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all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participants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in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IVOA</a:t>
            </a:r>
            <a:r>
              <a:rPr sz="2400" spc="-8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activities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should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experience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70" dirty="0">
                <a:solidFill>
                  <a:schemeClr val="accent6"/>
                </a:solidFill>
                <a:latin typeface="Century Gothic"/>
                <a:cs typeface="Century Gothic"/>
              </a:rPr>
              <a:t>an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environment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that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110" dirty="0">
                <a:solidFill>
                  <a:schemeClr val="accent6"/>
                </a:solidFill>
                <a:latin typeface="Century Gothic"/>
                <a:cs typeface="Century Gothic"/>
              </a:rPr>
              <a:t>is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free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from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harassment.</a:t>
            </a:r>
            <a:r>
              <a:rPr sz="2400" spc="-12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5" dirty="0">
                <a:solidFill>
                  <a:schemeClr val="accent6"/>
                </a:solidFill>
                <a:latin typeface="Century Gothic"/>
                <a:cs typeface="Century Gothic"/>
              </a:rPr>
              <a:t>We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want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5" dirty="0">
                <a:solidFill>
                  <a:schemeClr val="accent6"/>
                </a:solidFill>
                <a:latin typeface="Century Gothic"/>
                <a:cs typeface="Century Gothic"/>
              </a:rPr>
              <a:t>to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promote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75" dirty="0">
                <a:solidFill>
                  <a:schemeClr val="accent6"/>
                </a:solidFill>
                <a:latin typeface="Century Gothic"/>
                <a:cs typeface="Century Gothic"/>
              </a:rPr>
              <a:t>a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diverse</a:t>
            </a:r>
            <a:r>
              <a:rPr sz="2400" spc="-12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and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inclusive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environment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with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respectful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and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courteous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behaviour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and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therefore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50" dirty="0">
                <a:solidFill>
                  <a:schemeClr val="accent6"/>
                </a:solidFill>
                <a:latin typeface="Century Gothic"/>
                <a:cs typeface="Century Gothic"/>
              </a:rPr>
              <a:t>we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14" dirty="0">
                <a:solidFill>
                  <a:schemeClr val="accent6"/>
                </a:solidFill>
                <a:latin typeface="Century Gothic"/>
                <a:cs typeface="Century Gothic"/>
              </a:rPr>
              <a:t>expect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all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participants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to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0" dirty="0">
                <a:solidFill>
                  <a:schemeClr val="accent6"/>
                </a:solidFill>
                <a:latin typeface="Century Gothic"/>
                <a:cs typeface="Century Gothic"/>
              </a:rPr>
              <a:t>adhere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to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the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following guidelines:</a:t>
            </a:r>
            <a:endParaRPr sz="2400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marL="205104" marR="5080" indent="-193040">
              <a:lnSpc>
                <a:spcPct val="115700"/>
              </a:lnSpc>
              <a:spcBef>
                <a:spcPts val="845"/>
              </a:spcBef>
              <a:buChar char="•"/>
              <a:tabLst>
                <a:tab pos="206375" algn="l"/>
              </a:tabLst>
            </a:pPr>
            <a:r>
              <a:rPr sz="2400" spc="-100" dirty="0">
                <a:solidFill>
                  <a:schemeClr val="accent6"/>
                </a:solidFill>
                <a:latin typeface="Century Gothic"/>
                <a:cs typeface="Century Gothic"/>
              </a:rPr>
              <a:t>Behave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0" dirty="0">
                <a:solidFill>
                  <a:schemeClr val="accent6"/>
                </a:solidFill>
                <a:latin typeface="Century Gothic"/>
                <a:cs typeface="Century Gothic"/>
              </a:rPr>
              <a:t>professionally.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Refrain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from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harassment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in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any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0" dirty="0">
                <a:solidFill>
                  <a:schemeClr val="accent6"/>
                </a:solidFill>
                <a:latin typeface="Century Gothic"/>
                <a:cs typeface="Century Gothic"/>
              </a:rPr>
              <a:t>form,</a:t>
            </a:r>
            <a:r>
              <a:rPr sz="2400" spc="-10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0" dirty="0">
                <a:solidFill>
                  <a:schemeClr val="accent6"/>
                </a:solidFill>
                <a:latin typeface="Century Gothic"/>
                <a:cs typeface="Century Gothic"/>
              </a:rPr>
              <a:t>including: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5" dirty="0">
                <a:solidFill>
                  <a:schemeClr val="accent6"/>
                </a:solidFill>
                <a:latin typeface="Century Gothic"/>
                <a:cs typeface="Century Gothic"/>
              </a:rPr>
              <a:t>sustained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disruption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of</a:t>
            </a:r>
            <a:r>
              <a:rPr sz="2400" spc="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talks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or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other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events;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inappropriate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physical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45" dirty="0">
                <a:solidFill>
                  <a:schemeClr val="accent6"/>
                </a:solidFill>
                <a:latin typeface="Century Gothic"/>
                <a:cs typeface="Century Gothic"/>
              </a:rPr>
              <a:t>contact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5" dirty="0">
                <a:solidFill>
                  <a:schemeClr val="accent6"/>
                </a:solidFill>
                <a:latin typeface="Century Gothic"/>
                <a:cs typeface="Century Gothic"/>
              </a:rPr>
              <a:t>or 	</a:t>
            </a:r>
            <a:r>
              <a:rPr sz="2400" spc="-20" dirty="0">
                <a:solidFill>
                  <a:schemeClr val="accent6"/>
                </a:solidFill>
                <a:latin typeface="Century Gothic"/>
                <a:cs typeface="Century Gothic"/>
              </a:rPr>
              <a:t>intimidation;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5" dirty="0">
                <a:solidFill>
                  <a:schemeClr val="accent6"/>
                </a:solidFill>
                <a:latin typeface="Century Gothic"/>
                <a:cs typeface="Century Gothic"/>
              </a:rPr>
              <a:t>potentially</a:t>
            </a:r>
            <a:r>
              <a:rPr sz="2400" spc="-2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offensive</a:t>
            </a:r>
            <a:r>
              <a:rPr sz="2400" spc="-2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80" dirty="0">
                <a:solidFill>
                  <a:schemeClr val="accent6"/>
                </a:solidFill>
                <a:latin typeface="Century Gothic"/>
                <a:cs typeface="Century Gothic"/>
              </a:rPr>
              <a:t>comments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5" dirty="0">
                <a:solidFill>
                  <a:schemeClr val="accent6"/>
                </a:solidFill>
                <a:latin typeface="Century Gothic"/>
                <a:cs typeface="Century Gothic"/>
              </a:rPr>
              <a:t>related</a:t>
            </a:r>
            <a:r>
              <a:rPr sz="2400" spc="-2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to</a:t>
            </a:r>
            <a:r>
              <a:rPr sz="2400" spc="-2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for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example:</a:t>
            </a:r>
            <a:r>
              <a:rPr sz="2400" spc="-2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20" dirty="0">
                <a:solidFill>
                  <a:schemeClr val="accent6"/>
                </a:solidFill>
                <a:latin typeface="Century Gothic"/>
                <a:cs typeface="Century Gothic"/>
              </a:rPr>
              <a:t>age,</a:t>
            </a:r>
            <a:r>
              <a:rPr sz="2400" spc="-9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gender,</a:t>
            </a:r>
            <a:r>
              <a:rPr sz="2400" spc="-9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sexual</a:t>
            </a:r>
            <a:r>
              <a:rPr sz="2400" spc="-2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orientation,</a:t>
            </a:r>
            <a:r>
              <a:rPr sz="2400" spc="-9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disability,</a:t>
            </a:r>
            <a:r>
              <a:rPr sz="2400" spc="-8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physical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45" dirty="0">
                <a:solidFill>
                  <a:schemeClr val="accent6"/>
                </a:solidFill>
                <a:latin typeface="Century Gothic"/>
                <a:cs typeface="Century Gothic"/>
              </a:rPr>
              <a:t>appearance,</a:t>
            </a:r>
            <a:r>
              <a:rPr sz="2400" spc="-9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20" dirty="0">
                <a:solidFill>
                  <a:schemeClr val="accent6"/>
                </a:solidFill>
                <a:latin typeface="Century Gothic"/>
                <a:cs typeface="Century Gothic"/>
              </a:rPr>
              <a:t>race,</a:t>
            </a:r>
            <a:r>
              <a:rPr sz="2400" spc="-8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nationality,</a:t>
            </a:r>
            <a:r>
              <a:rPr sz="2400" spc="-9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politics 	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or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 religion.</a:t>
            </a:r>
            <a:endParaRPr sz="2400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marL="205104" marR="233045" indent="-193040">
              <a:lnSpc>
                <a:spcPct val="115700"/>
              </a:lnSpc>
              <a:spcBef>
                <a:spcPts val="840"/>
              </a:spcBef>
              <a:buChar char="•"/>
              <a:tabLst>
                <a:tab pos="206375" algn="l"/>
              </a:tabLst>
            </a:pP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Ensure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that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all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communications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10" dirty="0">
                <a:solidFill>
                  <a:schemeClr val="accent6"/>
                </a:solidFill>
                <a:latin typeface="Century Gothic"/>
                <a:cs typeface="Century Gothic"/>
              </a:rPr>
              <a:t>are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appropriate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for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75" dirty="0">
                <a:solidFill>
                  <a:schemeClr val="accent6"/>
                </a:solidFill>
                <a:latin typeface="Century Gothic"/>
                <a:cs typeface="Century Gothic"/>
              </a:rPr>
              <a:t>a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professional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20" dirty="0">
                <a:solidFill>
                  <a:schemeClr val="accent6"/>
                </a:solidFill>
                <a:latin typeface="Century Gothic"/>
                <a:cs typeface="Century Gothic"/>
              </a:rPr>
              <a:t>audience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that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60" dirty="0">
                <a:solidFill>
                  <a:schemeClr val="accent6"/>
                </a:solidFill>
                <a:latin typeface="Century Gothic"/>
                <a:cs typeface="Century Gothic"/>
              </a:rPr>
              <a:t>may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include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people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with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5" dirty="0">
                <a:solidFill>
                  <a:schemeClr val="accent6"/>
                </a:solidFill>
                <a:latin typeface="Century Gothic"/>
                <a:cs typeface="Century Gothic"/>
              </a:rPr>
              <a:t>different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backgrounds.</a:t>
            </a:r>
            <a:r>
              <a:rPr sz="2400" spc="-9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5" dirty="0">
                <a:solidFill>
                  <a:schemeClr val="accent6"/>
                </a:solidFill>
                <a:latin typeface="Century Gothic"/>
                <a:cs typeface="Century Gothic"/>
              </a:rPr>
              <a:t>Sexual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or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sexist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language 	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and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imagery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10" dirty="0">
                <a:solidFill>
                  <a:schemeClr val="accent6"/>
                </a:solidFill>
                <a:latin typeface="Century Gothic"/>
                <a:cs typeface="Century Gothic"/>
              </a:rPr>
              <a:t>are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never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appropriate.</a:t>
            </a:r>
            <a:endParaRPr sz="2400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marL="205740" indent="-193040">
              <a:lnSpc>
                <a:spcPct val="100000"/>
              </a:lnSpc>
              <a:spcBef>
                <a:spcPts val="1200"/>
              </a:spcBef>
              <a:buChar char="•"/>
              <a:tabLst>
                <a:tab pos="205740" algn="l"/>
              </a:tabLst>
            </a:pP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Be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considerate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and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respectful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to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others.</a:t>
            </a:r>
            <a:endParaRPr sz="2400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marL="205740" indent="-193040">
              <a:lnSpc>
                <a:spcPct val="100000"/>
              </a:lnSpc>
              <a:spcBef>
                <a:spcPts val="1200"/>
              </a:spcBef>
              <a:buChar char="•"/>
              <a:tabLst>
                <a:tab pos="205740" algn="l"/>
              </a:tabLst>
            </a:pP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Critique</a:t>
            </a:r>
            <a:r>
              <a:rPr sz="2400" spc="-10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ideas,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not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people.</a:t>
            </a:r>
            <a:endParaRPr sz="2400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marL="12700" marR="765810">
              <a:lnSpc>
                <a:spcPct val="115700"/>
              </a:lnSpc>
              <a:spcBef>
                <a:spcPts val="840"/>
              </a:spcBef>
            </a:pPr>
            <a:r>
              <a:rPr sz="2400" spc="105" dirty="0">
                <a:solidFill>
                  <a:schemeClr val="accent6"/>
                </a:solidFill>
                <a:latin typeface="Century Gothic"/>
                <a:cs typeface="Century Gothic"/>
              </a:rPr>
              <a:t>This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45" dirty="0">
                <a:solidFill>
                  <a:schemeClr val="accent6"/>
                </a:solidFill>
                <a:latin typeface="Century Gothic"/>
                <a:cs typeface="Century Gothic"/>
              </a:rPr>
              <a:t>code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of</a:t>
            </a:r>
            <a:r>
              <a:rPr sz="2400" spc="-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20" dirty="0">
                <a:solidFill>
                  <a:schemeClr val="accent6"/>
                </a:solidFill>
                <a:latin typeface="Century Gothic"/>
                <a:cs typeface="Century Gothic"/>
              </a:rPr>
              <a:t>conduct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5" dirty="0">
                <a:solidFill>
                  <a:schemeClr val="accent6"/>
                </a:solidFill>
                <a:latin typeface="Century Gothic"/>
                <a:cs typeface="Century Gothic"/>
              </a:rPr>
              <a:t>applies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to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all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IVOA</a:t>
            </a:r>
            <a:r>
              <a:rPr sz="2400" spc="-8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5" dirty="0">
                <a:solidFill>
                  <a:schemeClr val="accent6"/>
                </a:solidFill>
                <a:latin typeface="Century Gothic"/>
                <a:cs typeface="Century Gothic"/>
              </a:rPr>
              <a:t>community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interactions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online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and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5" dirty="0">
                <a:solidFill>
                  <a:schemeClr val="accent6"/>
                </a:solidFill>
                <a:latin typeface="Century Gothic"/>
                <a:cs typeface="Century Gothic"/>
              </a:rPr>
              <a:t>offline,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0" dirty="0">
                <a:solidFill>
                  <a:schemeClr val="accent6"/>
                </a:solidFill>
                <a:latin typeface="Century Gothic"/>
                <a:cs typeface="Century Gothic"/>
              </a:rPr>
              <a:t>including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mailing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60" dirty="0">
                <a:solidFill>
                  <a:schemeClr val="accent6"/>
                </a:solidFill>
                <a:latin typeface="Century Gothic"/>
                <a:cs typeface="Century Gothic"/>
              </a:rPr>
              <a:t>lists,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forums,</a:t>
            </a:r>
            <a:r>
              <a:rPr sz="2400" spc="-11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social </a:t>
            </a:r>
            <a:r>
              <a:rPr sz="2400" spc="-90" dirty="0">
                <a:solidFill>
                  <a:schemeClr val="accent6"/>
                </a:solidFill>
                <a:latin typeface="Century Gothic"/>
                <a:cs typeface="Century Gothic"/>
              </a:rPr>
              <a:t>media,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85" dirty="0">
                <a:solidFill>
                  <a:schemeClr val="accent6"/>
                </a:solidFill>
                <a:latin typeface="Century Gothic"/>
                <a:cs typeface="Century Gothic"/>
              </a:rPr>
              <a:t>conferences,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meetings, </a:t>
            </a:r>
            <a:r>
              <a:rPr sz="2400" spc="-90" dirty="0">
                <a:solidFill>
                  <a:schemeClr val="accent6"/>
                </a:solidFill>
                <a:latin typeface="Century Gothic"/>
                <a:cs typeface="Century Gothic"/>
              </a:rPr>
              <a:t>associated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social</a:t>
            </a:r>
            <a:r>
              <a:rPr sz="2400" spc="-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events,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and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one-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to-</a:t>
            </a:r>
            <a:r>
              <a:rPr sz="2400" spc="-75" dirty="0">
                <a:solidFill>
                  <a:schemeClr val="accent6"/>
                </a:solidFill>
                <a:latin typeface="Century Gothic"/>
                <a:cs typeface="Century Gothic"/>
              </a:rPr>
              <a:t>one</a:t>
            </a:r>
            <a:r>
              <a:rPr sz="2400" spc="-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interactions.</a:t>
            </a:r>
            <a:endParaRPr sz="2400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marL="12700" marR="509270">
              <a:lnSpc>
                <a:spcPct val="115700"/>
              </a:lnSpc>
              <a:spcBef>
                <a:spcPts val="840"/>
              </a:spcBef>
            </a:pPr>
            <a:r>
              <a:rPr sz="2400" spc="-85" dirty="0">
                <a:solidFill>
                  <a:schemeClr val="accent6"/>
                </a:solidFill>
                <a:latin typeface="Century Gothic"/>
                <a:cs typeface="Century Gothic"/>
              </a:rPr>
              <a:t>Because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of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the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wide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international </a:t>
            </a:r>
            <a:r>
              <a:rPr sz="2400" spc="-80" dirty="0">
                <a:solidFill>
                  <a:schemeClr val="accent6"/>
                </a:solidFill>
                <a:latin typeface="Century Gothic"/>
                <a:cs typeface="Century Gothic"/>
              </a:rPr>
              <a:t>nature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of</a:t>
            </a:r>
            <a:r>
              <a:rPr sz="2400" spc="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the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IVOA,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it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110" dirty="0">
                <a:solidFill>
                  <a:schemeClr val="accent6"/>
                </a:solidFill>
                <a:latin typeface="Century Gothic"/>
                <a:cs typeface="Century Gothic"/>
              </a:rPr>
              <a:t>is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important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to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realize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that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behaviour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and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0" dirty="0">
                <a:solidFill>
                  <a:schemeClr val="accent6"/>
                </a:solidFill>
                <a:latin typeface="Century Gothic"/>
                <a:cs typeface="Century Gothic"/>
              </a:rPr>
              <a:t>language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that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10" dirty="0">
                <a:solidFill>
                  <a:schemeClr val="accent6"/>
                </a:solidFill>
                <a:latin typeface="Century Gothic"/>
                <a:cs typeface="Century Gothic"/>
              </a:rPr>
              <a:t>are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0" dirty="0">
                <a:solidFill>
                  <a:schemeClr val="accent6"/>
                </a:solidFill>
                <a:latin typeface="Century Gothic"/>
                <a:cs typeface="Century Gothic"/>
              </a:rPr>
              <a:t>welcome/acceptable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in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90" dirty="0">
                <a:solidFill>
                  <a:schemeClr val="accent6"/>
                </a:solidFill>
                <a:latin typeface="Century Gothic"/>
                <a:cs typeface="Century Gothic"/>
              </a:rPr>
              <a:t>one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particular 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cultural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environment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60" dirty="0">
                <a:solidFill>
                  <a:schemeClr val="accent6"/>
                </a:solidFill>
                <a:latin typeface="Century Gothic"/>
                <a:cs typeface="Century Gothic"/>
              </a:rPr>
              <a:t>may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10" dirty="0">
                <a:solidFill>
                  <a:schemeClr val="accent6"/>
                </a:solidFill>
                <a:latin typeface="Century Gothic"/>
                <a:cs typeface="Century Gothic"/>
              </a:rPr>
              <a:t>be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5" dirty="0">
                <a:solidFill>
                  <a:schemeClr val="accent6"/>
                </a:solidFill>
                <a:latin typeface="Century Gothic"/>
                <a:cs typeface="Century Gothic"/>
              </a:rPr>
              <a:t>unwelcome/offensive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in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85" dirty="0">
                <a:solidFill>
                  <a:schemeClr val="accent6"/>
                </a:solidFill>
                <a:latin typeface="Century Gothic"/>
                <a:cs typeface="Century Gothic"/>
              </a:rPr>
              <a:t>another.</a:t>
            </a:r>
            <a:r>
              <a:rPr sz="2400" spc="-10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Consequently,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individuals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must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use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0" dirty="0">
                <a:solidFill>
                  <a:schemeClr val="accent6"/>
                </a:solidFill>
                <a:latin typeface="Century Gothic"/>
                <a:cs typeface="Century Gothic"/>
              </a:rPr>
              <a:t>discretion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to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0" dirty="0">
                <a:solidFill>
                  <a:schemeClr val="accent6"/>
                </a:solidFill>
                <a:latin typeface="Century Gothic"/>
                <a:cs typeface="Century Gothic"/>
              </a:rPr>
              <a:t>ensure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that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their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words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and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actions </a:t>
            </a:r>
            <a:r>
              <a:rPr sz="2400" spc="-110" dirty="0">
                <a:solidFill>
                  <a:schemeClr val="accent6"/>
                </a:solidFill>
                <a:latin typeface="Century Gothic"/>
                <a:cs typeface="Century Gothic"/>
              </a:rPr>
              <a:t>communicate</a:t>
            </a:r>
            <a:r>
              <a:rPr sz="2400" spc="-3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respect</a:t>
            </a:r>
            <a:r>
              <a:rPr sz="2400" spc="-3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for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others.</a:t>
            </a:r>
            <a:endParaRPr sz="2400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marL="12700" marR="878205">
              <a:lnSpc>
                <a:spcPct val="115700"/>
              </a:lnSpc>
              <a:spcBef>
                <a:spcPts val="840"/>
              </a:spcBef>
            </a:pPr>
            <a:r>
              <a:rPr sz="2400" spc="-75" dirty="0">
                <a:solidFill>
                  <a:schemeClr val="accent6"/>
                </a:solidFill>
                <a:latin typeface="Century Gothic"/>
                <a:cs typeface="Century Gothic"/>
              </a:rPr>
              <a:t>Anyone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85" dirty="0">
                <a:solidFill>
                  <a:schemeClr val="accent6"/>
                </a:solidFill>
                <a:latin typeface="Century Gothic"/>
                <a:cs typeface="Century Gothic"/>
              </a:rPr>
              <a:t>who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witnesses</a:t>
            </a:r>
            <a:r>
              <a:rPr sz="2400" spc="-8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75" dirty="0">
                <a:solidFill>
                  <a:schemeClr val="accent6"/>
                </a:solidFill>
                <a:latin typeface="Century Gothic"/>
                <a:cs typeface="Century Gothic"/>
              </a:rPr>
              <a:t>a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deviation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from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these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guidelines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110" dirty="0">
                <a:solidFill>
                  <a:schemeClr val="accent6"/>
                </a:solidFill>
                <a:latin typeface="Century Gothic"/>
                <a:cs typeface="Century Gothic"/>
              </a:rPr>
              <a:t>is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asked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to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10" dirty="0">
                <a:solidFill>
                  <a:schemeClr val="accent6"/>
                </a:solidFill>
                <a:latin typeface="Century Gothic"/>
                <a:cs typeface="Century Gothic"/>
              </a:rPr>
              <a:t>communicate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confidentially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to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the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Chair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or</a:t>
            </a:r>
            <a:r>
              <a:rPr sz="2400" spc="-8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20" dirty="0">
                <a:solidFill>
                  <a:schemeClr val="accent6"/>
                </a:solidFill>
                <a:latin typeface="Century Gothic"/>
                <a:cs typeface="Century Gothic"/>
              </a:rPr>
              <a:t>Vice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Chair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or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any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member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of</a:t>
            </a:r>
            <a:r>
              <a:rPr sz="2400" spc="-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the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0" dirty="0">
                <a:solidFill>
                  <a:schemeClr val="accent6"/>
                </a:solidFill>
                <a:latin typeface="Century Gothic"/>
                <a:cs typeface="Century Gothic"/>
              </a:rPr>
              <a:t>IVOA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Executive Committee.</a:t>
            </a:r>
            <a:r>
              <a:rPr sz="2400" spc="3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The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IVOA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Executive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will</a:t>
            </a:r>
            <a:r>
              <a:rPr sz="2400" spc="-3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25" dirty="0">
                <a:solidFill>
                  <a:schemeClr val="accent6"/>
                </a:solidFill>
                <a:latin typeface="Century Gothic"/>
                <a:cs typeface="Century Gothic"/>
              </a:rPr>
              <a:t>take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the</a:t>
            </a:r>
            <a:r>
              <a:rPr sz="2400" spc="-3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necessary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80" dirty="0">
                <a:solidFill>
                  <a:schemeClr val="accent6"/>
                </a:solidFill>
                <a:latin typeface="Century Gothic"/>
                <a:cs typeface="Century Gothic"/>
              </a:rPr>
              <a:t>corrective</a:t>
            </a:r>
            <a:r>
              <a:rPr sz="2400" spc="-3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measures.</a:t>
            </a:r>
            <a:endParaRPr sz="2400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400" spc="-75" dirty="0">
                <a:solidFill>
                  <a:schemeClr val="accent6"/>
                </a:solidFill>
                <a:latin typeface="Century Gothic"/>
                <a:cs typeface="Century Gothic"/>
              </a:rPr>
              <a:t>We</a:t>
            </a:r>
            <a:r>
              <a:rPr sz="2400" spc="-6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5" dirty="0">
                <a:solidFill>
                  <a:schemeClr val="accent6"/>
                </a:solidFill>
                <a:latin typeface="Century Gothic"/>
                <a:cs typeface="Century Gothic"/>
              </a:rPr>
              <a:t>thank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you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for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helping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us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30" dirty="0">
                <a:solidFill>
                  <a:schemeClr val="accent6"/>
                </a:solidFill>
                <a:latin typeface="Century Gothic"/>
                <a:cs typeface="Century Gothic"/>
              </a:rPr>
              <a:t>to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0" dirty="0">
                <a:solidFill>
                  <a:schemeClr val="accent6"/>
                </a:solidFill>
                <a:latin typeface="Century Gothic"/>
                <a:cs typeface="Century Gothic"/>
              </a:rPr>
              <a:t>make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65" dirty="0">
                <a:solidFill>
                  <a:schemeClr val="accent6"/>
                </a:solidFill>
                <a:latin typeface="Century Gothic"/>
                <a:cs typeface="Century Gothic"/>
              </a:rPr>
              <a:t>the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55" dirty="0">
                <a:solidFill>
                  <a:schemeClr val="accent6"/>
                </a:solidFill>
                <a:latin typeface="Century Gothic"/>
                <a:cs typeface="Century Gothic"/>
              </a:rPr>
              <a:t>IVOA</a:t>
            </a:r>
            <a:r>
              <a:rPr sz="2400" spc="-8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75" dirty="0">
                <a:solidFill>
                  <a:schemeClr val="accent6"/>
                </a:solidFill>
                <a:latin typeface="Century Gothic"/>
                <a:cs typeface="Century Gothic"/>
              </a:rPr>
              <a:t>a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70" dirty="0">
                <a:solidFill>
                  <a:schemeClr val="accent6"/>
                </a:solidFill>
                <a:latin typeface="Century Gothic"/>
                <a:cs typeface="Century Gothic"/>
              </a:rPr>
              <a:t>welcoming,</a:t>
            </a:r>
            <a:r>
              <a:rPr sz="2400" spc="-10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chemeClr val="accent6"/>
                </a:solidFill>
                <a:latin typeface="Century Gothic"/>
                <a:cs typeface="Century Gothic"/>
              </a:rPr>
              <a:t>diverse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135" dirty="0">
                <a:solidFill>
                  <a:schemeClr val="accent6"/>
                </a:solidFill>
                <a:latin typeface="Century Gothic"/>
                <a:cs typeface="Century Gothic"/>
              </a:rPr>
              <a:t>and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40" dirty="0">
                <a:solidFill>
                  <a:schemeClr val="accent6"/>
                </a:solidFill>
                <a:latin typeface="Century Gothic"/>
                <a:cs typeface="Century Gothic"/>
              </a:rPr>
              <a:t>respectful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environment</a:t>
            </a:r>
            <a:r>
              <a:rPr sz="2400" spc="-45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chemeClr val="accent6"/>
                </a:solidFill>
                <a:latin typeface="Century Gothic"/>
                <a:cs typeface="Century Gothic"/>
              </a:rPr>
              <a:t>for</a:t>
            </a:r>
            <a:r>
              <a:rPr sz="2400" spc="-5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sz="2400" spc="-20" dirty="0">
                <a:solidFill>
                  <a:schemeClr val="accent6"/>
                </a:solidFill>
                <a:latin typeface="Century Gothic"/>
                <a:cs typeface="Century Gothic"/>
              </a:rPr>
              <a:t>all.</a:t>
            </a:r>
            <a:endParaRPr sz="2400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76491" y="10111483"/>
            <a:ext cx="16866235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spc="-130" dirty="0">
                <a:solidFill>
                  <a:srgbClr val="838787"/>
                </a:solidFill>
                <a:latin typeface="Century Gothic"/>
                <a:cs typeface="Century Gothic"/>
              </a:rPr>
              <a:t>See</a:t>
            </a:r>
            <a:r>
              <a:rPr sz="3800" spc="-135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45" dirty="0">
                <a:solidFill>
                  <a:srgbClr val="838787"/>
                </a:solidFill>
                <a:latin typeface="Century Gothic"/>
                <a:cs typeface="Century Gothic"/>
              </a:rPr>
              <a:t>online</a:t>
            </a:r>
            <a:r>
              <a:rPr sz="3800" spc="-13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165" dirty="0">
                <a:solidFill>
                  <a:srgbClr val="838787"/>
                </a:solidFill>
                <a:latin typeface="Century Gothic"/>
                <a:cs typeface="Century Gothic"/>
              </a:rPr>
              <a:t>here</a:t>
            </a:r>
            <a:r>
              <a:rPr sz="3800" spc="-105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u="sng" spc="-1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Gothic"/>
                <a:cs typeface="Century Gothic"/>
                <a:hlinkClick r:id="rId4"/>
              </a:rPr>
              <a:t>https://www.ivoa.net/members/IVOA_Code_of_Conduct.pdf</a:t>
            </a:r>
            <a:endParaRPr sz="3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066" y="1151492"/>
            <a:ext cx="18866485" cy="0"/>
          </a:xfrm>
          <a:custGeom>
            <a:avLst/>
            <a:gdLst/>
            <a:ahLst/>
            <a:cxnLst/>
            <a:rect l="l" t="t" r="r" b="b"/>
            <a:pathLst>
              <a:path w="18866485">
                <a:moveTo>
                  <a:pt x="0" y="3"/>
                </a:moveTo>
                <a:lnTo>
                  <a:pt x="18865970" y="0"/>
                </a:lnTo>
              </a:path>
            </a:pathLst>
          </a:custGeom>
          <a:ln w="10470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6796" y="11023517"/>
            <a:ext cx="13823315" cy="0"/>
          </a:xfrm>
          <a:custGeom>
            <a:avLst/>
            <a:gdLst/>
            <a:ahLst/>
            <a:cxnLst/>
            <a:rect l="l" t="t" r="r" b="b"/>
            <a:pathLst>
              <a:path w="13823315">
                <a:moveTo>
                  <a:pt x="0" y="2"/>
                </a:moveTo>
                <a:lnTo>
                  <a:pt x="13822814" y="0"/>
                </a:lnTo>
              </a:path>
            </a:pathLst>
          </a:custGeom>
          <a:ln w="5235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0298" y="195164"/>
            <a:ext cx="1336905" cy="71833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9066" y="224767"/>
            <a:ext cx="4624070" cy="659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0" dirty="0"/>
              <a:t>Vision</a:t>
            </a:r>
            <a:r>
              <a:rPr spc="35" dirty="0"/>
              <a:t> </a:t>
            </a:r>
            <a:r>
              <a:rPr dirty="0"/>
              <a:t>of</a:t>
            </a:r>
            <a:r>
              <a:rPr spc="45" dirty="0"/>
              <a:t> </a:t>
            </a:r>
            <a:r>
              <a:rPr dirty="0"/>
              <a:t>the</a:t>
            </a:r>
            <a:r>
              <a:rPr spc="45" dirty="0"/>
              <a:t> </a:t>
            </a:r>
            <a:r>
              <a:rPr spc="30" dirty="0"/>
              <a:t>IVOA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671076" y="1389485"/>
            <a:ext cx="17928590" cy="2120900"/>
            <a:chOff x="1192606" y="2719428"/>
            <a:chExt cx="17928590" cy="2120900"/>
          </a:xfrm>
        </p:grpSpPr>
        <p:sp>
          <p:nvSpPr>
            <p:cNvPr id="8" name="object 8"/>
            <p:cNvSpPr/>
            <p:nvPr/>
          </p:nvSpPr>
          <p:spPr>
            <a:xfrm>
              <a:off x="1233323" y="2754603"/>
              <a:ext cx="17847310" cy="2045335"/>
            </a:xfrm>
            <a:custGeom>
              <a:avLst/>
              <a:gdLst/>
              <a:ahLst/>
              <a:cxnLst/>
              <a:rect l="l" t="t" r="r" b="b"/>
              <a:pathLst>
                <a:path w="17847310" h="2045335">
                  <a:moveTo>
                    <a:pt x="17846870" y="0"/>
                  </a:moveTo>
                  <a:lnTo>
                    <a:pt x="0" y="0"/>
                  </a:lnTo>
                  <a:lnTo>
                    <a:pt x="0" y="2045007"/>
                  </a:lnTo>
                  <a:lnTo>
                    <a:pt x="17846870" y="2045007"/>
                  </a:lnTo>
                  <a:lnTo>
                    <a:pt x="17846870" y="0"/>
                  </a:lnTo>
                  <a:close/>
                </a:path>
              </a:pathLst>
            </a:custGeom>
            <a:solidFill>
              <a:srgbClr val="7FD1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2606" y="2719428"/>
              <a:ext cx="17928308" cy="21209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81547" y="3733633"/>
            <a:ext cx="17928590" cy="2705100"/>
            <a:chOff x="1203077" y="5063576"/>
            <a:chExt cx="17928590" cy="2705100"/>
          </a:xfrm>
        </p:grpSpPr>
        <p:sp>
          <p:nvSpPr>
            <p:cNvPr id="11" name="object 11"/>
            <p:cNvSpPr/>
            <p:nvPr/>
          </p:nvSpPr>
          <p:spPr>
            <a:xfrm>
              <a:off x="1243794" y="5093500"/>
              <a:ext cx="17847310" cy="2634615"/>
            </a:xfrm>
            <a:custGeom>
              <a:avLst/>
              <a:gdLst/>
              <a:ahLst/>
              <a:cxnLst/>
              <a:rect l="l" t="t" r="r" b="b"/>
              <a:pathLst>
                <a:path w="17847310" h="2634615">
                  <a:moveTo>
                    <a:pt x="17846870" y="0"/>
                  </a:moveTo>
                  <a:lnTo>
                    <a:pt x="0" y="0"/>
                  </a:lnTo>
                  <a:lnTo>
                    <a:pt x="0" y="2634459"/>
                  </a:lnTo>
                  <a:lnTo>
                    <a:pt x="17846870" y="2634459"/>
                  </a:lnTo>
                  <a:lnTo>
                    <a:pt x="17846870" y="0"/>
                  </a:lnTo>
                  <a:close/>
                </a:path>
              </a:pathLst>
            </a:custGeom>
            <a:solidFill>
              <a:srgbClr val="7FD1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3077" y="5063576"/>
              <a:ext cx="17928308" cy="270510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81547" y="6656729"/>
            <a:ext cx="17928590" cy="2120900"/>
            <a:chOff x="1203077" y="7986672"/>
            <a:chExt cx="17928590" cy="2120900"/>
          </a:xfrm>
        </p:grpSpPr>
        <p:sp>
          <p:nvSpPr>
            <p:cNvPr id="14" name="object 14"/>
            <p:cNvSpPr/>
            <p:nvPr/>
          </p:nvSpPr>
          <p:spPr>
            <a:xfrm>
              <a:off x="1243794" y="8021847"/>
              <a:ext cx="17847310" cy="2045335"/>
            </a:xfrm>
            <a:custGeom>
              <a:avLst/>
              <a:gdLst/>
              <a:ahLst/>
              <a:cxnLst/>
              <a:rect l="l" t="t" r="r" b="b"/>
              <a:pathLst>
                <a:path w="17847310" h="2045334">
                  <a:moveTo>
                    <a:pt x="17846870" y="0"/>
                  </a:moveTo>
                  <a:lnTo>
                    <a:pt x="0" y="0"/>
                  </a:lnTo>
                  <a:lnTo>
                    <a:pt x="0" y="2045007"/>
                  </a:lnTo>
                  <a:lnTo>
                    <a:pt x="17846870" y="2045007"/>
                  </a:lnTo>
                  <a:lnTo>
                    <a:pt x="17846870" y="0"/>
                  </a:lnTo>
                  <a:close/>
                </a:path>
              </a:pathLst>
            </a:custGeom>
            <a:solidFill>
              <a:srgbClr val="7FD1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3077" y="7986672"/>
              <a:ext cx="17928308" cy="21209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96971" y="1431935"/>
            <a:ext cx="17572355" cy="7269480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2950" spc="105" dirty="0">
                <a:solidFill>
                  <a:srgbClr val="535353"/>
                </a:solidFill>
                <a:latin typeface="Arial"/>
                <a:cs typeface="Arial"/>
              </a:rPr>
              <a:t>Develop</a:t>
            </a:r>
            <a:r>
              <a:rPr sz="2950" spc="-7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535353"/>
                </a:solidFill>
                <a:latin typeface="Arial"/>
                <a:cs typeface="Arial"/>
              </a:rPr>
              <a:t>a</a:t>
            </a:r>
            <a:r>
              <a:rPr sz="2950" spc="-7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535353"/>
                </a:solidFill>
                <a:latin typeface="Arial"/>
                <a:cs typeface="Arial"/>
              </a:rPr>
              <a:t>FAIR</a:t>
            </a:r>
            <a:r>
              <a:rPr sz="2950" spc="-7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950" spc="65" dirty="0">
                <a:solidFill>
                  <a:srgbClr val="535353"/>
                </a:solidFill>
                <a:latin typeface="Arial"/>
                <a:cs typeface="Arial"/>
              </a:rPr>
              <a:t>data</a:t>
            </a:r>
            <a:r>
              <a:rPr sz="2950" spc="-7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950" spc="85" dirty="0">
                <a:solidFill>
                  <a:srgbClr val="535353"/>
                </a:solidFill>
                <a:latin typeface="Arial"/>
                <a:cs typeface="Arial"/>
              </a:rPr>
              <a:t>management</a:t>
            </a:r>
            <a:r>
              <a:rPr sz="2950" spc="-7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950" spc="80" dirty="0">
                <a:solidFill>
                  <a:srgbClr val="535353"/>
                </a:solidFill>
                <a:latin typeface="Arial"/>
                <a:cs typeface="Arial"/>
              </a:rPr>
              <a:t>framework</a:t>
            </a:r>
            <a:r>
              <a:rPr sz="2950" spc="-7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950" spc="100" dirty="0">
                <a:solidFill>
                  <a:srgbClr val="535353"/>
                </a:solidFill>
                <a:latin typeface="Arial"/>
                <a:cs typeface="Arial"/>
              </a:rPr>
              <a:t>for</a:t>
            </a:r>
            <a:r>
              <a:rPr sz="2950" spc="-7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950" spc="40" dirty="0">
                <a:solidFill>
                  <a:srgbClr val="535353"/>
                </a:solidFill>
                <a:latin typeface="Arial"/>
                <a:cs typeface="Arial"/>
              </a:rPr>
              <a:t>astronomy</a:t>
            </a:r>
            <a:endParaRPr sz="2950" dirty="0">
              <a:latin typeface="Arial"/>
              <a:cs typeface="Arial"/>
            </a:endParaRPr>
          </a:p>
          <a:p>
            <a:pPr marL="398780" indent="-386080">
              <a:lnSpc>
                <a:spcPct val="100000"/>
              </a:lnSpc>
              <a:spcBef>
                <a:spcPts val="1730"/>
              </a:spcBef>
              <a:buClr>
                <a:srgbClr val="40B9FF"/>
              </a:buClr>
              <a:buSzPct val="105084"/>
              <a:buChar char="•"/>
              <a:tabLst>
                <a:tab pos="398780" algn="l"/>
              </a:tabLst>
            </a:pPr>
            <a:r>
              <a:rPr sz="2950" spc="-55" dirty="0">
                <a:solidFill>
                  <a:srgbClr val="535353"/>
                </a:solidFill>
                <a:latin typeface="Century Gothic"/>
                <a:cs typeface="Century Gothic"/>
              </a:rPr>
              <a:t>Interoperability</a:t>
            </a:r>
            <a:r>
              <a:rPr sz="2950" spc="-5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105" dirty="0">
                <a:solidFill>
                  <a:srgbClr val="535353"/>
                </a:solidFill>
                <a:latin typeface="Century Gothic"/>
                <a:cs typeface="Century Gothic"/>
              </a:rPr>
              <a:t>standards</a:t>
            </a:r>
            <a:r>
              <a:rPr sz="295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185" dirty="0">
                <a:solidFill>
                  <a:srgbClr val="535353"/>
                </a:solidFill>
                <a:latin typeface="Century Gothic"/>
                <a:cs typeface="Century Gothic"/>
              </a:rPr>
              <a:t>(VO</a:t>
            </a:r>
            <a:r>
              <a:rPr sz="2950" spc="-5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130" dirty="0">
                <a:solidFill>
                  <a:srgbClr val="535353"/>
                </a:solidFill>
                <a:latin typeface="Century Gothic"/>
                <a:cs typeface="Century Gothic"/>
              </a:rPr>
              <a:t>framework)</a:t>
            </a:r>
            <a:r>
              <a:rPr sz="295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130" dirty="0">
                <a:solidFill>
                  <a:srgbClr val="535353"/>
                </a:solidFill>
                <a:latin typeface="Century Gothic"/>
                <a:cs typeface="Century Gothic"/>
              </a:rPr>
              <a:t>amongst</a:t>
            </a:r>
            <a:r>
              <a:rPr sz="2950" spc="-5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120" dirty="0">
                <a:solidFill>
                  <a:srgbClr val="535353"/>
                </a:solidFill>
                <a:latin typeface="Century Gothic"/>
                <a:cs typeface="Century Gothic"/>
              </a:rPr>
              <a:t>astronomical</a:t>
            </a:r>
            <a:r>
              <a:rPr sz="295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95" dirty="0">
                <a:solidFill>
                  <a:srgbClr val="535353"/>
                </a:solidFill>
                <a:latin typeface="Century Gothic"/>
                <a:cs typeface="Century Gothic"/>
              </a:rPr>
              <a:t>(ground</a:t>
            </a:r>
            <a:r>
              <a:rPr sz="2950" spc="-5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240" dirty="0">
                <a:solidFill>
                  <a:srgbClr val="535353"/>
                </a:solidFill>
                <a:latin typeface="Century Gothic"/>
                <a:cs typeface="Century Gothic"/>
              </a:rPr>
              <a:t>and</a:t>
            </a:r>
            <a:r>
              <a:rPr sz="295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225" dirty="0">
                <a:solidFill>
                  <a:srgbClr val="535353"/>
                </a:solidFill>
                <a:latin typeface="Century Gothic"/>
                <a:cs typeface="Century Gothic"/>
              </a:rPr>
              <a:t>space</a:t>
            </a:r>
            <a:r>
              <a:rPr sz="2950" spc="-5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170" dirty="0">
                <a:solidFill>
                  <a:srgbClr val="535353"/>
                </a:solidFill>
                <a:latin typeface="Century Gothic"/>
                <a:cs typeface="Century Gothic"/>
              </a:rPr>
              <a:t>based)</a:t>
            </a:r>
            <a:r>
              <a:rPr sz="295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10" dirty="0">
                <a:solidFill>
                  <a:srgbClr val="535353"/>
                </a:solidFill>
                <a:latin typeface="Century Gothic"/>
                <a:cs typeface="Century Gothic"/>
              </a:rPr>
              <a:t>archives</a:t>
            </a:r>
            <a:endParaRPr sz="2950" dirty="0">
              <a:latin typeface="Century Gothic"/>
              <a:cs typeface="Century Gothic"/>
            </a:endParaRPr>
          </a:p>
          <a:p>
            <a:pPr marL="398780" indent="-386080">
              <a:lnSpc>
                <a:spcPct val="100000"/>
              </a:lnSpc>
              <a:spcBef>
                <a:spcPts val="1655"/>
              </a:spcBef>
              <a:buClr>
                <a:srgbClr val="40B9FF"/>
              </a:buClr>
              <a:buSzPct val="105084"/>
              <a:buChar char="•"/>
              <a:tabLst>
                <a:tab pos="398780" algn="l"/>
              </a:tabLst>
            </a:pPr>
            <a:r>
              <a:rPr sz="2950" dirty="0">
                <a:solidFill>
                  <a:srgbClr val="535353"/>
                </a:solidFill>
                <a:latin typeface="Century Gothic"/>
                <a:cs typeface="Century Gothic"/>
              </a:rPr>
              <a:t>Publishing</a:t>
            </a:r>
            <a:r>
              <a:rPr sz="2950" spc="-15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dirty="0">
                <a:solidFill>
                  <a:srgbClr val="535353"/>
                </a:solidFill>
                <a:latin typeface="Century Gothic"/>
                <a:cs typeface="Century Gothic"/>
              </a:rPr>
              <a:t>tools</a:t>
            </a:r>
            <a:r>
              <a:rPr sz="2950" spc="-11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dirty="0">
                <a:solidFill>
                  <a:srgbClr val="535353"/>
                </a:solidFill>
                <a:latin typeface="Century Gothic"/>
                <a:cs typeface="Century Gothic"/>
              </a:rPr>
              <a:t>for</a:t>
            </a:r>
            <a:r>
              <a:rPr sz="2950" spc="-114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290" dirty="0">
                <a:solidFill>
                  <a:srgbClr val="535353"/>
                </a:solidFill>
                <a:latin typeface="Century Gothic"/>
                <a:cs typeface="Century Gothic"/>
              </a:rPr>
              <a:t>data</a:t>
            </a:r>
            <a:r>
              <a:rPr sz="2950" spc="-8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950" spc="-10" dirty="0">
                <a:solidFill>
                  <a:srgbClr val="535353"/>
                </a:solidFill>
                <a:latin typeface="Century Gothic"/>
                <a:cs typeface="Century Gothic"/>
              </a:rPr>
              <a:t>centres</a:t>
            </a:r>
            <a:endParaRPr sz="295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840"/>
              </a:spcBef>
              <a:buFont typeface="Century Gothic"/>
              <a:buChar char="•"/>
            </a:pPr>
            <a:endParaRPr sz="2950" dirty="0">
              <a:latin typeface="Century Gothic"/>
              <a:cs typeface="Century Gothic"/>
            </a:endParaRPr>
          </a:p>
          <a:p>
            <a:pPr marL="22860">
              <a:lnSpc>
                <a:spcPct val="100000"/>
              </a:lnSpc>
            </a:pPr>
            <a:r>
              <a:rPr sz="2850" dirty="0">
                <a:solidFill>
                  <a:srgbClr val="535353"/>
                </a:solidFill>
                <a:latin typeface="Arial"/>
                <a:cs typeface="Arial"/>
              </a:rPr>
              <a:t>Enable </a:t>
            </a:r>
            <a:r>
              <a:rPr sz="2850" spc="100" dirty="0">
                <a:solidFill>
                  <a:srgbClr val="535353"/>
                </a:solidFill>
                <a:latin typeface="Arial"/>
                <a:cs typeface="Arial"/>
              </a:rPr>
              <a:t>new</a:t>
            </a:r>
            <a:r>
              <a:rPr sz="2850" spc="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35353"/>
                </a:solidFill>
                <a:latin typeface="Arial"/>
                <a:cs typeface="Arial"/>
              </a:rPr>
              <a:t>science</a:t>
            </a:r>
            <a:r>
              <a:rPr sz="2850" spc="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850" spc="120" dirty="0">
                <a:solidFill>
                  <a:srgbClr val="535353"/>
                </a:solidFill>
                <a:latin typeface="Arial"/>
                <a:cs typeface="Arial"/>
              </a:rPr>
              <a:t>through</a:t>
            </a:r>
            <a:r>
              <a:rPr sz="2850" spc="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850" spc="105" dirty="0">
                <a:solidFill>
                  <a:srgbClr val="535353"/>
                </a:solidFill>
                <a:latin typeface="Arial"/>
                <a:cs typeface="Arial"/>
              </a:rPr>
              <a:t>the</a:t>
            </a:r>
            <a:r>
              <a:rPr sz="2850" spc="-5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850" spc="35" dirty="0">
                <a:solidFill>
                  <a:srgbClr val="535353"/>
                </a:solidFill>
                <a:latin typeface="Arial"/>
                <a:cs typeface="Arial"/>
              </a:rPr>
              <a:t>VO</a:t>
            </a:r>
            <a:endParaRPr sz="2850" dirty="0">
              <a:latin typeface="Arial"/>
              <a:cs typeface="Arial"/>
            </a:endParaRPr>
          </a:p>
          <a:p>
            <a:pPr marL="399415" indent="-376555">
              <a:lnSpc>
                <a:spcPct val="100000"/>
              </a:lnSpc>
              <a:spcBef>
                <a:spcPts val="1695"/>
              </a:spcBef>
              <a:buClr>
                <a:srgbClr val="40B9FF"/>
              </a:buClr>
              <a:buSzPct val="105263"/>
              <a:buChar char="•"/>
              <a:tabLst>
                <a:tab pos="399415" algn="l"/>
              </a:tabLst>
            </a:pPr>
            <a:r>
              <a:rPr sz="2850" dirty="0">
                <a:solidFill>
                  <a:srgbClr val="535353"/>
                </a:solidFill>
                <a:latin typeface="Century Gothic"/>
                <a:cs typeface="Century Gothic"/>
              </a:rPr>
              <a:t>Multi</a:t>
            </a:r>
            <a:r>
              <a:rPr sz="285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140" dirty="0">
                <a:solidFill>
                  <a:srgbClr val="535353"/>
                </a:solidFill>
                <a:latin typeface="Century Gothic"/>
                <a:cs typeface="Century Gothic"/>
              </a:rPr>
              <a:t>wavelength</a:t>
            </a:r>
            <a:r>
              <a:rPr sz="285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135" dirty="0">
                <a:solidFill>
                  <a:srgbClr val="535353"/>
                </a:solidFill>
                <a:latin typeface="Century Gothic"/>
                <a:cs typeface="Century Gothic"/>
              </a:rPr>
              <a:t>science,</a:t>
            </a:r>
            <a:r>
              <a:rPr sz="2850" spc="-14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85" dirty="0">
                <a:solidFill>
                  <a:srgbClr val="535353"/>
                </a:solidFill>
                <a:latin typeface="Century Gothic"/>
                <a:cs typeface="Century Gothic"/>
              </a:rPr>
              <a:t>combining</a:t>
            </a:r>
            <a:r>
              <a:rPr sz="2850" spc="-5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125" dirty="0">
                <a:solidFill>
                  <a:srgbClr val="535353"/>
                </a:solidFill>
                <a:latin typeface="Century Gothic"/>
                <a:cs typeface="Century Gothic"/>
              </a:rPr>
              <a:t>datasets</a:t>
            </a:r>
            <a:r>
              <a:rPr sz="2850" spc="-6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35" dirty="0">
                <a:solidFill>
                  <a:srgbClr val="535353"/>
                </a:solidFill>
                <a:latin typeface="Century Gothic"/>
                <a:cs typeface="Century Gothic"/>
              </a:rPr>
              <a:t>from</a:t>
            </a:r>
            <a:r>
              <a:rPr sz="285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20" dirty="0">
                <a:solidFill>
                  <a:srgbClr val="535353"/>
                </a:solidFill>
                <a:latin typeface="Century Gothic"/>
                <a:cs typeface="Century Gothic"/>
              </a:rPr>
              <a:t>multiple</a:t>
            </a:r>
            <a:r>
              <a:rPr sz="285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10" dirty="0">
                <a:solidFill>
                  <a:srgbClr val="535353"/>
                </a:solidFill>
                <a:latin typeface="Century Gothic"/>
                <a:cs typeface="Century Gothic"/>
              </a:rPr>
              <a:t>sources</a:t>
            </a:r>
            <a:endParaRPr sz="2850" dirty="0">
              <a:latin typeface="Century Gothic"/>
              <a:cs typeface="Century Gothic"/>
            </a:endParaRPr>
          </a:p>
          <a:p>
            <a:pPr marL="399415" indent="-376555">
              <a:lnSpc>
                <a:spcPct val="100000"/>
              </a:lnSpc>
              <a:spcBef>
                <a:spcPts val="1664"/>
              </a:spcBef>
              <a:buClr>
                <a:srgbClr val="40B9FF"/>
              </a:buClr>
              <a:buSzPct val="105263"/>
              <a:buChar char="•"/>
              <a:tabLst>
                <a:tab pos="399415" algn="l"/>
              </a:tabLst>
            </a:pPr>
            <a:r>
              <a:rPr sz="2850" spc="-225" dirty="0">
                <a:solidFill>
                  <a:srgbClr val="535353"/>
                </a:solidFill>
                <a:latin typeface="Century Gothic"/>
                <a:cs typeface="Century Gothic"/>
              </a:rPr>
              <a:t>Data</a:t>
            </a:r>
            <a:r>
              <a:rPr sz="285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75" dirty="0">
                <a:solidFill>
                  <a:srgbClr val="535353"/>
                </a:solidFill>
                <a:latin typeface="Century Gothic"/>
                <a:cs typeface="Century Gothic"/>
              </a:rPr>
              <a:t>discovery</a:t>
            </a:r>
            <a:r>
              <a:rPr sz="2850" spc="-4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215" dirty="0">
                <a:solidFill>
                  <a:srgbClr val="535353"/>
                </a:solidFill>
                <a:latin typeface="Century Gothic"/>
                <a:cs typeface="Century Gothic"/>
              </a:rPr>
              <a:t>and</a:t>
            </a:r>
            <a:r>
              <a:rPr sz="2850" spc="-4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265" dirty="0">
                <a:solidFill>
                  <a:srgbClr val="535353"/>
                </a:solidFill>
                <a:latin typeface="Century Gothic"/>
                <a:cs typeface="Century Gothic"/>
              </a:rPr>
              <a:t>data</a:t>
            </a:r>
            <a:r>
              <a:rPr sz="2850" spc="-4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200" dirty="0">
                <a:solidFill>
                  <a:srgbClr val="535353"/>
                </a:solidFill>
                <a:latin typeface="Century Gothic"/>
                <a:cs typeface="Century Gothic"/>
              </a:rPr>
              <a:t>access</a:t>
            </a:r>
            <a:r>
              <a:rPr sz="2850" spc="-4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10" dirty="0">
                <a:solidFill>
                  <a:srgbClr val="535353"/>
                </a:solidFill>
                <a:latin typeface="Century Gothic"/>
                <a:cs typeface="Century Gothic"/>
              </a:rPr>
              <a:t>tools</a:t>
            </a:r>
            <a:endParaRPr sz="2850" dirty="0">
              <a:latin typeface="Century Gothic"/>
              <a:cs typeface="Century Gothic"/>
            </a:endParaRPr>
          </a:p>
          <a:p>
            <a:pPr marL="399415" indent="-376555">
              <a:lnSpc>
                <a:spcPct val="100000"/>
              </a:lnSpc>
              <a:spcBef>
                <a:spcPts val="1664"/>
              </a:spcBef>
              <a:buClr>
                <a:srgbClr val="40B9FF"/>
              </a:buClr>
              <a:buSzPct val="105263"/>
              <a:buChar char="•"/>
              <a:tabLst>
                <a:tab pos="399415" algn="l"/>
              </a:tabLst>
            </a:pPr>
            <a:r>
              <a:rPr sz="2850" spc="-225" dirty="0">
                <a:solidFill>
                  <a:srgbClr val="535353"/>
                </a:solidFill>
                <a:latin typeface="Century Gothic"/>
                <a:cs typeface="Century Gothic"/>
              </a:rPr>
              <a:t>Data</a:t>
            </a:r>
            <a:r>
              <a:rPr sz="2850" spc="-7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45" dirty="0">
                <a:solidFill>
                  <a:srgbClr val="535353"/>
                </a:solidFill>
                <a:latin typeface="Century Gothic"/>
                <a:cs typeface="Century Gothic"/>
              </a:rPr>
              <a:t>analysis</a:t>
            </a:r>
            <a:r>
              <a:rPr sz="2850" spc="-7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215" dirty="0">
                <a:solidFill>
                  <a:srgbClr val="535353"/>
                </a:solidFill>
                <a:latin typeface="Century Gothic"/>
                <a:cs typeface="Century Gothic"/>
              </a:rPr>
              <a:t>and</a:t>
            </a:r>
            <a:r>
              <a:rPr sz="2850" spc="-7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45" dirty="0">
                <a:solidFill>
                  <a:srgbClr val="535353"/>
                </a:solidFill>
                <a:latin typeface="Century Gothic"/>
                <a:cs typeface="Century Gothic"/>
              </a:rPr>
              <a:t>visualization</a:t>
            </a:r>
            <a:r>
              <a:rPr sz="2850" spc="-7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2850" spc="-10" dirty="0">
                <a:solidFill>
                  <a:srgbClr val="535353"/>
                </a:solidFill>
                <a:latin typeface="Century Gothic"/>
                <a:cs typeface="Century Gothic"/>
              </a:rPr>
              <a:t>tools</a:t>
            </a:r>
            <a:endParaRPr sz="285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750"/>
              </a:spcBef>
              <a:buFont typeface="Century Gothic"/>
              <a:buChar char="•"/>
            </a:pPr>
            <a:endParaRPr sz="2850" dirty="0">
              <a:latin typeface="Century Gothic"/>
              <a:cs typeface="Century Gothic"/>
            </a:endParaRPr>
          </a:p>
          <a:p>
            <a:pPr marL="22860">
              <a:lnSpc>
                <a:spcPct val="100000"/>
              </a:lnSpc>
            </a:pPr>
            <a:r>
              <a:rPr sz="3000" spc="114" dirty="0">
                <a:solidFill>
                  <a:srgbClr val="535353"/>
                </a:solidFill>
                <a:latin typeface="Arial"/>
                <a:cs typeface="Arial"/>
              </a:rPr>
              <a:t>World</a:t>
            </a:r>
            <a:r>
              <a:rPr sz="3000" spc="-6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535353"/>
                </a:solidFill>
                <a:latin typeface="Arial"/>
                <a:cs typeface="Arial"/>
              </a:rPr>
              <a:t>wide</a:t>
            </a:r>
            <a:r>
              <a:rPr sz="3000" spc="-5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535353"/>
                </a:solidFill>
                <a:latin typeface="Arial"/>
                <a:cs typeface="Arial"/>
              </a:rPr>
              <a:t>collaboration</a:t>
            </a:r>
            <a:r>
              <a:rPr sz="3000" spc="-6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535353"/>
                </a:solidFill>
                <a:latin typeface="Arial"/>
                <a:cs typeface="Arial"/>
              </a:rPr>
              <a:t>amongst</a:t>
            </a:r>
            <a:r>
              <a:rPr sz="3000" spc="-5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535353"/>
                </a:solidFill>
                <a:latin typeface="Arial"/>
                <a:cs typeface="Arial"/>
              </a:rPr>
              <a:t>astronomical</a:t>
            </a:r>
            <a:r>
              <a:rPr sz="3000" spc="-114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VO</a:t>
            </a:r>
            <a:r>
              <a:rPr sz="3000" spc="-6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535353"/>
                </a:solidFill>
                <a:latin typeface="Arial"/>
                <a:cs typeface="Arial"/>
              </a:rPr>
              <a:t>projects</a:t>
            </a:r>
            <a:endParaRPr sz="3000" dirty="0">
              <a:latin typeface="Arial"/>
              <a:cs typeface="Arial"/>
            </a:endParaRPr>
          </a:p>
          <a:p>
            <a:pPr marL="414655" indent="-391795">
              <a:lnSpc>
                <a:spcPct val="100000"/>
              </a:lnSpc>
              <a:spcBef>
                <a:spcPts val="1680"/>
              </a:spcBef>
              <a:buClr>
                <a:srgbClr val="40B9FF"/>
              </a:buClr>
              <a:buSzPct val="105000"/>
              <a:buChar char="•"/>
              <a:tabLst>
                <a:tab pos="414655" algn="l"/>
              </a:tabLst>
            </a:pPr>
            <a:r>
              <a:rPr sz="3000" dirty="0">
                <a:solidFill>
                  <a:srgbClr val="535353"/>
                </a:solidFill>
                <a:latin typeface="Century Gothic"/>
                <a:cs typeface="Century Gothic"/>
              </a:rPr>
              <a:t>No</a:t>
            </a:r>
            <a:r>
              <a:rPr sz="3000" spc="-8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3000" spc="-90" dirty="0">
                <a:solidFill>
                  <a:srgbClr val="535353"/>
                </a:solidFill>
                <a:latin typeface="Century Gothic"/>
                <a:cs typeface="Century Gothic"/>
              </a:rPr>
              <a:t>formal</a:t>
            </a:r>
            <a:r>
              <a:rPr sz="3000" spc="-7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3000" spc="-65" dirty="0">
                <a:solidFill>
                  <a:srgbClr val="535353"/>
                </a:solidFill>
                <a:latin typeface="Century Gothic"/>
                <a:cs typeface="Century Gothic"/>
              </a:rPr>
              <a:t>funding,</a:t>
            </a:r>
            <a:r>
              <a:rPr sz="3000" spc="-16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3000" spc="-114" dirty="0">
                <a:solidFill>
                  <a:srgbClr val="535353"/>
                </a:solidFill>
                <a:latin typeface="Century Gothic"/>
                <a:cs typeface="Century Gothic"/>
              </a:rPr>
              <a:t>nationally</a:t>
            </a:r>
            <a:r>
              <a:rPr sz="3000" spc="-7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3000" spc="-130" dirty="0">
                <a:solidFill>
                  <a:srgbClr val="535353"/>
                </a:solidFill>
                <a:latin typeface="Century Gothic"/>
                <a:cs typeface="Century Gothic"/>
              </a:rPr>
              <a:t>funded</a:t>
            </a:r>
            <a:r>
              <a:rPr sz="3000" spc="-8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3000" spc="-10" dirty="0">
                <a:solidFill>
                  <a:srgbClr val="535353"/>
                </a:solidFill>
                <a:latin typeface="Century Gothic"/>
                <a:cs typeface="Century Gothic"/>
              </a:rPr>
              <a:t>projects</a:t>
            </a:r>
            <a:endParaRPr sz="3000" dirty="0">
              <a:latin typeface="Century Gothic"/>
              <a:cs typeface="Century Gothic"/>
            </a:endParaRPr>
          </a:p>
          <a:p>
            <a:pPr marL="414655" indent="-391795">
              <a:lnSpc>
                <a:spcPct val="100000"/>
              </a:lnSpc>
              <a:spcBef>
                <a:spcPts val="1614"/>
              </a:spcBef>
              <a:buClr>
                <a:srgbClr val="40B9FF"/>
              </a:buClr>
              <a:buSzPct val="105000"/>
              <a:buChar char="•"/>
              <a:tabLst>
                <a:tab pos="414655" algn="l"/>
              </a:tabLst>
            </a:pPr>
            <a:r>
              <a:rPr sz="3000" dirty="0">
                <a:solidFill>
                  <a:srgbClr val="535353"/>
                </a:solidFill>
                <a:latin typeface="Century Gothic"/>
                <a:cs typeface="Century Gothic"/>
              </a:rPr>
              <a:t>Diversity</a:t>
            </a:r>
            <a:r>
              <a:rPr sz="300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3000" spc="-165" dirty="0">
                <a:solidFill>
                  <a:srgbClr val="535353"/>
                </a:solidFill>
                <a:latin typeface="Century Gothic"/>
                <a:cs typeface="Century Gothic"/>
              </a:rPr>
              <a:t>makes</a:t>
            </a:r>
            <a:r>
              <a:rPr sz="3000" spc="-55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3000" spc="-180" dirty="0">
                <a:solidFill>
                  <a:srgbClr val="535353"/>
                </a:solidFill>
                <a:latin typeface="Century Gothic"/>
                <a:cs typeface="Century Gothic"/>
              </a:rPr>
              <a:t>IVOA’s</a:t>
            </a:r>
            <a:r>
              <a:rPr sz="3000" spc="-50" dirty="0">
                <a:solidFill>
                  <a:srgbClr val="535353"/>
                </a:solidFill>
                <a:latin typeface="Century Gothic"/>
                <a:cs typeface="Century Gothic"/>
              </a:rPr>
              <a:t> </a:t>
            </a:r>
            <a:r>
              <a:rPr sz="3000" spc="-10" dirty="0">
                <a:solidFill>
                  <a:srgbClr val="535353"/>
                </a:solidFill>
                <a:latin typeface="Century Gothic"/>
                <a:cs typeface="Century Gothic"/>
              </a:rPr>
              <a:t>richness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63945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4</a:t>
            </a:fld>
            <a:endParaRPr spc="10" dirty="0"/>
          </a:p>
        </p:txBody>
      </p:sp>
      <p:sp>
        <p:nvSpPr>
          <p:cNvPr id="18" name="object 18"/>
          <p:cNvSpPr txBox="1"/>
          <p:nvPr/>
        </p:nvSpPr>
        <p:spPr>
          <a:xfrm>
            <a:off x="828616" y="10883062"/>
            <a:ext cx="875665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u="sng" spc="-10" dirty="0">
                <a:solidFill>
                  <a:srgbClr val="56C1FF"/>
                </a:solidFill>
                <a:uFill>
                  <a:solidFill>
                    <a:srgbClr val="56C1FF"/>
                  </a:solidFill>
                </a:uFill>
                <a:latin typeface="Trebuchet MS"/>
                <a:cs typeface="Trebuchet MS"/>
                <a:hlinkClick r:id="rId6"/>
              </a:rPr>
              <a:t>ivoa.net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066" y="1151492"/>
            <a:ext cx="18866485" cy="0"/>
          </a:xfrm>
          <a:custGeom>
            <a:avLst/>
            <a:gdLst/>
            <a:ahLst/>
            <a:cxnLst/>
            <a:rect l="l" t="t" r="r" b="b"/>
            <a:pathLst>
              <a:path w="18866485">
                <a:moveTo>
                  <a:pt x="0" y="3"/>
                </a:moveTo>
                <a:lnTo>
                  <a:pt x="18865970" y="0"/>
                </a:lnTo>
              </a:path>
            </a:pathLst>
          </a:custGeom>
          <a:ln w="10470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6796" y="11023517"/>
            <a:ext cx="13823315" cy="0"/>
          </a:xfrm>
          <a:custGeom>
            <a:avLst/>
            <a:gdLst/>
            <a:ahLst/>
            <a:cxnLst/>
            <a:rect l="l" t="t" r="r" b="b"/>
            <a:pathLst>
              <a:path w="13823315">
                <a:moveTo>
                  <a:pt x="0" y="2"/>
                </a:moveTo>
                <a:lnTo>
                  <a:pt x="13822814" y="0"/>
                </a:lnTo>
              </a:path>
            </a:pathLst>
          </a:custGeom>
          <a:ln w="5235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0298" y="195164"/>
            <a:ext cx="1336905" cy="71833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63945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25"/>
              </a:spcBef>
            </a:pPr>
            <a:r>
              <a:rPr spc="35" dirty="0"/>
              <a:t>38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4753" y="373366"/>
            <a:ext cx="9371330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spc="-125" dirty="0"/>
              <a:t>Let’s</a:t>
            </a:r>
            <a:r>
              <a:rPr sz="5400" spc="5" dirty="0"/>
              <a:t> </a:t>
            </a:r>
            <a:r>
              <a:rPr sz="5400" spc="120" dirty="0"/>
              <a:t>get</a:t>
            </a:r>
            <a:r>
              <a:rPr sz="5400" spc="5" dirty="0"/>
              <a:t> </a:t>
            </a:r>
            <a:r>
              <a:rPr sz="5400" spc="95" dirty="0"/>
              <a:t>to</a:t>
            </a:r>
            <a:r>
              <a:rPr sz="5400" spc="5" dirty="0"/>
              <a:t> </a:t>
            </a:r>
            <a:r>
              <a:rPr sz="5400" spc="-20" dirty="0"/>
              <a:t>work</a:t>
            </a:r>
            <a:r>
              <a:rPr lang="en-CA" sz="5400" spc="-20" dirty="0"/>
              <a:t>!</a:t>
            </a:r>
            <a:endParaRPr sz="5400" spc="-20" dirty="0"/>
          </a:p>
        </p:txBody>
      </p:sp>
      <p:sp>
        <p:nvSpPr>
          <p:cNvPr id="7" name="object 7"/>
          <p:cNvSpPr txBox="1"/>
          <p:nvPr/>
        </p:nvSpPr>
        <p:spPr>
          <a:xfrm>
            <a:off x="694753" y="1389485"/>
            <a:ext cx="18745408" cy="77148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1168400">
              <a:lnSpc>
                <a:spcPct val="112799"/>
              </a:lnSpc>
              <a:spcBef>
                <a:spcPts val="95"/>
              </a:spcBef>
              <a:buClr>
                <a:srgbClr val="D9242A"/>
              </a:buClr>
              <a:buSzPct val="105633"/>
              <a:tabLst>
                <a:tab pos="478155" algn="l"/>
              </a:tabLst>
            </a:pPr>
            <a:r>
              <a:rPr sz="4000" dirty="0">
                <a:solidFill>
                  <a:schemeClr val="accent1"/>
                </a:solidFill>
                <a:latin typeface="+mn-lt"/>
                <a:cs typeface="Century Gothic"/>
              </a:rPr>
              <a:t>Thanks</a:t>
            </a:r>
            <a:r>
              <a:rPr sz="4000" spc="-75" dirty="0">
                <a:solidFill>
                  <a:schemeClr val="accent1"/>
                </a:solidFill>
                <a:latin typeface="+mn-lt"/>
                <a:cs typeface="Century Gothic"/>
              </a:rPr>
              <a:t> </a:t>
            </a:r>
            <a:r>
              <a:rPr sz="4000" spc="-95" dirty="0">
                <a:solidFill>
                  <a:schemeClr val="accent1"/>
                </a:solidFill>
                <a:latin typeface="+mn-lt"/>
                <a:cs typeface="Century Gothic"/>
              </a:rPr>
              <a:t>to</a:t>
            </a:r>
            <a:r>
              <a:rPr lang="en-CA" sz="4000" spc="-95" dirty="0">
                <a:solidFill>
                  <a:schemeClr val="accent1"/>
                </a:solidFill>
                <a:latin typeface="+mn-lt"/>
                <a:cs typeface="Century Gothic"/>
              </a:rPr>
              <a:t>:</a:t>
            </a:r>
          </a:p>
          <a:p>
            <a:pPr marL="583565" marR="1168400" lvl="1" indent="-571500">
              <a:lnSpc>
                <a:spcPct val="112799"/>
              </a:lnSpc>
              <a:spcBef>
                <a:spcPts val="95"/>
              </a:spcBef>
              <a:buClr>
                <a:srgbClr val="D9242A"/>
              </a:buClr>
              <a:buSzPct val="105633"/>
              <a:buFont typeface="Arial" panose="020B0604020202020204" pitchFamily="34" charset="0"/>
              <a:buChar char="•"/>
              <a:tabLst>
                <a:tab pos="478155" algn="l"/>
              </a:tabLst>
            </a:pPr>
            <a:r>
              <a:rPr lang="en-CA" sz="4000" b="1" i="0" u="none" strike="noStrike" dirty="0">
                <a:solidFill>
                  <a:schemeClr val="accent1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German Astrophysical Virtual Observatory</a:t>
            </a:r>
            <a:r>
              <a:rPr lang="en-CA" sz="4000" b="1" i="0" dirty="0">
                <a:solidFill>
                  <a:schemeClr val="accent1"/>
                </a:solidFill>
                <a:effectLst/>
                <a:latin typeface="+mn-lt"/>
              </a:rPr>
              <a:t>, Heidelberg University, and </a:t>
            </a:r>
            <a:r>
              <a:rPr lang="en-CA" sz="4000" b="1" i="0" dirty="0" err="1">
                <a:solidFill>
                  <a:schemeClr val="accent1"/>
                </a:solidFill>
                <a:effectLst/>
                <a:latin typeface="+mn-lt"/>
              </a:rPr>
              <a:t>Deutsches</a:t>
            </a:r>
            <a:r>
              <a:rPr lang="en-CA" sz="4000" b="1" i="0" dirty="0">
                <a:solidFill>
                  <a:schemeClr val="accent1"/>
                </a:solidFill>
                <a:effectLst/>
                <a:latin typeface="+mn-lt"/>
              </a:rPr>
              <a:t> Zentrum für </a:t>
            </a:r>
            <a:r>
              <a:rPr lang="en-CA" sz="4000" b="1" i="0" dirty="0" err="1">
                <a:solidFill>
                  <a:schemeClr val="accent1"/>
                </a:solidFill>
                <a:effectLst/>
                <a:latin typeface="+mn-lt"/>
              </a:rPr>
              <a:t>Astrophysik</a:t>
            </a:r>
            <a:r>
              <a:rPr lang="en-CA" sz="4000" b="1" i="0" dirty="0">
                <a:solidFill>
                  <a:schemeClr val="accent1"/>
                </a:solidFill>
                <a:effectLst/>
                <a:latin typeface="+mn-lt"/>
              </a:rPr>
              <a:t> (DZA)</a:t>
            </a:r>
            <a:r>
              <a:rPr lang="en-CA" sz="4000" b="0" i="0" dirty="0">
                <a:solidFill>
                  <a:schemeClr val="accent1"/>
                </a:solidFill>
                <a:effectLst/>
                <a:latin typeface="+mn-lt"/>
              </a:rPr>
              <a:t> for organizing the meeting.</a:t>
            </a:r>
          </a:p>
          <a:p>
            <a:pPr marL="583565" marR="1168400" lvl="1" indent="-571500">
              <a:lnSpc>
                <a:spcPct val="112799"/>
              </a:lnSpc>
              <a:spcBef>
                <a:spcPts val="95"/>
              </a:spcBef>
              <a:buClr>
                <a:srgbClr val="D9242A"/>
              </a:buClr>
              <a:buSzPct val="105633"/>
              <a:buFont typeface="Arial" panose="020B0604020202020204" pitchFamily="34" charset="0"/>
              <a:buChar char="•"/>
              <a:tabLst>
                <a:tab pos="478155" algn="l"/>
              </a:tabLst>
            </a:pPr>
            <a:endParaRPr lang="en-CA" sz="4000" b="0" i="0" dirty="0">
              <a:solidFill>
                <a:schemeClr val="accent1"/>
              </a:solidFill>
              <a:effectLst/>
              <a:latin typeface="+mn-lt"/>
            </a:endParaRPr>
          </a:p>
          <a:p>
            <a:pPr marL="583565" marR="1168400" lvl="1" indent="-571500">
              <a:lnSpc>
                <a:spcPct val="112799"/>
              </a:lnSpc>
              <a:spcBef>
                <a:spcPts val="95"/>
              </a:spcBef>
              <a:buClr>
                <a:srgbClr val="D9242A"/>
              </a:buClr>
              <a:buSzPct val="105633"/>
              <a:buFont typeface="Arial" panose="020B0604020202020204" pitchFamily="34" charset="0"/>
              <a:buChar char="•"/>
              <a:tabLst>
                <a:tab pos="478155" algn="l"/>
              </a:tabLst>
            </a:pPr>
            <a:r>
              <a:rPr lang="en-CA" sz="4000" b="0" i="0" dirty="0">
                <a:solidFill>
                  <a:schemeClr val="accent1"/>
                </a:solidFill>
                <a:effectLst/>
                <a:latin typeface="+mn-lt"/>
              </a:rPr>
              <a:t>Financial Support:  </a:t>
            </a:r>
          </a:p>
          <a:p>
            <a:pPr marL="583565" marR="1168400" lvl="1" indent="-571500">
              <a:lnSpc>
                <a:spcPct val="112799"/>
              </a:lnSpc>
              <a:spcBef>
                <a:spcPts val="95"/>
              </a:spcBef>
              <a:buClr>
                <a:srgbClr val="D9242A"/>
              </a:buClr>
              <a:buSzPct val="105633"/>
              <a:buFont typeface="Arial" panose="020B0604020202020204" pitchFamily="34" charset="0"/>
              <a:buChar char="•"/>
              <a:tabLst>
                <a:tab pos="478155" algn="l"/>
              </a:tabLst>
            </a:pPr>
            <a:endParaRPr lang="en-CA" sz="4000" dirty="0">
              <a:solidFill>
                <a:schemeClr val="accent1"/>
              </a:solidFill>
              <a:latin typeface="+mn-lt"/>
              <a:cs typeface="Century Gothic"/>
            </a:endParaRPr>
          </a:p>
          <a:p>
            <a:pPr marL="583565" marR="1168400" lvl="1" indent="-571500">
              <a:lnSpc>
                <a:spcPct val="112799"/>
              </a:lnSpc>
              <a:spcBef>
                <a:spcPts val="95"/>
              </a:spcBef>
              <a:buClr>
                <a:srgbClr val="D9242A"/>
              </a:buClr>
              <a:buSzPct val="105633"/>
              <a:buFont typeface="Arial" panose="020B0604020202020204" pitchFamily="34" charset="0"/>
              <a:buChar char="•"/>
              <a:tabLst>
                <a:tab pos="478155" algn="l"/>
              </a:tabLst>
            </a:pPr>
            <a:r>
              <a:rPr lang="en-CA" sz="4000" dirty="0">
                <a:solidFill>
                  <a:schemeClr val="accent1"/>
                </a:solidFill>
                <a:latin typeface="+mn-lt"/>
                <a:cs typeface="Century Gothic"/>
              </a:rPr>
              <a:t>Thanks to the </a:t>
            </a:r>
            <a:r>
              <a:rPr lang="en-CA" sz="4000" b="1" dirty="0">
                <a:solidFill>
                  <a:schemeClr val="accent1"/>
                </a:solidFill>
                <a:latin typeface="+mn-lt"/>
                <a:cs typeface="Century Gothic"/>
              </a:rPr>
              <a:t>Marco and Tom and the WG/IG chairs </a:t>
            </a:r>
            <a:r>
              <a:rPr lang="en-CA" sz="4000" dirty="0">
                <a:solidFill>
                  <a:schemeClr val="accent1"/>
                </a:solidFill>
                <a:latin typeface="+mn-lt"/>
                <a:cs typeface="Century Gothic"/>
              </a:rPr>
              <a:t>for organizing the program, which is key to making this meeting worth attending.</a:t>
            </a:r>
          </a:p>
          <a:p>
            <a:pPr marL="12065" marR="1168400" lvl="1">
              <a:lnSpc>
                <a:spcPct val="112799"/>
              </a:lnSpc>
              <a:spcBef>
                <a:spcPts val="95"/>
              </a:spcBef>
              <a:buClr>
                <a:srgbClr val="D9242A"/>
              </a:buClr>
              <a:buSzPct val="105633"/>
              <a:tabLst>
                <a:tab pos="478155" algn="l"/>
              </a:tabLst>
            </a:pPr>
            <a:endParaRPr lang="en-CA" sz="4000" dirty="0">
              <a:solidFill>
                <a:schemeClr val="accent1"/>
              </a:solidFill>
              <a:latin typeface="+mn-lt"/>
              <a:cs typeface="Century Gothic"/>
            </a:endParaRPr>
          </a:p>
          <a:p>
            <a:pPr marL="583565" marR="1168400" lvl="1" indent="-571500">
              <a:lnSpc>
                <a:spcPct val="112799"/>
              </a:lnSpc>
              <a:spcBef>
                <a:spcPts val="95"/>
              </a:spcBef>
              <a:buClr>
                <a:srgbClr val="D9242A"/>
              </a:buClr>
              <a:buSzPct val="105633"/>
              <a:buFont typeface="Arial" panose="020B0604020202020204" pitchFamily="34" charset="0"/>
              <a:buChar char="•"/>
              <a:tabLst>
                <a:tab pos="478155" algn="l"/>
              </a:tabLst>
            </a:pPr>
            <a:r>
              <a:rPr lang="en-CA" sz="4000" dirty="0">
                <a:solidFill>
                  <a:schemeClr val="accent1"/>
                </a:solidFill>
                <a:latin typeface="+mn-lt"/>
                <a:cs typeface="Century Gothic"/>
              </a:rPr>
              <a:t>And, about lowing those barriers, recall that this </a:t>
            </a:r>
            <a:r>
              <a:rPr lang="en-CA" sz="4000" b="1" dirty="0">
                <a:solidFill>
                  <a:schemeClr val="accent1"/>
                </a:solidFill>
                <a:latin typeface="+mn-lt"/>
                <a:cs typeface="Century Gothic"/>
              </a:rPr>
              <a:t>meeting is in Hybrid mode</a:t>
            </a:r>
            <a:r>
              <a:rPr lang="en-CA" sz="4000" dirty="0">
                <a:solidFill>
                  <a:schemeClr val="accent1"/>
                </a:solidFill>
                <a:latin typeface="+mn-lt"/>
                <a:cs typeface="Century Gothic"/>
              </a:rPr>
              <a:t> so keep attention to the remote participants.</a:t>
            </a:r>
          </a:p>
        </p:txBody>
      </p:sp>
      <p:pic>
        <p:nvPicPr>
          <p:cNvPr id="2052" name="Picture 4" descr="Zentrum Astronomie">
            <a:extLst>
              <a:ext uri="{FF2B5EF4-FFF2-40B4-BE49-F238E27FC236}">
                <a16:creationId xmlns:a16="http://schemas.microsoft.com/office/drawing/2014/main" id="{2A5BFE8C-7B8A-4F64-5966-D74460A15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265" y="3768101"/>
            <a:ext cx="49911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7846FA-2D78-CA4E-DAC9-9E67F7FA9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250" y="3958601"/>
            <a:ext cx="3640015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0FA305-7068-D684-6549-5E6ADF9C6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0076" y="3760819"/>
            <a:ext cx="5876365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066" y="1151492"/>
            <a:ext cx="18866485" cy="0"/>
          </a:xfrm>
          <a:custGeom>
            <a:avLst/>
            <a:gdLst/>
            <a:ahLst/>
            <a:cxnLst/>
            <a:rect l="l" t="t" r="r" b="b"/>
            <a:pathLst>
              <a:path w="18866485">
                <a:moveTo>
                  <a:pt x="0" y="3"/>
                </a:moveTo>
                <a:lnTo>
                  <a:pt x="18865970" y="0"/>
                </a:lnTo>
              </a:path>
            </a:pathLst>
          </a:custGeom>
          <a:ln w="10470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15609" y="9640285"/>
            <a:ext cx="13823315" cy="0"/>
          </a:xfrm>
          <a:custGeom>
            <a:avLst/>
            <a:gdLst/>
            <a:ahLst/>
            <a:cxnLst/>
            <a:rect l="l" t="t" r="r" b="b"/>
            <a:pathLst>
              <a:path w="13823315">
                <a:moveTo>
                  <a:pt x="0" y="2"/>
                </a:moveTo>
                <a:lnTo>
                  <a:pt x="13822814" y="0"/>
                </a:lnTo>
              </a:path>
            </a:pathLst>
          </a:custGeom>
          <a:ln w="5235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0298" y="195164"/>
            <a:ext cx="1336905" cy="71833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16897" y="254370"/>
            <a:ext cx="4678045" cy="659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50" b="1" spc="50" dirty="0">
                <a:solidFill>
                  <a:srgbClr val="1A1919"/>
                </a:solidFill>
                <a:latin typeface="Arial"/>
                <a:cs typeface="Arial"/>
              </a:rPr>
              <a:t>IVOA</a:t>
            </a:r>
            <a:r>
              <a:rPr sz="4150" b="1" spc="70" dirty="0">
                <a:solidFill>
                  <a:srgbClr val="1A1919"/>
                </a:solidFill>
                <a:latin typeface="Arial"/>
                <a:cs typeface="Arial"/>
              </a:rPr>
              <a:t> </a:t>
            </a:r>
            <a:r>
              <a:rPr sz="4150" b="1" spc="-50" dirty="0">
                <a:solidFill>
                  <a:srgbClr val="1A1919"/>
                </a:solidFill>
                <a:latin typeface="Arial"/>
                <a:cs typeface="Arial"/>
              </a:rPr>
              <a:t>Organisation</a:t>
            </a:r>
            <a:endParaRPr sz="41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56619" y="1514793"/>
            <a:ext cx="2053589" cy="1078230"/>
          </a:xfrm>
          <a:prstGeom prst="rect">
            <a:avLst/>
          </a:prstGeom>
          <a:solidFill>
            <a:srgbClr val="7FD1FF">
              <a:alpha val="40339"/>
            </a:srgbClr>
          </a:solidFill>
          <a:ln w="73296">
            <a:solidFill>
              <a:srgbClr val="0433FF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20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473709" marR="466090" indent="67310">
              <a:lnSpc>
                <a:spcPct val="104099"/>
              </a:lnSpc>
            </a:pPr>
            <a:r>
              <a:rPr sz="1650" b="1" spc="-10" dirty="0">
                <a:solidFill>
                  <a:srgbClr val="0433FF"/>
                </a:solidFill>
                <a:latin typeface="Arial"/>
                <a:cs typeface="Arial"/>
              </a:rPr>
              <a:t>Executive Committee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90450" y="1514793"/>
            <a:ext cx="2053589" cy="1078230"/>
          </a:xfrm>
          <a:prstGeom prst="rect">
            <a:avLst/>
          </a:prstGeom>
          <a:solidFill>
            <a:srgbClr val="7FD1FF">
              <a:alpha val="40339"/>
            </a:srgbClr>
          </a:solidFill>
          <a:ln w="73296">
            <a:solidFill>
              <a:srgbClr val="0433FF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20"/>
              </a:spcBef>
            </a:pPr>
            <a:endParaRPr sz="1650">
              <a:latin typeface="Times New Roman"/>
              <a:cs typeface="Times New Roman"/>
            </a:endParaRPr>
          </a:p>
          <a:p>
            <a:pPr marL="149860" marR="142240" indent="168275">
              <a:lnSpc>
                <a:spcPct val="104099"/>
              </a:lnSpc>
            </a:pPr>
            <a:r>
              <a:rPr sz="1650" b="1" dirty="0">
                <a:solidFill>
                  <a:srgbClr val="0433FF"/>
                </a:solidFill>
                <a:latin typeface="Arial"/>
                <a:cs typeface="Arial"/>
              </a:rPr>
              <a:t>Committee</a:t>
            </a:r>
            <a:r>
              <a:rPr sz="1650" b="1" spc="170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650" b="1" spc="-25" dirty="0">
                <a:solidFill>
                  <a:srgbClr val="0433FF"/>
                </a:solidFill>
                <a:latin typeface="Arial"/>
                <a:cs typeface="Arial"/>
              </a:rPr>
              <a:t>on </a:t>
            </a:r>
            <a:r>
              <a:rPr sz="1650" b="1" dirty="0">
                <a:solidFill>
                  <a:srgbClr val="0433FF"/>
                </a:solidFill>
                <a:latin typeface="Arial"/>
                <a:cs typeface="Arial"/>
              </a:rPr>
              <a:t>Science </a:t>
            </a:r>
            <a:r>
              <a:rPr sz="1650" b="1" spc="-10" dirty="0">
                <a:solidFill>
                  <a:srgbClr val="0433FF"/>
                </a:solidFill>
                <a:latin typeface="Arial"/>
                <a:cs typeface="Arial"/>
              </a:rPr>
              <a:t>Priorities</a:t>
            </a:r>
            <a:endParaRPr sz="16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91684" y="1395835"/>
            <a:ext cx="2053589" cy="994410"/>
          </a:xfrm>
          <a:prstGeom prst="rect">
            <a:avLst/>
          </a:prstGeom>
          <a:solidFill>
            <a:srgbClr val="7FD1FF">
              <a:alpha val="40339"/>
            </a:srgbClr>
          </a:solidFill>
          <a:ln w="73296">
            <a:solidFill>
              <a:srgbClr val="0433FF"/>
            </a:solidFill>
          </a:ln>
        </p:spPr>
        <p:txBody>
          <a:bodyPr vert="horz" wrap="square" lIns="0" tIns="2374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70"/>
              </a:spcBef>
            </a:pPr>
            <a:r>
              <a:rPr sz="1650" b="1" dirty="0">
                <a:solidFill>
                  <a:srgbClr val="0433FF"/>
                </a:solidFill>
                <a:latin typeface="Arial"/>
                <a:cs typeface="Arial"/>
              </a:rPr>
              <a:t>IVOA-</a:t>
            </a:r>
            <a:r>
              <a:rPr sz="1650" b="1" spc="-25" dirty="0">
                <a:solidFill>
                  <a:srgbClr val="0433FF"/>
                </a:solidFill>
                <a:latin typeface="Arial"/>
                <a:cs typeface="Arial"/>
              </a:rPr>
              <a:t>IAU</a:t>
            </a:r>
            <a:endParaRPr sz="16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650" b="1" spc="-10" dirty="0">
                <a:solidFill>
                  <a:srgbClr val="0433FF"/>
                </a:solidFill>
                <a:latin typeface="Arial"/>
                <a:cs typeface="Arial"/>
              </a:rPr>
              <a:t>Liaison</a:t>
            </a:r>
            <a:r>
              <a:rPr sz="1650" b="1" spc="-105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650" b="1" spc="-20" dirty="0">
                <a:solidFill>
                  <a:srgbClr val="0433FF"/>
                </a:solidFill>
                <a:latin typeface="Arial"/>
                <a:cs typeface="Arial"/>
              </a:rPr>
              <a:t>Group</a:t>
            </a:r>
            <a:endParaRPr sz="16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91684" y="2714446"/>
            <a:ext cx="2053589" cy="994410"/>
          </a:xfrm>
          <a:prstGeom prst="rect">
            <a:avLst/>
          </a:prstGeom>
          <a:solidFill>
            <a:srgbClr val="7FD1FF">
              <a:alpha val="40339"/>
            </a:srgbClr>
          </a:solidFill>
          <a:ln w="73296">
            <a:solidFill>
              <a:srgbClr val="0433FF"/>
            </a:solidFill>
          </a:ln>
        </p:spPr>
        <p:txBody>
          <a:bodyPr vert="horz" wrap="square" lIns="0" tIns="132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45"/>
              </a:spcBef>
            </a:pPr>
            <a:endParaRPr sz="1650">
              <a:latin typeface="Times New Roman"/>
              <a:cs typeface="Times New Roman"/>
            </a:endParaRPr>
          </a:p>
          <a:p>
            <a:pPr marL="382270">
              <a:lnSpc>
                <a:spcPct val="100000"/>
              </a:lnSpc>
            </a:pPr>
            <a:r>
              <a:rPr sz="1650" b="1" dirty="0">
                <a:solidFill>
                  <a:srgbClr val="0433FF"/>
                </a:solidFill>
                <a:latin typeface="Arial"/>
                <a:cs typeface="Arial"/>
              </a:rPr>
              <a:t>Media</a:t>
            </a:r>
            <a:r>
              <a:rPr sz="1650" b="1" spc="140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0433FF"/>
                </a:solidFill>
                <a:latin typeface="Arial"/>
                <a:cs typeface="Arial"/>
              </a:rPr>
              <a:t>Group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56619" y="3304757"/>
            <a:ext cx="2053589" cy="1078230"/>
          </a:xfrm>
          <a:prstGeom prst="rect">
            <a:avLst/>
          </a:prstGeom>
          <a:solidFill>
            <a:srgbClr val="B0EC9A">
              <a:alpha val="39988"/>
            </a:srgbClr>
          </a:solidFill>
          <a:ln w="73296">
            <a:solidFill>
              <a:srgbClr val="4EAD2B"/>
            </a:solidFill>
          </a:ln>
        </p:spPr>
        <p:txBody>
          <a:bodyPr vert="horz" wrap="square" lIns="0" tIns="143510" rIns="0" bIns="0" rtlCol="0">
            <a:spAutoFit/>
          </a:bodyPr>
          <a:lstStyle/>
          <a:p>
            <a:pPr marL="378460" marR="370840" algn="ctr">
              <a:lnSpc>
                <a:spcPct val="104099"/>
              </a:lnSpc>
              <a:spcBef>
                <a:spcPts val="1130"/>
              </a:spcBef>
            </a:pPr>
            <a:r>
              <a:rPr sz="1650" b="1" spc="-10" dirty="0">
                <a:solidFill>
                  <a:srgbClr val="4EAD2B"/>
                </a:solidFill>
                <a:latin typeface="Arial"/>
                <a:cs typeface="Arial"/>
              </a:rPr>
              <a:t>Technical Coordination Group</a:t>
            </a:r>
            <a:endParaRPr sz="1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490450" y="3304757"/>
            <a:ext cx="2053589" cy="1078230"/>
          </a:xfrm>
          <a:prstGeom prst="rect">
            <a:avLst/>
          </a:prstGeom>
          <a:solidFill>
            <a:srgbClr val="B0EC9A">
              <a:alpha val="39988"/>
            </a:srgbClr>
          </a:solidFill>
          <a:ln w="73296">
            <a:solidFill>
              <a:srgbClr val="4EAD2B"/>
            </a:solidFill>
          </a:ln>
        </p:spPr>
        <p:txBody>
          <a:bodyPr vert="horz" wrap="square" lIns="0" tIns="143510" rIns="0" bIns="0" rtlCol="0">
            <a:spAutoFit/>
          </a:bodyPr>
          <a:lstStyle/>
          <a:p>
            <a:pPr marL="415290" marR="407670" algn="ctr">
              <a:lnSpc>
                <a:spcPct val="104099"/>
              </a:lnSpc>
              <a:spcBef>
                <a:spcPts val="1130"/>
              </a:spcBef>
            </a:pPr>
            <a:r>
              <a:rPr sz="1650" b="1" dirty="0">
                <a:solidFill>
                  <a:srgbClr val="4EAD2B"/>
                </a:solidFill>
                <a:latin typeface="Arial"/>
                <a:cs typeface="Arial"/>
              </a:rPr>
              <a:t>Standards</a:t>
            </a:r>
            <a:r>
              <a:rPr sz="1650" b="1" spc="-70" dirty="0">
                <a:solidFill>
                  <a:srgbClr val="4EAD2B"/>
                </a:solidFill>
                <a:latin typeface="Arial"/>
                <a:cs typeface="Arial"/>
              </a:rPr>
              <a:t> </a:t>
            </a:r>
            <a:r>
              <a:rPr sz="1650" b="1" spc="-60" dirty="0">
                <a:solidFill>
                  <a:srgbClr val="4EAD2B"/>
                </a:solidFill>
                <a:latin typeface="Arial"/>
                <a:cs typeface="Arial"/>
              </a:rPr>
              <a:t>&amp; </a:t>
            </a:r>
            <a:r>
              <a:rPr sz="1650" b="1" spc="-10" dirty="0">
                <a:solidFill>
                  <a:srgbClr val="4EAD2B"/>
                </a:solidFill>
                <a:latin typeface="Arial"/>
                <a:cs typeface="Arial"/>
              </a:rPr>
              <a:t>Processes Committee</a:t>
            </a:r>
            <a:endParaRPr sz="1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67149" y="5151903"/>
            <a:ext cx="2053589" cy="766445"/>
          </a:xfrm>
          <a:prstGeom prst="rect">
            <a:avLst/>
          </a:prstGeom>
          <a:solidFill>
            <a:srgbClr val="FF9300">
              <a:alpha val="39999"/>
            </a:srgbClr>
          </a:solidFill>
          <a:ln w="73296">
            <a:solidFill>
              <a:srgbClr val="FF9300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endParaRPr sz="1650">
              <a:latin typeface="Times New Roman"/>
              <a:cs typeface="Times New Roman"/>
            </a:endParaRPr>
          </a:p>
          <a:p>
            <a:pPr marL="221615">
              <a:lnSpc>
                <a:spcPct val="100000"/>
              </a:lnSpc>
            </a:pPr>
            <a:r>
              <a:rPr sz="1650" b="1" spc="-10" dirty="0">
                <a:solidFill>
                  <a:srgbClr val="FF9300"/>
                </a:solidFill>
                <a:latin typeface="Arial"/>
                <a:cs typeface="Arial"/>
              </a:rPr>
              <a:t>Working</a:t>
            </a:r>
            <a:r>
              <a:rPr sz="1650" b="1" spc="-95" dirty="0">
                <a:solidFill>
                  <a:srgbClr val="FF9300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FF9300"/>
                </a:solidFill>
                <a:latin typeface="Arial"/>
                <a:cs typeface="Arial"/>
              </a:rPr>
              <a:t>Groups</a:t>
            </a:r>
            <a:endParaRPr sz="1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90450" y="5151903"/>
            <a:ext cx="2053589" cy="766445"/>
          </a:xfrm>
          <a:prstGeom prst="rect">
            <a:avLst/>
          </a:prstGeom>
          <a:solidFill>
            <a:srgbClr val="BF4C86">
              <a:alpha val="39999"/>
            </a:srgbClr>
          </a:solidFill>
          <a:ln w="73296">
            <a:solidFill>
              <a:srgbClr val="BF4C8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endParaRPr sz="1650">
              <a:latin typeface="Times New Roman"/>
              <a:cs typeface="Times New Roman"/>
            </a:endParaRPr>
          </a:p>
          <a:p>
            <a:pPr marL="250190">
              <a:lnSpc>
                <a:spcPct val="100000"/>
              </a:lnSpc>
            </a:pPr>
            <a:r>
              <a:rPr sz="1650" b="1" dirty="0">
                <a:solidFill>
                  <a:srgbClr val="BF4C86"/>
                </a:solidFill>
                <a:latin typeface="Arial"/>
                <a:cs typeface="Arial"/>
              </a:rPr>
              <a:t>Interest</a:t>
            </a:r>
            <a:r>
              <a:rPr sz="1650" b="1" spc="25" dirty="0">
                <a:solidFill>
                  <a:srgbClr val="BF4C86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BF4C86"/>
                </a:solidFill>
                <a:latin typeface="Arial"/>
                <a:cs typeface="Arial"/>
              </a:rPr>
              <a:t>Groups</a:t>
            </a:r>
            <a:endParaRPr sz="16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34062" y="6327245"/>
            <a:ext cx="2053589" cy="766445"/>
          </a:xfrm>
          <a:prstGeom prst="rect">
            <a:avLst/>
          </a:prstGeom>
          <a:solidFill>
            <a:srgbClr val="FF9300">
              <a:alpha val="39999"/>
            </a:srgbClr>
          </a:solidFill>
          <a:ln w="73296">
            <a:solidFill>
              <a:srgbClr val="FF9300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endParaRPr sz="1650">
              <a:latin typeface="Times New Roman"/>
              <a:cs typeface="Times New Roman"/>
            </a:endParaRPr>
          </a:p>
          <a:p>
            <a:pPr marL="406400">
              <a:lnSpc>
                <a:spcPct val="100000"/>
              </a:lnSpc>
            </a:pPr>
            <a:r>
              <a:rPr sz="1650" b="1" spc="-10" dirty="0">
                <a:solidFill>
                  <a:srgbClr val="FF9300"/>
                </a:solidFill>
                <a:latin typeface="Arial"/>
                <a:cs typeface="Arial"/>
              </a:rPr>
              <a:t>Applications</a:t>
            </a:r>
            <a:endParaRPr sz="1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67149" y="6327245"/>
            <a:ext cx="2053589" cy="766445"/>
          </a:xfrm>
          <a:prstGeom prst="rect">
            <a:avLst/>
          </a:prstGeom>
          <a:solidFill>
            <a:srgbClr val="FF9300">
              <a:alpha val="39999"/>
            </a:srgbClr>
          </a:solidFill>
          <a:ln w="73296">
            <a:solidFill>
              <a:srgbClr val="FF9300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748665" marR="390525" indent="-351155">
              <a:lnSpc>
                <a:spcPct val="104099"/>
              </a:lnSpc>
              <a:spcBef>
                <a:spcPts val="880"/>
              </a:spcBef>
            </a:pPr>
            <a:r>
              <a:rPr sz="1650" b="1" dirty="0">
                <a:solidFill>
                  <a:srgbClr val="FF9300"/>
                </a:solidFill>
                <a:latin typeface="Arial"/>
                <a:cs typeface="Arial"/>
              </a:rPr>
              <a:t>Data</a:t>
            </a:r>
            <a:r>
              <a:rPr sz="1650" b="1" spc="105" dirty="0">
                <a:solidFill>
                  <a:srgbClr val="FF9300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FF9300"/>
                </a:solidFill>
                <a:latin typeface="Arial"/>
                <a:cs typeface="Arial"/>
              </a:rPr>
              <a:t>Access Layer</a:t>
            </a:r>
            <a:endParaRPr sz="1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00235" y="6327245"/>
            <a:ext cx="2053589" cy="766445"/>
          </a:xfrm>
          <a:prstGeom prst="rect">
            <a:avLst/>
          </a:prstGeom>
          <a:solidFill>
            <a:srgbClr val="FF9300">
              <a:alpha val="39999"/>
            </a:srgbClr>
          </a:solidFill>
          <a:ln w="73296">
            <a:solidFill>
              <a:srgbClr val="FF9300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endParaRPr sz="1650">
              <a:latin typeface="Times New Roman"/>
              <a:cs typeface="Times New Roman"/>
            </a:endParaRPr>
          </a:p>
          <a:p>
            <a:pPr marL="396240">
              <a:lnSpc>
                <a:spcPct val="100000"/>
              </a:lnSpc>
            </a:pPr>
            <a:r>
              <a:rPr sz="1650" b="1" dirty="0">
                <a:solidFill>
                  <a:srgbClr val="FF9300"/>
                </a:solidFill>
                <a:latin typeface="Arial"/>
                <a:cs typeface="Arial"/>
              </a:rPr>
              <a:t>Data</a:t>
            </a:r>
            <a:r>
              <a:rPr sz="1650" b="1" spc="105" dirty="0">
                <a:solidFill>
                  <a:srgbClr val="FF9300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FF9300"/>
                </a:solidFill>
                <a:latin typeface="Arial"/>
                <a:cs typeface="Arial"/>
              </a:rPr>
              <a:t>Models</a:t>
            </a:r>
            <a:endParaRPr sz="1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34062" y="7378051"/>
            <a:ext cx="2053589" cy="994410"/>
          </a:xfrm>
          <a:prstGeom prst="rect">
            <a:avLst/>
          </a:prstGeom>
          <a:solidFill>
            <a:srgbClr val="FF9300">
              <a:alpha val="39999"/>
            </a:srgbClr>
          </a:solidFill>
          <a:ln w="73296">
            <a:solidFill>
              <a:srgbClr val="FF9300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498475" marR="466090" indent="-25400" algn="just">
              <a:lnSpc>
                <a:spcPct val="104099"/>
              </a:lnSpc>
              <a:spcBef>
                <a:spcPts val="800"/>
              </a:spcBef>
            </a:pPr>
            <a:r>
              <a:rPr sz="1650" b="1" spc="-10" dirty="0">
                <a:solidFill>
                  <a:srgbClr val="FF9300"/>
                </a:solidFill>
                <a:latin typeface="Arial"/>
                <a:cs typeface="Arial"/>
              </a:rPr>
              <a:t>Distributed </a:t>
            </a:r>
            <a:r>
              <a:rPr sz="1650" b="1" dirty="0">
                <a:solidFill>
                  <a:srgbClr val="FF9300"/>
                </a:solidFill>
                <a:latin typeface="Arial"/>
                <a:cs typeface="Arial"/>
              </a:rPr>
              <a:t>Services</a:t>
            </a:r>
            <a:r>
              <a:rPr sz="1650" b="1" spc="-70" dirty="0">
                <a:solidFill>
                  <a:srgbClr val="FF9300"/>
                </a:solidFill>
                <a:latin typeface="Arial"/>
                <a:cs typeface="Arial"/>
              </a:rPr>
              <a:t> </a:t>
            </a:r>
            <a:r>
              <a:rPr sz="1650" b="1" spc="-50" dirty="0">
                <a:solidFill>
                  <a:srgbClr val="FF9300"/>
                </a:solidFill>
                <a:latin typeface="Arial"/>
                <a:cs typeface="Arial"/>
              </a:rPr>
              <a:t>&amp; </a:t>
            </a:r>
            <a:r>
              <a:rPr sz="1650" b="1" spc="-10" dirty="0">
                <a:solidFill>
                  <a:srgbClr val="FF9300"/>
                </a:solidFill>
                <a:latin typeface="Arial"/>
                <a:cs typeface="Arial"/>
              </a:rPr>
              <a:t>Protocols</a:t>
            </a:r>
            <a:endParaRPr sz="1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67149" y="7378051"/>
            <a:ext cx="2053589" cy="994410"/>
          </a:xfrm>
          <a:prstGeom prst="rect">
            <a:avLst/>
          </a:prstGeom>
          <a:solidFill>
            <a:srgbClr val="FF9300">
              <a:alpha val="39999"/>
            </a:srgbClr>
          </a:solidFill>
          <a:ln w="73296">
            <a:solidFill>
              <a:srgbClr val="FF9300"/>
            </a:solidFill>
          </a:ln>
        </p:spPr>
        <p:txBody>
          <a:bodyPr vert="horz" wrap="square" lIns="0" tIns="132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45"/>
              </a:spcBef>
            </a:pPr>
            <a:endParaRPr sz="1650">
              <a:latin typeface="Times New Roman"/>
              <a:cs typeface="Times New Roman"/>
            </a:endParaRPr>
          </a:p>
          <a:p>
            <a:pPr marL="611505">
              <a:lnSpc>
                <a:spcPct val="100000"/>
              </a:lnSpc>
            </a:pPr>
            <a:r>
              <a:rPr sz="1650" b="1" spc="-10" dirty="0">
                <a:solidFill>
                  <a:srgbClr val="FF9300"/>
                </a:solidFill>
                <a:latin typeface="Arial"/>
                <a:cs typeface="Arial"/>
              </a:rPr>
              <a:t>Registry</a:t>
            </a:r>
            <a:endParaRPr sz="16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00235" y="7378051"/>
            <a:ext cx="2053589" cy="994410"/>
          </a:xfrm>
          <a:prstGeom prst="rect">
            <a:avLst/>
          </a:prstGeom>
          <a:solidFill>
            <a:srgbClr val="FF9300">
              <a:alpha val="39999"/>
            </a:srgbClr>
          </a:solidFill>
          <a:ln w="73296">
            <a:solidFill>
              <a:srgbClr val="FF9300"/>
            </a:solidFill>
          </a:ln>
        </p:spPr>
        <p:txBody>
          <a:bodyPr vert="horz" wrap="square" lIns="0" tIns="132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45"/>
              </a:spcBef>
            </a:pPr>
            <a:endParaRPr sz="1650">
              <a:latin typeface="Times New Roman"/>
              <a:cs typeface="Times New Roman"/>
            </a:endParaRPr>
          </a:p>
          <a:p>
            <a:pPr marL="501015">
              <a:lnSpc>
                <a:spcPct val="100000"/>
              </a:lnSpc>
            </a:pPr>
            <a:r>
              <a:rPr sz="1650" b="1" spc="-10" dirty="0">
                <a:solidFill>
                  <a:srgbClr val="FF9300"/>
                </a:solidFill>
                <a:latin typeface="Arial"/>
                <a:cs typeface="Arial"/>
              </a:rPr>
              <a:t>Semantics</a:t>
            </a:r>
            <a:endParaRPr sz="16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14366" y="6327245"/>
            <a:ext cx="2053589" cy="766445"/>
          </a:xfrm>
          <a:prstGeom prst="rect">
            <a:avLst/>
          </a:prstGeom>
          <a:solidFill>
            <a:srgbClr val="BF4C86">
              <a:alpha val="39999"/>
            </a:srgbClr>
          </a:solidFill>
          <a:ln w="73296">
            <a:solidFill>
              <a:srgbClr val="BF4C86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395605" marR="223520" indent="-165100">
              <a:lnSpc>
                <a:spcPct val="104099"/>
              </a:lnSpc>
              <a:spcBef>
                <a:spcPts val="880"/>
              </a:spcBef>
            </a:pPr>
            <a:r>
              <a:rPr sz="1650" b="1" dirty="0">
                <a:solidFill>
                  <a:srgbClr val="BF4C86"/>
                </a:solidFill>
                <a:latin typeface="Arial"/>
                <a:cs typeface="Arial"/>
              </a:rPr>
              <a:t>Data</a:t>
            </a:r>
            <a:r>
              <a:rPr sz="1650" b="1" spc="15" dirty="0">
                <a:solidFill>
                  <a:srgbClr val="BF4C86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BF4C86"/>
                </a:solidFill>
                <a:latin typeface="Arial"/>
                <a:cs typeface="Arial"/>
              </a:rPr>
              <a:t>Curation</a:t>
            </a:r>
            <a:r>
              <a:rPr sz="1650" b="1" spc="20" dirty="0">
                <a:solidFill>
                  <a:srgbClr val="BF4C86"/>
                </a:solidFill>
                <a:latin typeface="Arial"/>
                <a:cs typeface="Arial"/>
              </a:rPr>
              <a:t> </a:t>
            </a:r>
            <a:r>
              <a:rPr sz="1650" b="1" spc="-50" dirty="0">
                <a:solidFill>
                  <a:srgbClr val="BF4C86"/>
                </a:solidFill>
                <a:latin typeface="Arial"/>
                <a:cs typeface="Arial"/>
              </a:rPr>
              <a:t>&amp; </a:t>
            </a:r>
            <a:r>
              <a:rPr sz="1650" b="1" spc="-10" dirty="0">
                <a:solidFill>
                  <a:srgbClr val="BF4C86"/>
                </a:solidFill>
                <a:latin typeface="Arial"/>
                <a:cs typeface="Arial"/>
              </a:rPr>
              <a:t>Preservation</a:t>
            </a:r>
            <a:endParaRPr sz="16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490450" y="6327245"/>
            <a:ext cx="2053589" cy="766445"/>
          </a:xfrm>
          <a:prstGeom prst="rect">
            <a:avLst/>
          </a:prstGeom>
          <a:solidFill>
            <a:srgbClr val="BF4C86">
              <a:alpha val="39999"/>
            </a:srgbClr>
          </a:solidFill>
          <a:ln w="73296">
            <a:solidFill>
              <a:srgbClr val="BF4C8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endParaRPr sz="1650">
              <a:latin typeface="Times New Roman"/>
              <a:cs typeface="Times New Roman"/>
            </a:endParaRPr>
          </a:p>
          <a:p>
            <a:pPr marL="473709">
              <a:lnSpc>
                <a:spcPct val="100000"/>
              </a:lnSpc>
            </a:pPr>
            <a:r>
              <a:rPr sz="1650" b="1" spc="-10" dirty="0">
                <a:solidFill>
                  <a:srgbClr val="BF4C86"/>
                </a:solidFill>
                <a:latin typeface="Arial"/>
                <a:cs typeface="Arial"/>
              </a:rPr>
              <a:t>Operations</a:t>
            </a:r>
            <a:endParaRPr sz="165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66532" y="6327244"/>
            <a:ext cx="2052975" cy="766010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4866535" y="6327245"/>
            <a:ext cx="2053589" cy="766445"/>
          </a:xfrm>
          <a:prstGeom prst="rect">
            <a:avLst/>
          </a:prstGeom>
          <a:ln w="73296">
            <a:solidFill>
              <a:srgbClr val="BF4C8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endParaRPr sz="1650">
              <a:latin typeface="Times New Roman"/>
              <a:cs typeface="Times New Roman"/>
            </a:endParaRPr>
          </a:p>
          <a:p>
            <a:pPr marL="680720">
              <a:lnSpc>
                <a:spcPct val="100000"/>
              </a:lnSpc>
            </a:pPr>
            <a:r>
              <a:rPr sz="1650" b="1" spc="-10" dirty="0">
                <a:solidFill>
                  <a:srgbClr val="BF4C86"/>
                </a:solidFill>
                <a:latin typeface="Arial"/>
                <a:cs typeface="Arial"/>
              </a:rPr>
              <a:t>Theory</a:t>
            </a:r>
            <a:endParaRPr sz="1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14366" y="7244841"/>
            <a:ext cx="2053589" cy="766445"/>
          </a:xfrm>
          <a:prstGeom prst="rect">
            <a:avLst/>
          </a:prstGeom>
          <a:solidFill>
            <a:srgbClr val="BF4C86">
              <a:alpha val="39999"/>
            </a:srgbClr>
          </a:solidFill>
          <a:ln w="73296">
            <a:solidFill>
              <a:srgbClr val="BF4C8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endParaRPr sz="1650">
              <a:latin typeface="Times New Roman"/>
              <a:cs typeface="Times New Roman"/>
            </a:endParaRPr>
          </a:p>
          <a:p>
            <a:pPr marL="163195">
              <a:lnSpc>
                <a:spcPct val="100000"/>
              </a:lnSpc>
            </a:pPr>
            <a:r>
              <a:rPr sz="1650" b="1" dirty="0">
                <a:solidFill>
                  <a:srgbClr val="BF4C86"/>
                </a:solidFill>
                <a:latin typeface="Arial"/>
                <a:cs typeface="Arial"/>
              </a:rPr>
              <a:t>Radio</a:t>
            </a:r>
            <a:r>
              <a:rPr sz="1650" b="1" spc="-50" dirty="0">
                <a:solidFill>
                  <a:srgbClr val="BF4C86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BF4C86"/>
                </a:solidFill>
                <a:latin typeface="Arial"/>
                <a:cs typeface="Arial"/>
              </a:rPr>
              <a:t>Astronomy</a:t>
            </a:r>
            <a:endParaRPr sz="16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490450" y="7244841"/>
            <a:ext cx="2053589" cy="766445"/>
          </a:xfrm>
          <a:prstGeom prst="rect">
            <a:avLst/>
          </a:prstGeom>
          <a:solidFill>
            <a:srgbClr val="BF4C86">
              <a:alpha val="39999"/>
            </a:srgbClr>
          </a:solidFill>
          <a:ln w="73296">
            <a:solidFill>
              <a:srgbClr val="BF4C8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endParaRPr sz="1650">
              <a:latin typeface="Times New Roman"/>
              <a:cs typeface="Times New Roman"/>
            </a:endParaRPr>
          </a:p>
          <a:p>
            <a:pPr marL="367030">
              <a:lnSpc>
                <a:spcPct val="100000"/>
              </a:lnSpc>
            </a:pPr>
            <a:r>
              <a:rPr sz="1650" b="1" dirty="0">
                <a:solidFill>
                  <a:srgbClr val="BF4C86"/>
                </a:solidFill>
                <a:latin typeface="Arial"/>
                <a:cs typeface="Arial"/>
              </a:rPr>
              <a:t>Solar</a:t>
            </a:r>
            <a:r>
              <a:rPr sz="1650" b="1" spc="-45" dirty="0">
                <a:solidFill>
                  <a:srgbClr val="BF4C86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BF4C86"/>
                </a:solidFill>
                <a:latin typeface="Arial"/>
                <a:cs typeface="Arial"/>
              </a:rPr>
              <a:t>System</a:t>
            </a:r>
            <a:endParaRPr sz="16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866535" y="7244841"/>
            <a:ext cx="2053589" cy="766445"/>
          </a:xfrm>
          <a:prstGeom prst="rect">
            <a:avLst/>
          </a:prstGeom>
          <a:solidFill>
            <a:srgbClr val="BF4C86">
              <a:alpha val="39999"/>
            </a:srgbClr>
          </a:solidFill>
          <a:ln w="73296">
            <a:solidFill>
              <a:srgbClr val="BF4C8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endParaRPr sz="1650">
              <a:latin typeface="Times New Roman"/>
              <a:cs typeface="Times New Roman"/>
            </a:endParaRPr>
          </a:p>
          <a:p>
            <a:pPr marL="365760">
              <a:lnSpc>
                <a:spcPct val="100000"/>
              </a:lnSpc>
            </a:pPr>
            <a:r>
              <a:rPr sz="1650" b="1" dirty="0">
                <a:solidFill>
                  <a:srgbClr val="BF4C86"/>
                </a:solidFill>
                <a:latin typeface="Arial"/>
                <a:cs typeface="Arial"/>
              </a:rPr>
              <a:t>Time </a:t>
            </a:r>
            <a:r>
              <a:rPr sz="1650" b="1" spc="-10" dirty="0">
                <a:solidFill>
                  <a:srgbClr val="BF4C86"/>
                </a:solidFill>
                <a:latin typeface="Arial"/>
                <a:cs typeface="Arial"/>
              </a:rPr>
              <a:t>Domain</a:t>
            </a:r>
            <a:endParaRPr sz="1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114366" y="8273923"/>
            <a:ext cx="2053589" cy="766445"/>
          </a:xfrm>
          <a:prstGeom prst="rect">
            <a:avLst/>
          </a:prstGeom>
          <a:solidFill>
            <a:srgbClr val="BF4C86">
              <a:alpha val="39999"/>
            </a:srgbClr>
          </a:solidFill>
          <a:ln w="73296">
            <a:solidFill>
              <a:srgbClr val="BF4C86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531495" marR="456565" indent="-67945">
              <a:lnSpc>
                <a:spcPct val="104099"/>
              </a:lnSpc>
              <a:spcBef>
                <a:spcPts val="880"/>
              </a:spcBef>
            </a:pPr>
            <a:r>
              <a:rPr sz="1650" b="1" spc="-10" dirty="0">
                <a:solidFill>
                  <a:srgbClr val="BF4C86"/>
                </a:solidFill>
                <a:latin typeface="Arial"/>
                <a:cs typeface="Arial"/>
              </a:rPr>
              <a:t>Knowledge Discovery</a:t>
            </a:r>
            <a:endParaRPr sz="1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490450" y="8273923"/>
            <a:ext cx="2053589" cy="766445"/>
          </a:xfrm>
          <a:prstGeom prst="rect">
            <a:avLst/>
          </a:prstGeom>
          <a:solidFill>
            <a:srgbClr val="BF4C86">
              <a:alpha val="39999"/>
            </a:srgbClr>
          </a:solidFill>
          <a:ln w="73296">
            <a:solidFill>
              <a:srgbClr val="BF4C8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endParaRPr sz="1650">
              <a:latin typeface="Times New Roman"/>
              <a:cs typeface="Times New Roman"/>
            </a:endParaRPr>
          </a:p>
          <a:p>
            <a:pPr marL="521970">
              <a:lnSpc>
                <a:spcPct val="100000"/>
              </a:lnSpc>
            </a:pPr>
            <a:r>
              <a:rPr sz="1650" b="1" spc="-10" dirty="0">
                <a:solidFill>
                  <a:srgbClr val="BF4C86"/>
                </a:solidFill>
                <a:latin typeface="Arial"/>
                <a:cs typeface="Arial"/>
              </a:rPr>
              <a:t>Education</a:t>
            </a:r>
            <a:endParaRPr sz="1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866535" y="8273923"/>
            <a:ext cx="2053589" cy="766445"/>
          </a:xfrm>
          <a:prstGeom prst="rect">
            <a:avLst/>
          </a:prstGeom>
          <a:solidFill>
            <a:srgbClr val="BF4C86">
              <a:alpha val="39999"/>
            </a:srgbClr>
          </a:solidFill>
          <a:ln w="73296">
            <a:solidFill>
              <a:srgbClr val="BF4C8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endParaRPr sz="1650">
              <a:latin typeface="Times New Roman"/>
              <a:cs typeface="Times New Roman"/>
            </a:endParaRPr>
          </a:p>
          <a:p>
            <a:pPr marL="420370">
              <a:lnSpc>
                <a:spcPct val="100000"/>
              </a:lnSpc>
            </a:pPr>
            <a:r>
              <a:rPr sz="1650" b="1" dirty="0">
                <a:solidFill>
                  <a:srgbClr val="BF4C86"/>
                </a:solidFill>
                <a:latin typeface="Arial"/>
                <a:cs typeface="Arial"/>
              </a:rPr>
              <a:t>High</a:t>
            </a:r>
            <a:r>
              <a:rPr sz="1650" b="1" spc="-75" dirty="0">
                <a:solidFill>
                  <a:srgbClr val="BF4C86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BF4C86"/>
                </a:solidFill>
                <a:latin typeface="Arial"/>
                <a:cs typeface="Arial"/>
              </a:rPr>
              <a:t>Energy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16511" y="4419164"/>
            <a:ext cx="17503775" cy="4985385"/>
            <a:chOff x="1057698" y="5802396"/>
            <a:chExt cx="17503775" cy="4985385"/>
          </a:xfrm>
        </p:grpSpPr>
        <p:sp>
          <p:nvSpPr>
            <p:cNvPr id="32" name="object 32"/>
            <p:cNvSpPr/>
            <p:nvPr/>
          </p:nvSpPr>
          <p:spPr>
            <a:xfrm>
              <a:off x="1094346" y="6083157"/>
              <a:ext cx="17430750" cy="4667885"/>
            </a:xfrm>
            <a:custGeom>
              <a:avLst/>
              <a:gdLst/>
              <a:ahLst/>
              <a:cxnLst/>
              <a:rect l="l" t="t" r="r" b="b"/>
              <a:pathLst>
                <a:path w="17430750" h="4667884">
                  <a:moveTo>
                    <a:pt x="0" y="0"/>
                  </a:moveTo>
                  <a:lnTo>
                    <a:pt x="17430464" y="0"/>
                  </a:lnTo>
                  <a:lnTo>
                    <a:pt x="17430464" y="4667452"/>
                  </a:lnTo>
                  <a:lnTo>
                    <a:pt x="0" y="4667452"/>
                  </a:lnTo>
                  <a:lnTo>
                    <a:pt x="0" y="0"/>
                  </a:lnTo>
                  <a:close/>
                </a:path>
              </a:pathLst>
            </a:custGeom>
            <a:ln w="73296">
              <a:solidFill>
                <a:srgbClr val="4EAD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324292" y="5802396"/>
              <a:ext cx="0" cy="302260"/>
            </a:xfrm>
            <a:custGeom>
              <a:avLst/>
              <a:gdLst/>
              <a:ahLst/>
              <a:cxnLst/>
              <a:rect l="l" t="t" r="r" b="b"/>
              <a:pathLst>
                <a:path h="302260">
                  <a:moveTo>
                    <a:pt x="0" y="301695"/>
                  </a:moveTo>
                  <a:lnTo>
                    <a:pt x="0" y="0"/>
                  </a:lnTo>
                </a:path>
              </a:pathLst>
            </a:custGeom>
            <a:ln w="73296">
              <a:solidFill>
                <a:srgbClr val="4EAD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10940650" y="3851286"/>
            <a:ext cx="1580515" cy="0"/>
          </a:xfrm>
          <a:custGeom>
            <a:avLst/>
            <a:gdLst/>
            <a:ahLst/>
            <a:cxnLst/>
            <a:rect l="l" t="t" r="r" b="b"/>
            <a:pathLst>
              <a:path w="1580515">
                <a:moveTo>
                  <a:pt x="1580302" y="0"/>
                </a:moveTo>
                <a:lnTo>
                  <a:pt x="0" y="0"/>
                </a:lnTo>
              </a:path>
            </a:pathLst>
          </a:custGeom>
          <a:ln w="73296">
            <a:solidFill>
              <a:srgbClr val="4EAD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940650" y="2053672"/>
            <a:ext cx="1580515" cy="0"/>
          </a:xfrm>
          <a:custGeom>
            <a:avLst/>
            <a:gdLst/>
            <a:ahLst/>
            <a:cxnLst/>
            <a:rect l="l" t="t" r="r" b="b"/>
            <a:pathLst>
              <a:path w="1580515">
                <a:moveTo>
                  <a:pt x="1580302" y="0"/>
                </a:moveTo>
                <a:lnTo>
                  <a:pt x="0" y="0"/>
                </a:lnTo>
              </a:path>
            </a:pathLst>
          </a:custGeom>
          <a:ln w="73296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7516238" y="1926366"/>
            <a:ext cx="1319530" cy="1320800"/>
            <a:chOff x="7957425" y="3309598"/>
            <a:chExt cx="1319530" cy="1320800"/>
          </a:xfrm>
        </p:grpSpPr>
        <p:sp>
          <p:nvSpPr>
            <p:cNvPr id="37" name="object 37"/>
            <p:cNvSpPr/>
            <p:nvPr/>
          </p:nvSpPr>
          <p:spPr>
            <a:xfrm>
              <a:off x="7957425" y="3346246"/>
              <a:ext cx="1319530" cy="0"/>
            </a:xfrm>
            <a:custGeom>
              <a:avLst/>
              <a:gdLst/>
              <a:ahLst/>
              <a:cxnLst/>
              <a:rect l="l" t="t" r="r" b="b"/>
              <a:pathLst>
                <a:path w="1319529">
                  <a:moveTo>
                    <a:pt x="1319271" y="0"/>
                  </a:moveTo>
                  <a:lnTo>
                    <a:pt x="0" y="0"/>
                  </a:lnTo>
                </a:path>
              </a:pathLst>
            </a:custGeom>
            <a:ln w="73296">
              <a:solidFill>
                <a:srgbClr val="04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021745" y="3372672"/>
              <a:ext cx="730885" cy="1221105"/>
            </a:xfrm>
            <a:custGeom>
              <a:avLst/>
              <a:gdLst/>
              <a:ahLst/>
              <a:cxnLst/>
              <a:rect l="l" t="t" r="r" b="b"/>
              <a:pathLst>
                <a:path w="730884" h="1221104">
                  <a:moveTo>
                    <a:pt x="0" y="1220905"/>
                  </a:moveTo>
                  <a:lnTo>
                    <a:pt x="730867" y="1220905"/>
                  </a:lnTo>
                  <a:lnTo>
                    <a:pt x="730867" y="0"/>
                  </a:lnTo>
                </a:path>
              </a:pathLst>
            </a:custGeom>
            <a:ln w="73296">
              <a:solidFill>
                <a:srgbClr val="04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xfrm>
            <a:off x="18493632" y="9310974"/>
            <a:ext cx="505342" cy="517005"/>
          </a:xfrm>
          <a:prstGeom prst="rect">
            <a:avLst/>
          </a:prstGeom>
        </p:spPr>
        <p:txBody>
          <a:bodyPr vert="horz" wrap="square" lIns="0" tIns="163945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5</a:t>
            </a:fld>
            <a:endParaRPr spc="10" dirty="0"/>
          </a:p>
        </p:txBody>
      </p:sp>
      <p:sp>
        <p:nvSpPr>
          <p:cNvPr id="40" name="object 40"/>
          <p:cNvSpPr txBox="1"/>
          <p:nvPr/>
        </p:nvSpPr>
        <p:spPr>
          <a:xfrm>
            <a:off x="387429" y="9499830"/>
            <a:ext cx="875665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u="sng" spc="-10" dirty="0">
                <a:solidFill>
                  <a:srgbClr val="56C1FF"/>
                </a:solidFill>
                <a:uFill>
                  <a:solidFill>
                    <a:srgbClr val="56C1FF"/>
                  </a:solidFill>
                </a:uFill>
                <a:latin typeface="Trebuchet MS"/>
                <a:cs typeface="Trebuchet MS"/>
                <a:hlinkClick r:id="rId4"/>
              </a:rPr>
              <a:t>ivoa.net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066" y="1151492"/>
            <a:ext cx="18866485" cy="0"/>
          </a:xfrm>
          <a:custGeom>
            <a:avLst/>
            <a:gdLst/>
            <a:ahLst/>
            <a:cxnLst/>
            <a:rect l="l" t="t" r="r" b="b"/>
            <a:pathLst>
              <a:path w="18866485">
                <a:moveTo>
                  <a:pt x="0" y="3"/>
                </a:moveTo>
                <a:lnTo>
                  <a:pt x="18865970" y="0"/>
                </a:lnTo>
              </a:path>
            </a:pathLst>
          </a:custGeom>
          <a:ln w="10470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6796" y="11023517"/>
            <a:ext cx="13823315" cy="0"/>
          </a:xfrm>
          <a:custGeom>
            <a:avLst/>
            <a:gdLst/>
            <a:ahLst/>
            <a:cxnLst/>
            <a:rect l="l" t="t" r="r" b="b"/>
            <a:pathLst>
              <a:path w="13823315">
                <a:moveTo>
                  <a:pt x="0" y="2"/>
                </a:moveTo>
                <a:lnTo>
                  <a:pt x="13822814" y="0"/>
                </a:lnTo>
              </a:path>
            </a:pathLst>
          </a:custGeom>
          <a:ln w="5235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0298" y="195164"/>
            <a:ext cx="1336905" cy="718336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63945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6</a:t>
            </a:fld>
            <a:endParaRPr spc="10" dirty="0"/>
          </a:p>
        </p:txBody>
      </p:sp>
      <p:sp>
        <p:nvSpPr>
          <p:cNvPr id="19" name="object 19"/>
          <p:cNvSpPr txBox="1"/>
          <p:nvPr/>
        </p:nvSpPr>
        <p:spPr>
          <a:xfrm>
            <a:off x="828616" y="10883062"/>
            <a:ext cx="875665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u="sng" spc="-10" dirty="0">
                <a:solidFill>
                  <a:srgbClr val="56C1FF"/>
                </a:solidFill>
                <a:uFill>
                  <a:solidFill>
                    <a:srgbClr val="56C1FF"/>
                  </a:solidFill>
                </a:uFill>
                <a:latin typeface="Trebuchet MS"/>
                <a:cs typeface="Trebuchet MS"/>
                <a:hlinkClick r:id="rId3"/>
              </a:rPr>
              <a:t>ivoa.net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57616" y="351600"/>
            <a:ext cx="7198359" cy="659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Working</a:t>
            </a:r>
            <a:r>
              <a:rPr spc="-114" dirty="0"/>
              <a:t> </a:t>
            </a:r>
            <a:r>
              <a:rPr dirty="0"/>
              <a:t>and</a:t>
            </a:r>
            <a:r>
              <a:rPr spc="-110" dirty="0"/>
              <a:t> </a:t>
            </a:r>
            <a:r>
              <a:rPr dirty="0"/>
              <a:t>Interest</a:t>
            </a:r>
            <a:r>
              <a:rPr spc="-110" dirty="0"/>
              <a:t> </a:t>
            </a:r>
            <a:r>
              <a:rPr spc="-65" dirty="0"/>
              <a:t>Groups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11254" y="1616075"/>
            <a:ext cx="7891084" cy="594417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498475" marR="5080" indent="-486409">
              <a:lnSpc>
                <a:spcPct val="112599"/>
              </a:lnSpc>
              <a:spcBef>
                <a:spcPts val="70"/>
              </a:spcBef>
              <a:buClr>
                <a:srgbClr val="D9242A"/>
              </a:buClr>
              <a:buSzPct val="105405"/>
              <a:buFont typeface="Century Gothic"/>
              <a:buChar char="•"/>
              <a:tabLst>
                <a:tab pos="498475" algn="l"/>
              </a:tabLst>
            </a:pPr>
            <a:r>
              <a:rPr sz="3700" spc="110" dirty="0">
                <a:solidFill>
                  <a:srgbClr val="838787"/>
                </a:solidFill>
                <a:latin typeface="Arial"/>
                <a:cs typeface="Arial"/>
              </a:rPr>
              <a:t>WG/IG</a:t>
            </a:r>
            <a:r>
              <a:rPr sz="3700" spc="-5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dirty="0">
                <a:solidFill>
                  <a:srgbClr val="838787"/>
                </a:solidFill>
                <a:latin typeface="Arial"/>
                <a:cs typeface="Arial"/>
              </a:rPr>
              <a:t>chairs</a:t>
            </a:r>
            <a:r>
              <a:rPr sz="3700" spc="-5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100" dirty="0">
                <a:solidFill>
                  <a:srgbClr val="838787"/>
                </a:solidFill>
                <a:latin typeface="Arial"/>
                <a:cs typeface="Arial"/>
              </a:rPr>
              <a:t>and</a:t>
            </a:r>
            <a:r>
              <a:rPr sz="3700" spc="-5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dirty="0">
                <a:solidFill>
                  <a:srgbClr val="838787"/>
                </a:solidFill>
                <a:latin typeface="Arial"/>
                <a:cs typeface="Arial"/>
              </a:rPr>
              <a:t>vice-chairs</a:t>
            </a:r>
            <a:r>
              <a:rPr sz="3700" spc="-5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-25" dirty="0">
                <a:solidFill>
                  <a:srgbClr val="838787"/>
                </a:solidFill>
                <a:latin typeface="Arial"/>
                <a:cs typeface="Arial"/>
              </a:rPr>
              <a:t>are </a:t>
            </a:r>
            <a:r>
              <a:rPr lang="en-CA" sz="3700" spc="85" dirty="0">
                <a:solidFill>
                  <a:srgbClr val="838787"/>
                </a:solidFill>
                <a:latin typeface="Arial"/>
                <a:cs typeface="Arial"/>
              </a:rPr>
              <a:t>3-</a:t>
            </a:r>
            <a:r>
              <a:rPr sz="3700" spc="-7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dirty="0">
                <a:solidFill>
                  <a:srgbClr val="838787"/>
                </a:solidFill>
                <a:latin typeface="Arial"/>
                <a:cs typeface="Arial"/>
              </a:rPr>
              <a:t>year</a:t>
            </a:r>
            <a:r>
              <a:rPr sz="3700" spc="-7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50" dirty="0">
                <a:solidFill>
                  <a:srgbClr val="838787"/>
                </a:solidFill>
                <a:latin typeface="Arial"/>
                <a:cs typeface="Arial"/>
              </a:rPr>
              <a:t>terms,</a:t>
            </a:r>
            <a:r>
              <a:rPr sz="3700" spc="-19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145" dirty="0">
                <a:solidFill>
                  <a:srgbClr val="838787"/>
                </a:solidFill>
                <a:latin typeface="Arial"/>
                <a:cs typeface="Arial"/>
              </a:rPr>
              <a:t>with</a:t>
            </a:r>
            <a:r>
              <a:rPr sz="3700" spc="-7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120" dirty="0">
                <a:solidFill>
                  <a:srgbClr val="838787"/>
                </a:solidFill>
                <a:latin typeface="Arial"/>
                <a:cs typeface="Arial"/>
              </a:rPr>
              <a:t>one</a:t>
            </a:r>
            <a:r>
              <a:rPr sz="3700" spc="-7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-20" dirty="0">
                <a:solidFill>
                  <a:srgbClr val="838787"/>
                </a:solidFill>
                <a:latin typeface="Arial"/>
                <a:cs typeface="Arial"/>
              </a:rPr>
              <a:t>year </a:t>
            </a:r>
            <a:r>
              <a:rPr sz="3700" spc="60" dirty="0">
                <a:solidFill>
                  <a:srgbClr val="838787"/>
                </a:solidFill>
                <a:latin typeface="Arial"/>
                <a:cs typeface="Arial"/>
              </a:rPr>
              <a:t>extension</a:t>
            </a:r>
            <a:r>
              <a:rPr sz="3700" spc="-7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75" dirty="0">
                <a:solidFill>
                  <a:srgbClr val="838787"/>
                </a:solidFill>
                <a:latin typeface="Arial"/>
                <a:cs typeface="Arial"/>
              </a:rPr>
              <a:t>possible</a:t>
            </a:r>
            <a:endParaRPr sz="3700" dirty="0">
              <a:latin typeface="Arial"/>
              <a:cs typeface="Arial"/>
            </a:endParaRPr>
          </a:p>
          <a:p>
            <a:pPr marL="498475" marR="810895" indent="-486409">
              <a:lnSpc>
                <a:spcPct val="112000"/>
              </a:lnSpc>
              <a:spcBef>
                <a:spcPts val="3294"/>
              </a:spcBef>
              <a:buClr>
                <a:srgbClr val="D9242A"/>
              </a:buClr>
              <a:buSzPct val="105405"/>
              <a:buFont typeface="Century Gothic"/>
              <a:buChar char="•"/>
              <a:tabLst>
                <a:tab pos="498475" algn="l"/>
              </a:tabLst>
            </a:pPr>
            <a:r>
              <a:rPr sz="3700" dirty="0">
                <a:solidFill>
                  <a:srgbClr val="838787"/>
                </a:solidFill>
                <a:latin typeface="Arial"/>
                <a:cs typeface="Arial"/>
              </a:rPr>
              <a:t>There</a:t>
            </a:r>
            <a:r>
              <a:rPr sz="3700" spc="-8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dirty="0">
                <a:solidFill>
                  <a:srgbClr val="838787"/>
                </a:solidFill>
                <a:latin typeface="Arial"/>
                <a:cs typeface="Arial"/>
              </a:rPr>
              <a:t>are</a:t>
            </a:r>
            <a:r>
              <a:rPr sz="3700" spc="-8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70" dirty="0">
                <a:solidFill>
                  <a:srgbClr val="838787"/>
                </a:solidFill>
                <a:latin typeface="Arial"/>
                <a:cs typeface="Arial"/>
              </a:rPr>
              <a:t>currently</a:t>
            </a:r>
            <a:r>
              <a:rPr sz="3700" spc="-7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lang="en-CA" sz="3700" spc="190" dirty="0">
                <a:solidFill>
                  <a:srgbClr val="838787"/>
                </a:solidFill>
                <a:latin typeface="Arial"/>
                <a:cs typeface="Arial"/>
              </a:rPr>
              <a:t>one</a:t>
            </a:r>
            <a:r>
              <a:rPr sz="3700" spc="-8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145" dirty="0">
                <a:solidFill>
                  <a:srgbClr val="838787"/>
                </a:solidFill>
                <a:latin typeface="Arial"/>
                <a:cs typeface="Arial"/>
              </a:rPr>
              <a:t>open </a:t>
            </a:r>
            <a:r>
              <a:rPr sz="3700" spc="80" dirty="0">
                <a:solidFill>
                  <a:srgbClr val="838787"/>
                </a:solidFill>
                <a:latin typeface="Arial"/>
                <a:cs typeface="Arial"/>
              </a:rPr>
              <a:t>position:</a:t>
            </a:r>
            <a:endParaRPr sz="3700" dirty="0">
              <a:latin typeface="Arial"/>
              <a:cs typeface="Arial"/>
            </a:endParaRPr>
          </a:p>
          <a:p>
            <a:pPr marL="864869" lvl="1" indent="-485775">
              <a:lnSpc>
                <a:spcPct val="100000"/>
              </a:lnSpc>
              <a:spcBef>
                <a:spcPts val="2260"/>
              </a:spcBef>
              <a:buClr>
                <a:srgbClr val="D9242A"/>
              </a:buClr>
              <a:buSzPct val="105405"/>
              <a:buFont typeface="Century Gothic"/>
              <a:buChar char="•"/>
              <a:tabLst>
                <a:tab pos="864869" algn="l"/>
              </a:tabLst>
            </a:pPr>
            <a:r>
              <a:rPr sz="3700" dirty="0">
                <a:solidFill>
                  <a:srgbClr val="838787"/>
                </a:solidFill>
                <a:latin typeface="Arial"/>
                <a:cs typeface="Arial"/>
              </a:rPr>
              <a:t>Radio</a:t>
            </a:r>
            <a:r>
              <a:rPr sz="3700" spc="-10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95" dirty="0">
                <a:solidFill>
                  <a:srgbClr val="838787"/>
                </a:solidFill>
                <a:latin typeface="Arial"/>
                <a:cs typeface="Arial"/>
              </a:rPr>
              <a:t>Astronomy</a:t>
            </a:r>
            <a:r>
              <a:rPr sz="3700" spc="-3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dirty="0">
                <a:solidFill>
                  <a:srgbClr val="838787"/>
                </a:solidFill>
                <a:latin typeface="Arial"/>
                <a:cs typeface="Arial"/>
              </a:rPr>
              <a:t>IG</a:t>
            </a:r>
            <a:r>
              <a:rPr sz="3700" spc="-3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dirty="0">
                <a:solidFill>
                  <a:srgbClr val="838787"/>
                </a:solidFill>
                <a:latin typeface="Arial"/>
                <a:cs typeface="Arial"/>
              </a:rPr>
              <a:t>vice</a:t>
            </a:r>
            <a:r>
              <a:rPr sz="3700" spc="-3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-10" dirty="0">
                <a:solidFill>
                  <a:srgbClr val="838787"/>
                </a:solidFill>
                <a:latin typeface="Arial"/>
                <a:cs typeface="Arial"/>
              </a:rPr>
              <a:t>chair</a:t>
            </a:r>
            <a:endParaRPr sz="3700" dirty="0">
              <a:latin typeface="Arial"/>
              <a:cs typeface="Arial"/>
            </a:endParaRPr>
          </a:p>
          <a:p>
            <a:pPr marL="498475" marR="460375" indent="-486409">
              <a:lnSpc>
                <a:spcPct val="112000"/>
              </a:lnSpc>
              <a:spcBef>
                <a:spcPts val="1670"/>
              </a:spcBef>
              <a:buClr>
                <a:srgbClr val="D9242A"/>
              </a:buClr>
              <a:buSzPct val="105405"/>
              <a:buFont typeface="Century Gothic"/>
              <a:buChar char="•"/>
              <a:tabLst>
                <a:tab pos="498475" algn="l"/>
              </a:tabLst>
            </a:pPr>
            <a:r>
              <a:rPr sz="3700" spc="140" dirty="0">
                <a:solidFill>
                  <a:srgbClr val="838787"/>
                </a:solidFill>
                <a:latin typeface="Arial"/>
                <a:cs typeface="Arial"/>
              </a:rPr>
              <a:t>Note:</a:t>
            </a:r>
            <a:r>
              <a:rPr sz="3700" spc="-16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dirty="0">
                <a:solidFill>
                  <a:srgbClr val="838787"/>
                </a:solidFill>
                <a:latin typeface="Arial"/>
                <a:cs typeface="Arial"/>
              </a:rPr>
              <a:t>Theory</a:t>
            </a:r>
            <a:r>
              <a:rPr sz="3700" spc="-7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dirty="0">
                <a:solidFill>
                  <a:srgbClr val="838787"/>
                </a:solidFill>
                <a:latin typeface="Arial"/>
                <a:cs typeface="Arial"/>
              </a:rPr>
              <a:t>IG</a:t>
            </a:r>
            <a:r>
              <a:rPr sz="3700" spc="-7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dirty="0">
                <a:solidFill>
                  <a:srgbClr val="838787"/>
                </a:solidFill>
                <a:latin typeface="Arial"/>
                <a:cs typeface="Arial"/>
              </a:rPr>
              <a:t>is</a:t>
            </a:r>
            <a:r>
              <a:rPr sz="3700" spc="-7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70" dirty="0">
                <a:solidFill>
                  <a:srgbClr val="838787"/>
                </a:solidFill>
                <a:latin typeface="Arial"/>
                <a:cs typeface="Arial"/>
              </a:rPr>
              <a:t>currently</a:t>
            </a:r>
            <a:r>
              <a:rPr sz="3700" spc="-7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700" spc="114" dirty="0">
                <a:solidFill>
                  <a:srgbClr val="838787"/>
                </a:solidFill>
                <a:latin typeface="Arial"/>
                <a:cs typeface="Arial"/>
              </a:rPr>
              <a:t>on </a:t>
            </a:r>
            <a:r>
              <a:rPr sz="3700" spc="-10" dirty="0">
                <a:solidFill>
                  <a:srgbClr val="838787"/>
                </a:solidFill>
                <a:latin typeface="Arial"/>
                <a:cs typeface="Arial"/>
              </a:rPr>
              <a:t>hiatus</a:t>
            </a:r>
            <a:endParaRPr sz="3700" dirty="0">
              <a:latin typeface="Arial"/>
              <a:cs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0C114F-77C0-B67C-4103-A72A029F5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252" y="1424410"/>
            <a:ext cx="10176299" cy="79543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066" y="1151492"/>
            <a:ext cx="18866485" cy="0"/>
          </a:xfrm>
          <a:custGeom>
            <a:avLst/>
            <a:gdLst/>
            <a:ahLst/>
            <a:cxnLst/>
            <a:rect l="l" t="t" r="r" b="b"/>
            <a:pathLst>
              <a:path w="18866485">
                <a:moveTo>
                  <a:pt x="0" y="3"/>
                </a:moveTo>
                <a:lnTo>
                  <a:pt x="18865970" y="0"/>
                </a:lnTo>
              </a:path>
            </a:pathLst>
          </a:custGeom>
          <a:ln w="10470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6796" y="11023517"/>
            <a:ext cx="13823315" cy="0"/>
          </a:xfrm>
          <a:custGeom>
            <a:avLst/>
            <a:gdLst/>
            <a:ahLst/>
            <a:cxnLst/>
            <a:rect l="l" t="t" r="r" b="b"/>
            <a:pathLst>
              <a:path w="13823315">
                <a:moveTo>
                  <a:pt x="0" y="2"/>
                </a:moveTo>
                <a:lnTo>
                  <a:pt x="13822814" y="0"/>
                </a:lnTo>
              </a:path>
            </a:pathLst>
          </a:custGeom>
          <a:ln w="5235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0298" y="195164"/>
            <a:ext cx="1336905" cy="71833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9633" y="285832"/>
            <a:ext cx="9371330" cy="659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0" dirty="0"/>
              <a:t>IVOA</a:t>
            </a:r>
            <a:r>
              <a:rPr spc="5" dirty="0"/>
              <a:t> </a:t>
            </a:r>
            <a:r>
              <a:rPr spc="-30" dirty="0"/>
              <a:t>Architecture</a:t>
            </a:r>
            <a:r>
              <a:rPr spc="20" dirty="0"/>
              <a:t> </a:t>
            </a:r>
            <a:r>
              <a:rPr spc="-254" dirty="0"/>
              <a:t>–</a:t>
            </a:r>
            <a:r>
              <a:rPr spc="20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the</a:t>
            </a:r>
            <a:r>
              <a:rPr spc="20" dirty="0"/>
              <a:t> </a:t>
            </a:r>
            <a:r>
              <a:rPr spc="-70" dirty="0"/>
              <a:t>Standards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2474" y="2773615"/>
            <a:ext cx="8566150" cy="61334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0" marR="5080" indent="-495934">
              <a:lnSpc>
                <a:spcPct val="112700"/>
              </a:lnSpc>
              <a:spcBef>
                <a:spcPts val="100"/>
              </a:spcBef>
              <a:buClr>
                <a:srgbClr val="D9242A"/>
              </a:buClr>
              <a:buSzPct val="103947"/>
              <a:buFont typeface="Century Gothic"/>
              <a:buChar char="•"/>
              <a:tabLst>
                <a:tab pos="508000" algn="l"/>
              </a:tabLst>
            </a:pPr>
            <a:r>
              <a:rPr sz="3800" dirty="0">
                <a:solidFill>
                  <a:srgbClr val="838787"/>
                </a:solidFill>
                <a:latin typeface="Arial"/>
                <a:cs typeface="Arial"/>
              </a:rPr>
              <a:t>IVOA</a:t>
            </a:r>
            <a:r>
              <a:rPr sz="3800" spc="-15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70" dirty="0">
                <a:solidFill>
                  <a:srgbClr val="838787"/>
                </a:solidFill>
                <a:latin typeface="Arial"/>
                <a:cs typeface="Arial"/>
              </a:rPr>
              <a:t>Architecture</a:t>
            </a:r>
            <a:r>
              <a:rPr sz="3800" spc="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95" dirty="0">
                <a:solidFill>
                  <a:srgbClr val="838787"/>
                </a:solidFill>
                <a:latin typeface="Arial"/>
                <a:cs typeface="Arial"/>
              </a:rPr>
              <a:t>2024-</a:t>
            </a:r>
            <a:r>
              <a:rPr sz="3800" spc="90" dirty="0">
                <a:solidFill>
                  <a:srgbClr val="838787"/>
                </a:solidFill>
                <a:latin typeface="Arial"/>
                <a:cs typeface="Arial"/>
              </a:rPr>
              <a:t>10-</a:t>
            </a:r>
            <a:r>
              <a:rPr sz="3800" spc="80" dirty="0">
                <a:solidFill>
                  <a:srgbClr val="838787"/>
                </a:solidFill>
                <a:latin typeface="Arial"/>
                <a:cs typeface="Arial"/>
              </a:rPr>
              <a:t>25</a:t>
            </a:r>
            <a:r>
              <a:rPr lang="en-CA" sz="3800" spc="80" dirty="0">
                <a:solidFill>
                  <a:srgbClr val="838787"/>
                </a:solidFill>
                <a:latin typeface="Arial"/>
                <a:cs typeface="Arial"/>
              </a:rPr>
              <a:t> draft</a:t>
            </a:r>
            <a:endParaRPr sz="3800" dirty="0">
              <a:latin typeface="Arial"/>
              <a:cs typeface="Arial"/>
            </a:endParaRPr>
          </a:p>
          <a:p>
            <a:pPr marL="508000" marR="87630" indent="-495934">
              <a:lnSpc>
                <a:spcPct val="113599"/>
              </a:lnSpc>
              <a:spcBef>
                <a:spcPts val="3315"/>
              </a:spcBef>
              <a:buClr>
                <a:srgbClr val="D9242A"/>
              </a:buClr>
              <a:buSzPct val="103947"/>
              <a:buFont typeface="Century Gothic"/>
              <a:buChar char="•"/>
              <a:tabLst>
                <a:tab pos="508000" algn="l"/>
              </a:tabLst>
            </a:pPr>
            <a:r>
              <a:rPr sz="3800" dirty="0">
                <a:solidFill>
                  <a:srgbClr val="838787"/>
                </a:solidFill>
                <a:latin typeface="Arial"/>
                <a:cs typeface="Arial"/>
              </a:rPr>
              <a:t>IVOA</a:t>
            </a:r>
            <a:r>
              <a:rPr sz="3800" spc="-17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dirty="0">
                <a:solidFill>
                  <a:srgbClr val="838787"/>
                </a:solidFill>
                <a:latin typeface="Arial"/>
                <a:cs typeface="Arial"/>
              </a:rPr>
              <a:t>is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dirty="0">
                <a:solidFill>
                  <a:srgbClr val="838787"/>
                </a:solidFill>
                <a:latin typeface="Arial"/>
                <a:cs typeface="Arial"/>
              </a:rPr>
              <a:t>an</a:t>
            </a:r>
            <a:r>
              <a:rPr sz="3800" spc="-9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145" dirty="0">
                <a:solidFill>
                  <a:srgbClr val="838787"/>
                </a:solidFill>
                <a:latin typeface="Arial"/>
                <a:cs typeface="Arial"/>
              </a:rPr>
              <a:t>open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120" dirty="0">
                <a:solidFill>
                  <a:srgbClr val="838787"/>
                </a:solidFill>
                <a:latin typeface="Arial"/>
                <a:cs typeface="Arial"/>
              </a:rPr>
              <a:t>community</a:t>
            </a:r>
            <a:r>
              <a:rPr sz="3800" spc="-9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-615" dirty="0">
                <a:solidFill>
                  <a:srgbClr val="838787"/>
                </a:solidFill>
                <a:latin typeface="Arial"/>
                <a:cs typeface="Arial"/>
              </a:rPr>
              <a:t>–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120" dirty="0">
                <a:solidFill>
                  <a:srgbClr val="838787"/>
                </a:solidFill>
                <a:latin typeface="Arial"/>
                <a:cs typeface="Arial"/>
              </a:rPr>
              <a:t>if</a:t>
            </a:r>
            <a:r>
              <a:rPr sz="3800" spc="-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-50" dirty="0">
                <a:solidFill>
                  <a:srgbClr val="838787"/>
                </a:solidFill>
                <a:latin typeface="Arial"/>
                <a:cs typeface="Arial"/>
              </a:rPr>
              <a:t>a </a:t>
            </a:r>
            <a:r>
              <a:rPr sz="3800" spc="55" dirty="0">
                <a:solidFill>
                  <a:srgbClr val="838787"/>
                </a:solidFill>
                <a:latin typeface="Arial"/>
                <a:cs typeface="Arial"/>
              </a:rPr>
              <a:t>standard</a:t>
            </a:r>
            <a:r>
              <a:rPr sz="3800" spc="-10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dirty="0">
                <a:solidFill>
                  <a:srgbClr val="838787"/>
                </a:solidFill>
                <a:latin typeface="Arial"/>
                <a:cs typeface="Arial"/>
              </a:rPr>
              <a:t>is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dirty="0">
                <a:solidFill>
                  <a:srgbClr val="838787"/>
                </a:solidFill>
                <a:latin typeface="Arial"/>
                <a:cs typeface="Arial"/>
              </a:rPr>
              <a:t>close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190" dirty="0">
                <a:solidFill>
                  <a:srgbClr val="838787"/>
                </a:solidFill>
                <a:latin typeface="Arial"/>
                <a:cs typeface="Arial"/>
              </a:rPr>
              <a:t>but</a:t>
            </a:r>
            <a:r>
              <a:rPr sz="3800" spc="-10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85" dirty="0">
                <a:solidFill>
                  <a:srgbClr val="838787"/>
                </a:solidFill>
                <a:latin typeface="Arial"/>
                <a:cs typeface="Arial"/>
              </a:rPr>
              <a:t>doesn’t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150" dirty="0">
                <a:solidFill>
                  <a:srgbClr val="838787"/>
                </a:solidFill>
                <a:latin typeface="Arial"/>
                <a:cs typeface="Arial"/>
              </a:rPr>
              <a:t>fit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-665" dirty="0">
                <a:solidFill>
                  <a:srgbClr val="838787"/>
                </a:solidFill>
                <a:latin typeface="Arial"/>
                <a:cs typeface="Arial"/>
              </a:rPr>
              <a:t>– </a:t>
            </a:r>
            <a:r>
              <a:rPr sz="3800" spc="135" dirty="0">
                <a:solidFill>
                  <a:srgbClr val="838787"/>
                </a:solidFill>
                <a:latin typeface="Arial"/>
                <a:cs typeface="Arial"/>
              </a:rPr>
              <a:t>implement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dirty="0">
                <a:solidFill>
                  <a:srgbClr val="838787"/>
                </a:solidFill>
                <a:latin typeface="Arial"/>
                <a:cs typeface="Arial"/>
              </a:rPr>
              <a:t>an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60" dirty="0">
                <a:solidFill>
                  <a:srgbClr val="838787"/>
                </a:solidFill>
                <a:latin typeface="Arial"/>
                <a:cs typeface="Arial"/>
              </a:rPr>
              <a:t>extension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200" dirty="0">
                <a:solidFill>
                  <a:srgbClr val="838787"/>
                </a:solidFill>
                <a:latin typeface="Arial"/>
                <a:cs typeface="Arial"/>
              </a:rPr>
              <a:t>&amp;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120" dirty="0">
                <a:solidFill>
                  <a:srgbClr val="838787"/>
                </a:solidFill>
                <a:latin typeface="Arial"/>
                <a:cs typeface="Arial"/>
              </a:rPr>
              <a:t>provide </a:t>
            </a:r>
            <a:r>
              <a:rPr sz="3800" spc="95" dirty="0">
                <a:solidFill>
                  <a:srgbClr val="838787"/>
                </a:solidFill>
                <a:latin typeface="Arial"/>
                <a:cs typeface="Arial"/>
              </a:rPr>
              <a:t>feedback</a:t>
            </a:r>
            <a:r>
              <a:rPr sz="3800" spc="-10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185" dirty="0">
                <a:solidFill>
                  <a:srgbClr val="838787"/>
                </a:solidFill>
                <a:latin typeface="Arial"/>
                <a:cs typeface="Arial"/>
              </a:rPr>
              <a:t>to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75" dirty="0">
                <a:solidFill>
                  <a:srgbClr val="838787"/>
                </a:solidFill>
                <a:latin typeface="Arial"/>
                <a:cs typeface="Arial"/>
              </a:rPr>
              <a:t>influence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60" dirty="0">
                <a:solidFill>
                  <a:srgbClr val="838787"/>
                </a:solidFill>
                <a:latin typeface="Arial"/>
                <a:cs typeface="Arial"/>
              </a:rPr>
              <a:t>change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185" dirty="0">
                <a:solidFill>
                  <a:srgbClr val="838787"/>
                </a:solidFill>
                <a:latin typeface="Arial"/>
                <a:cs typeface="Arial"/>
              </a:rPr>
              <a:t>to</a:t>
            </a:r>
            <a:r>
              <a:rPr sz="3800" spc="-10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80" dirty="0">
                <a:solidFill>
                  <a:srgbClr val="838787"/>
                </a:solidFill>
                <a:latin typeface="Arial"/>
                <a:cs typeface="Arial"/>
              </a:rPr>
              <a:t>the </a:t>
            </a:r>
            <a:r>
              <a:rPr sz="3800" spc="45" dirty="0">
                <a:solidFill>
                  <a:srgbClr val="838787"/>
                </a:solidFill>
                <a:latin typeface="Arial"/>
                <a:cs typeface="Arial"/>
              </a:rPr>
              <a:t>standard</a:t>
            </a:r>
            <a:endParaRPr sz="3800" dirty="0">
              <a:latin typeface="Arial"/>
              <a:cs typeface="Arial"/>
            </a:endParaRPr>
          </a:p>
          <a:p>
            <a:pPr marL="508000" marR="735965" indent="-495934">
              <a:lnSpc>
                <a:spcPct val="112700"/>
              </a:lnSpc>
              <a:spcBef>
                <a:spcPts val="3354"/>
              </a:spcBef>
              <a:buClr>
                <a:srgbClr val="D9242A"/>
              </a:buClr>
              <a:buSzPct val="103947"/>
              <a:buFont typeface="Century Gothic"/>
              <a:buChar char="•"/>
              <a:tabLst>
                <a:tab pos="508000" algn="l"/>
              </a:tabLst>
            </a:pPr>
            <a:r>
              <a:rPr sz="3800" dirty="0">
                <a:solidFill>
                  <a:srgbClr val="838787"/>
                </a:solidFill>
                <a:latin typeface="Arial"/>
                <a:cs typeface="Arial"/>
              </a:rPr>
              <a:t>Example</a:t>
            </a:r>
            <a:r>
              <a:rPr sz="3800" spc="-4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-615" dirty="0">
                <a:solidFill>
                  <a:srgbClr val="838787"/>
                </a:solidFill>
                <a:latin typeface="Arial"/>
                <a:cs typeface="Arial"/>
              </a:rPr>
              <a:t>–</a:t>
            </a:r>
            <a:r>
              <a:rPr sz="3800" spc="-4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dirty="0">
                <a:solidFill>
                  <a:srgbClr val="838787"/>
                </a:solidFill>
                <a:latin typeface="Arial"/>
                <a:cs typeface="Arial"/>
              </a:rPr>
              <a:t>Radio</a:t>
            </a:r>
            <a:r>
              <a:rPr sz="3800" spc="-4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60" dirty="0">
                <a:solidFill>
                  <a:srgbClr val="838787"/>
                </a:solidFill>
                <a:latin typeface="Arial"/>
                <a:cs typeface="Arial"/>
              </a:rPr>
              <a:t>extension</a:t>
            </a:r>
            <a:r>
              <a:rPr sz="3800" spc="-4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185" dirty="0">
                <a:solidFill>
                  <a:srgbClr val="838787"/>
                </a:solidFill>
                <a:latin typeface="Arial"/>
                <a:cs typeface="Arial"/>
              </a:rPr>
              <a:t>to</a:t>
            </a:r>
            <a:r>
              <a:rPr sz="3800" spc="-4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80" dirty="0">
                <a:solidFill>
                  <a:srgbClr val="838787"/>
                </a:solidFill>
                <a:latin typeface="Arial"/>
                <a:cs typeface="Arial"/>
              </a:rPr>
              <a:t>the </a:t>
            </a:r>
            <a:r>
              <a:rPr sz="3800" spc="60" dirty="0">
                <a:solidFill>
                  <a:srgbClr val="838787"/>
                </a:solidFill>
                <a:latin typeface="Arial"/>
                <a:cs typeface="Arial"/>
              </a:rPr>
              <a:t>ObsCore</a:t>
            </a:r>
            <a:r>
              <a:rPr sz="3800" spc="-45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dirty="0">
                <a:solidFill>
                  <a:srgbClr val="838787"/>
                </a:solidFill>
                <a:latin typeface="Arial"/>
                <a:cs typeface="Arial"/>
              </a:rPr>
              <a:t>Data</a:t>
            </a:r>
            <a:r>
              <a:rPr sz="3800" spc="-40" dirty="0">
                <a:solidFill>
                  <a:srgbClr val="838787"/>
                </a:solidFill>
                <a:latin typeface="Arial"/>
                <a:cs typeface="Arial"/>
              </a:rPr>
              <a:t> </a:t>
            </a:r>
            <a:r>
              <a:rPr sz="3800" spc="175" dirty="0">
                <a:solidFill>
                  <a:srgbClr val="838787"/>
                </a:solidFill>
                <a:latin typeface="Arial"/>
                <a:cs typeface="Arial"/>
              </a:rPr>
              <a:t>Model</a:t>
            </a:r>
            <a:endParaRPr sz="38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62396" y="1896433"/>
            <a:ext cx="11015476" cy="878843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63945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7</a:t>
            </a:fld>
            <a:endParaRPr spc="10" dirty="0"/>
          </a:p>
        </p:txBody>
      </p:sp>
      <p:sp>
        <p:nvSpPr>
          <p:cNvPr id="10" name="object 10"/>
          <p:cNvSpPr txBox="1"/>
          <p:nvPr/>
        </p:nvSpPr>
        <p:spPr>
          <a:xfrm>
            <a:off x="828616" y="10883062"/>
            <a:ext cx="875665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u="sng" spc="-10" dirty="0">
                <a:solidFill>
                  <a:srgbClr val="56C1FF"/>
                </a:solidFill>
                <a:uFill>
                  <a:solidFill>
                    <a:srgbClr val="56C1FF"/>
                  </a:solidFill>
                </a:uFill>
                <a:latin typeface="Trebuchet MS"/>
                <a:cs typeface="Trebuchet MS"/>
                <a:hlinkClick r:id="rId4"/>
              </a:rPr>
              <a:t>ivoa.net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066" y="1151492"/>
            <a:ext cx="18866485" cy="0"/>
          </a:xfrm>
          <a:custGeom>
            <a:avLst/>
            <a:gdLst/>
            <a:ahLst/>
            <a:cxnLst/>
            <a:rect l="l" t="t" r="r" b="b"/>
            <a:pathLst>
              <a:path w="18866485">
                <a:moveTo>
                  <a:pt x="0" y="3"/>
                </a:moveTo>
                <a:lnTo>
                  <a:pt x="18865970" y="0"/>
                </a:lnTo>
              </a:path>
            </a:pathLst>
          </a:custGeom>
          <a:ln w="10470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6796" y="11023517"/>
            <a:ext cx="13823315" cy="0"/>
          </a:xfrm>
          <a:custGeom>
            <a:avLst/>
            <a:gdLst/>
            <a:ahLst/>
            <a:cxnLst/>
            <a:rect l="l" t="t" r="r" b="b"/>
            <a:pathLst>
              <a:path w="13823315">
                <a:moveTo>
                  <a:pt x="0" y="2"/>
                </a:moveTo>
                <a:lnTo>
                  <a:pt x="13822814" y="0"/>
                </a:lnTo>
              </a:path>
            </a:pathLst>
          </a:custGeom>
          <a:ln w="5235">
            <a:solidFill>
              <a:srgbClr val="A6A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0298" y="195164"/>
            <a:ext cx="1336905" cy="71833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63945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8</a:t>
            </a:fld>
            <a:endParaRPr spc="10" dirty="0"/>
          </a:p>
        </p:txBody>
      </p:sp>
      <p:sp>
        <p:nvSpPr>
          <p:cNvPr id="9" name="object 9"/>
          <p:cNvSpPr txBox="1"/>
          <p:nvPr/>
        </p:nvSpPr>
        <p:spPr>
          <a:xfrm>
            <a:off x="828616" y="10883062"/>
            <a:ext cx="875665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u="sng" spc="-10" dirty="0">
                <a:solidFill>
                  <a:srgbClr val="56C1FF"/>
                </a:solidFill>
                <a:uFill>
                  <a:solidFill>
                    <a:srgbClr val="56C1FF"/>
                  </a:solidFill>
                </a:uFill>
                <a:latin typeface="Trebuchet MS"/>
                <a:cs typeface="Trebuchet MS"/>
                <a:hlinkClick r:id="rId3"/>
              </a:rPr>
              <a:t>ivoa.net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9066" y="349083"/>
            <a:ext cx="9371330" cy="659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0" dirty="0"/>
              <a:t>IVOA</a:t>
            </a:r>
            <a:r>
              <a:rPr spc="70" dirty="0"/>
              <a:t> </a:t>
            </a:r>
            <a:r>
              <a:rPr lang="en-CA" spc="70" dirty="0"/>
              <a:t>Website and </a:t>
            </a:r>
            <a:r>
              <a:rPr spc="-10" dirty="0"/>
              <a:t>Newsletter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50035" y="2770712"/>
            <a:ext cx="17004030" cy="576792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8000" indent="-495300">
              <a:lnSpc>
                <a:spcPct val="100000"/>
              </a:lnSpc>
              <a:spcBef>
                <a:spcPts val="90"/>
              </a:spcBef>
              <a:buClr>
                <a:srgbClr val="D9242A"/>
              </a:buClr>
              <a:buSzPct val="103947"/>
              <a:buChar char="•"/>
              <a:tabLst>
                <a:tab pos="508000" algn="l"/>
              </a:tabLst>
            </a:pPr>
            <a:r>
              <a:rPr lang="en-CA" sz="3800" dirty="0">
                <a:solidFill>
                  <a:srgbClr val="838787"/>
                </a:solidFill>
                <a:latin typeface="Century Gothic"/>
                <a:cs typeface="Century Gothic"/>
              </a:rPr>
              <a:t>New web site that is more dynamically maintained will be released VERY soon (today?)</a:t>
            </a:r>
            <a:endParaRPr lang="en-CA" sz="3800" dirty="0">
              <a:latin typeface="Century Gothic"/>
              <a:cs typeface="Century Gothic"/>
            </a:endParaRPr>
          </a:p>
          <a:p>
            <a:pPr marL="508000" indent="-495300">
              <a:lnSpc>
                <a:spcPct val="100000"/>
              </a:lnSpc>
              <a:spcBef>
                <a:spcPts val="90"/>
              </a:spcBef>
              <a:buClr>
                <a:srgbClr val="D9242A"/>
              </a:buClr>
              <a:buSzPct val="103947"/>
              <a:buChar char="•"/>
              <a:tabLst>
                <a:tab pos="508000" algn="l"/>
              </a:tabLst>
            </a:pPr>
            <a:endParaRPr lang="en-CA" sz="3800" b="1" spc="-125" dirty="0">
              <a:solidFill>
                <a:srgbClr val="838787"/>
              </a:solidFill>
              <a:latin typeface="Century Gothic"/>
              <a:cs typeface="Century Gothic"/>
            </a:endParaRPr>
          </a:p>
          <a:p>
            <a:pPr marL="508000" indent="-495300">
              <a:lnSpc>
                <a:spcPct val="100000"/>
              </a:lnSpc>
              <a:spcBef>
                <a:spcPts val="90"/>
              </a:spcBef>
              <a:buClr>
                <a:srgbClr val="D9242A"/>
              </a:buClr>
              <a:buSzPct val="103947"/>
              <a:buChar char="•"/>
              <a:tabLst>
                <a:tab pos="508000" algn="l"/>
              </a:tabLst>
            </a:pPr>
            <a:r>
              <a:rPr lang="en-CA" sz="3800" b="1" spc="-125" dirty="0">
                <a:solidFill>
                  <a:srgbClr val="838787"/>
                </a:solidFill>
                <a:latin typeface="Century Gothic"/>
                <a:cs typeface="Century Gothic"/>
              </a:rPr>
              <a:t>A new addition of the IVOA Newsletter planned for January and then we hope annually after each Northern Spring </a:t>
            </a:r>
            <a:r>
              <a:rPr lang="en-CA" sz="3800" b="1" spc="-125" dirty="0" err="1">
                <a:solidFill>
                  <a:srgbClr val="838787"/>
                </a:solidFill>
                <a:latin typeface="Century Gothic"/>
                <a:cs typeface="Century Gothic"/>
              </a:rPr>
              <a:t>InterOp</a:t>
            </a:r>
            <a:r>
              <a:rPr lang="en-CA" sz="3800" b="1" spc="-125" dirty="0">
                <a:solidFill>
                  <a:srgbClr val="838787"/>
                </a:solidFill>
                <a:latin typeface="Century Gothic"/>
                <a:cs typeface="Century Gothic"/>
              </a:rPr>
              <a:t>.</a:t>
            </a:r>
          </a:p>
          <a:p>
            <a:pPr marL="508000" indent="-495300">
              <a:lnSpc>
                <a:spcPct val="100000"/>
              </a:lnSpc>
              <a:spcBef>
                <a:spcPts val="90"/>
              </a:spcBef>
              <a:buClr>
                <a:srgbClr val="D9242A"/>
              </a:buClr>
              <a:buSzPct val="103947"/>
              <a:buChar char="•"/>
              <a:tabLst>
                <a:tab pos="508000" algn="l"/>
              </a:tabLst>
            </a:pPr>
            <a:endParaRPr lang="en-CA" sz="3800" b="1" dirty="0">
              <a:latin typeface="Century Gothic"/>
              <a:cs typeface="Century Gothic"/>
            </a:endParaRPr>
          </a:p>
          <a:p>
            <a:pPr marL="508000" lvl="2" indent="-495300">
              <a:spcBef>
                <a:spcPts val="90"/>
              </a:spcBef>
              <a:buClr>
                <a:srgbClr val="D9242A"/>
              </a:buClr>
              <a:buSzPct val="103947"/>
              <a:buChar char="•"/>
              <a:tabLst>
                <a:tab pos="508000" algn="l"/>
              </a:tabLst>
            </a:pPr>
            <a:r>
              <a:rPr lang="en-CA" sz="3800" spc="-170" dirty="0">
                <a:solidFill>
                  <a:srgbClr val="838787"/>
                </a:solidFill>
                <a:latin typeface="Century Gothic"/>
                <a:cs typeface="Century Gothic"/>
              </a:rPr>
              <a:t>Newsletter intended to be inward AND outward facing:  </a:t>
            </a:r>
            <a:r>
              <a:rPr sz="3800" dirty="0">
                <a:solidFill>
                  <a:srgbClr val="838787"/>
                </a:solidFill>
                <a:latin typeface="Century Gothic"/>
                <a:cs typeface="Century Gothic"/>
              </a:rPr>
              <a:t>tell</a:t>
            </a:r>
            <a:r>
              <a:rPr sz="3800" spc="-105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190" dirty="0">
                <a:solidFill>
                  <a:srgbClr val="838787"/>
                </a:solidFill>
                <a:latin typeface="Century Gothic"/>
                <a:cs typeface="Century Gothic"/>
              </a:rPr>
              <a:t>the</a:t>
            </a:r>
            <a:r>
              <a:rPr sz="3800" spc="-10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150" dirty="0">
                <a:solidFill>
                  <a:srgbClr val="838787"/>
                </a:solidFill>
                <a:latin typeface="Century Gothic"/>
                <a:cs typeface="Century Gothic"/>
              </a:rPr>
              <a:t>IVOA</a:t>
            </a:r>
            <a:r>
              <a:rPr sz="3800" spc="-17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305" dirty="0">
                <a:solidFill>
                  <a:srgbClr val="838787"/>
                </a:solidFill>
                <a:latin typeface="Century Gothic"/>
                <a:cs typeface="Century Gothic"/>
              </a:rPr>
              <a:t>and</a:t>
            </a:r>
            <a:r>
              <a:rPr sz="3800" spc="-10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190" dirty="0">
                <a:solidFill>
                  <a:srgbClr val="838787"/>
                </a:solidFill>
                <a:latin typeface="Century Gothic"/>
                <a:cs typeface="Century Gothic"/>
              </a:rPr>
              <a:t>the</a:t>
            </a:r>
            <a:r>
              <a:rPr sz="3800" spc="-10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45" dirty="0">
                <a:solidFill>
                  <a:srgbClr val="838787"/>
                </a:solidFill>
                <a:latin typeface="Century Gothic"/>
                <a:cs typeface="Century Gothic"/>
              </a:rPr>
              <a:t>world</a:t>
            </a:r>
            <a:r>
              <a:rPr sz="3800" spc="-105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235" dirty="0">
                <a:solidFill>
                  <a:srgbClr val="838787"/>
                </a:solidFill>
                <a:latin typeface="Century Gothic"/>
                <a:cs typeface="Century Gothic"/>
              </a:rPr>
              <a:t>about</a:t>
            </a:r>
            <a:r>
              <a:rPr sz="3800" spc="-10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190" dirty="0">
                <a:solidFill>
                  <a:srgbClr val="838787"/>
                </a:solidFill>
                <a:latin typeface="Century Gothic"/>
                <a:cs typeface="Century Gothic"/>
              </a:rPr>
              <a:t>the</a:t>
            </a:r>
            <a:r>
              <a:rPr sz="3800" spc="-10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190" dirty="0">
                <a:solidFill>
                  <a:srgbClr val="838787"/>
                </a:solidFill>
                <a:latin typeface="Century Gothic"/>
                <a:cs typeface="Century Gothic"/>
              </a:rPr>
              <a:t>cool</a:t>
            </a:r>
            <a:r>
              <a:rPr sz="3800" spc="-10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265" dirty="0">
                <a:solidFill>
                  <a:srgbClr val="838787"/>
                </a:solidFill>
                <a:latin typeface="Century Gothic"/>
                <a:cs typeface="Century Gothic"/>
              </a:rPr>
              <a:t>new</a:t>
            </a:r>
            <a:r>
              <a:rPr sz="3800" spc="-10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30" dirty="0">
                <a:solidFill>
                  <a:srgbClr val="838787"/>
                </a:solidFill>
                <a:latin typeface="Century Gothic"/>
                <a:cs typeface="Century Gothic"/>
              </a:rPr>
              <a:t>projects </a:t>
            </a:r>
            <a:r>
              <a:rPr sz="3800" spc="-195" dirty="0">
                <a:solidFill>
                  <a:srgbClr val="838787"/>
                </a:solidFill>
                <a:latin typeface="Century Gothic"/>
                <a:cs typeface="Century Gothic"/>
              </a:rPr>
              <a:t>you’re</a:t>
            </a:r>
            <a:r>
              <a:rPr sz="3800" spc="-105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55" dirty="0">
                <a:solidFill>
                  <a:srgbClr val="838787"/>
                </a:solidFill>
                <a:latin typeface="Century Gothic"/>
                <a:cs typeface="Century Gothic"/>
              </a:rPr>
              <a:t>working</a:t>
            </a:r>
            <a:r>
              <a:rPr sz="3800" spc="-12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25" dirty="0">
                <a:solidFill>
                  <a:srgbClr val="838787"/>
                </a:solidFill>
                <a:latin typeface="Century Gothic"/>
                <a:cs typeface="Century Gothic"/>
              </a:rPr>
              <a:t>on!</a:t>
            </a:r>
            <a:endParaRPr lang="en-CA" sz="3800" dirty="0">
              <a:latin typeface="Century Gothic"/>
              <a:cs typeface="Century Gothic"/>
            </a:endParaRPr>
          </a:p>
          <a:p>
            <a:pPr marL="378460" marR="5080">
              <a:lnSpc>
                <a:spcPct val="112700"/>
              </a:lnSpc>
              <a:spcBef>
                <a:spcPts val="3304"/>
              </a:spcBef>
              <a:buClr>
                <a:srgbClr val="D9242A"/>
              </a:buClr>
              <a:buSzPct val="103947"/>
              <a:tabLst>
                <a:tab pos="874394" algn="l"/>
              </a:tabLst>
            </a:pPr>
            <a:r>
              <a:rPr sz="3800" spc="-35" dirty="0">
                <a:solidFill>
                  <a:srgbClr val="838787"/>
                </a:solidFill>
                <a:latin typeface="Century Gothic"/>
                <a:cs typeface="Century Gothic"/>
              </a:rPr>
              <a:t>Email</a:t>
            </a:r>
            <a:r>
              <a:rPr sz="3800" spc="-145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110" dirty="0">
                <a:solidFill>
                  <a:srgbClr val="838787"/>
                </a:solidFill>
                <a:latin typeface="Century Gothic"/>
                <a:cs typeface="Century Gothic"/>
              </a:rPr>
              <a:t>articles</a:t>
            </a:r>
            <a:r>
              <a:rPr sz="3800" spc="-14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spc="-110" dirty="0">
                <a:solidFill>
                  <a:srgbClr val="838787"/>
                </a:solidFill>
                <a:latin typeface="Century Gothic"/>
                <a:cs typeface="Century Gothic"/>
              </a:rPr>
              <a:t>to</a:t>
            </a:r>
            <a:r>
              <a:rPr sz="3800" spc="-140" dirty="0">
                <a:solidFill>
                  <a:srgbClr val="838787"/>
                </a:solidFill>
                <a:latin typeface="Century Gothic"/>
                <a:cs typeface="Century Gothic"/>
              </a:rPr>
              <a:t> </a:t>
            </a:r>
            <a:r>
              <a:rPr sz="3800" u="sng" spc="-1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Gothic"/>
                <a:cs typeface="Century Gothic"/>
                <a:hlinkClick r:id="rId4"/>
              </a:rPr>
              <a:t>ivoa-</a:t>
            </a:r>
            <a:r>
              <a:rPr sz="3800" u="sng" spc="-1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Gothic"/>
                <a:cs typeface="Century Gothic"/>
                <a:hlinkClick r:id="rId4"/>
              </a:rPr>
              <a:t>news-</a:t>
            </a:r>
            <a:r>
              <a:rPr sz="38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Gothic"/>
                <a:cs typeface="Century Gothic"/>
                <a:hlinkClick r:id="rId4"/>
              </a:rPr>
              <a:t>editors@ivoa.net</a:t>
            </a:r>
            <a:endParaRPr sz="38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6001" y="4060887"/>
            <a:ext cx="10492105" cy="1433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200" b="0" spc="-495" dirty="0">
                <a:solidFill>
                  <a:srgbClr val="000000"/>
                </a:solidFill>
                <a:latin typeface="Century Gothic"/>
                <a:cs typeface="Century Gothic"/>
              </a:rPr>
              <a:t>VO</a:t>
            </a:r>
            <a:r>
              <a:rPr sz="9200" b="0" spc="-22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9200" b="0" spc="-355" dirty="0">
                <a:solidFill>
                  <a:srgbClr val="000000"/>
                </a:solidFill>
                <a:latin typeface="Century Gothic"/>
                <a:cs typeface="Century Gothic"/>
              </a:rPr>
              <a:t>Project</a:t>
            </a:r>
            <a:r>
              <a:rPr sz="9200" b="0" spc="-22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9200" b="0" spc="-330" dirty="0">
                <a:solidFill>
                  <a:srgbClr val="000000"/>
                </a:solidFill>
                <a:latin typeface="Century Gothic"/>
                <a:cs typeface="Century Gothic"/>
              </a:rPr>
              <a:t>Updates</a:t>
            </a:r>
            <a:endParaRPr sz="92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52405" y="572094"/>
            <a:ext cx="3711289" cy="1994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sz="2000" b="0" i="0" dirty="0">
            <a:effectLst/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343751ED-C8BE-41FE-9861-56AE543A0A1D}"/>
    </a:ext>
  </a:extLst>
</a:theme>
</file>

<file path=ppt/theme/theme5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4_16-9" id="{F69436B8-0B6C-C84A-924F-A924AA470464}" vid="{518A6F0E-2D71-A84F-914F-4A4C1B479DD0}"/>
    </a:ext>
  </a:extLst>
</a:theme>
</file>

<file path=ppt/theme/theme6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1975</TotalTime>
  <Words>2713</Words>
  <Application>Microsoft Macintosh PowerPoint</Application>
  <PresentationFormat>Custom</PresentationFormat>
  <Paragraphs>329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67" baseType="lpstr">
      <vt:lpstr>微软雅黑</vt:lpstr>
      <vt:lpstr>Aptos</vt:lpstr>
      <vt:lpstr>Aptos Display</vt:lpstr>
      <vt:lpstr>Arial</vt:lpstr>
      <vt:lpstr>Avenir Heavy</vt:lpstr>
      <vt:lpstr>Avenir Next Medium</vt:lpstr>
      <vt:lpstr>Avenir Next Regular</vt:lpstr>
      <vt:lpstr>Calibri</vt:lpstr>
      <vt:lpstr>Calibri Light</vt:lpstr>
      <vt:lpstr>Century Gothic</vt:lpstr>
      <vt:lpstr>Helvetica Light</vt:lpstr>
      <vt:lpstr>Helvetica Neue</vt:lpstr>
      <vt:lpstr>Helvetica Neue Light</vt:lpstr>
      <vt:lpstr>Helvetica Neue Thin</vt:lpstr>
      <vt:lpstr>Lucida Sans</vt:lpstr>
      <vt:lpstr>Merriweather</vt:lpstr>
      <vt:lpstr>Roboto</vt:lpstr>
      <vt:lpstr>Times New Roman</vt:lpstr>
      <vt:lpstr>Trebuchet MS</vt:lpstr>
      <vt:lpstr>Verdana</vt:lpstr>
      <vt:lpstr>Office Theme</vt:lpstr>
      <vt:lpstr>White</vt:lpstr>
      <vt:lpstr>2_Office 主题​​</vt:lpstr>
      <vt:lpstr>ESA_Presentation_DARK</vt:lpstr>
      <vt:lpstr>Tema di Office</vt:lpstr>
      <vt:lpstr>Material</vt:lpstr>
      <vt:lpstr>1_Office Theme</vt:lpstr>
      <vt:lpstr>State of the IVOA</vt:lpstr>
      <vt:lpstr>IVOA Executive Chair/Vice-Chair</vt:lpstr>
      <vt:lpstr>What is the IVOA?</vt:lpstr>
      <vt:lpstr>Vision of the IVOA</vt:lpstr>
      <vt:lpstr>PowerPoint Presentation</vt:lpstr>
      <vt:lpstr>Working and Interest Groups</vt:lpstr>
      <vt:lpstr>IVOA Architecture – All the Standards</vt:lpstr>
      <vt:lpstr>IVOA Website and Newsletter</vt:lpstr>
      <vt:lpstr>VO Project Updates</vt:lpstr>
      <vt:lpstr>Armenian VO 20th Anniversary meetings</vt:lpstr>
      <vt:lpstr>All-Sky Virtual Observatory</vt:lpstr>
      <vt:lpstr>All-Sky Virtual Observatory</vt:lpstr>
      <vt:lpstr>       Canadian Virtual Observatory</vt:lpstr>
      <vt:lpstr>PowerPoint Presentation</vt:lpstr>
      <vt:lpstr>China-VO Latest State</vt:lpstr>
      <vt:lpstr>ESA Science Archives VO updates</vt:lpstr>
      <vt:lpstr>Euro-VO Registry - Highlights</vt:lpstr>
      <vt:lpstr>Euro-VO Activities</vt:lpstr>
      <vt:lpstr>PowerPoint Presentation</vt:lpstr>
      <vt:lpstr>PowerPoint Presentation</vt:lpstr>
      <vt:lpstr>PowerPoint Presentation</vt:lpstr>
      <vt:lpstr>GAVO</vt:lpstr>
      <vt:lpstr>PowerPoint Presentation</vt:lpstr>
      <vt:lpstr>PowerPoint Presentation</vt:lpstr>
      <vt:lpstr>PowerPoint Presentation</vt:lpstr>
      <vt:lpstr>USVOA Report</vt:lpstr>
      <vt:lpstr>USVOA Collaboration </vt:lpstr>
      <vt:lpstr>PowerPoint Presentation</vt:lpstr>
      <vt:lpstr>HEIG Interest Group   (2/3)</vt:lpstr>
      <vt:lpstr>CSC 2.2 Planning (3/3)</vt:lpstr>
      <vt:lpstr>PowerPoint Presentation</vt:lpstr>
      <vt:lpstr>PowerPoint Presentation</vt:lpstr>
      <vt:lpstr>VO Updates from Rubin (1/3)</vt:lpstr>
      <vt:lpstr>VO Updates from Rubin (2/3)</vt:lpstr>
      <vt:lpstr>VO Updates from Rubin (3/3)</vt:lpstr>
      <vt:lpstr>PowerPoint Presentation</vt:lpstr>
      <vt:lpstr>ADS Updates</vt:lpstr>
      <vt:lpstr>Meeting attendance – 77 in person – 30 remote </vt:lpstr>
      <vt:lpstr>IVOA Code of Conduct</vt:lpstr>
      <vt:lpstr>Let’s get to work!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IVOA – June 2025 FINAL</dc:title>
  <cp:lastModifiedBy>JJ. Kavelaars</cp:lastModifiedBy>
  <cp:revision>36</cp:revision>
  <dcterms:created xsi:type="dcterms:W3CDTF">2025-09-14T17:47:41Z</dcterms:created>
  <dcterms:modified xsi:type="dcterms:W3CDTF">2025-11-13T20:20:45Z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2025-06-02T00:00:00Z</vt:filetime>
  </property>
  <property fmtid="{D5CDD505-2E9C-101B-9397-08002B2CF9AE}" pid="3" name="Creator">
    <vt:lpwstr>Keynote</vt:lpwstr>
  </property>
  <property fmtid="{D5CDD505-2E9C-101B-9397-08002B2CF9AE}" pid="4" name="LastSaved">
    <vt:filetime>2025-09-14T00:00:00Z</vt:filetime>
  </property>
  <property fmtid="{D5CDD505-2E9C-101B-9397-08002B2CF9AE}" pid="5" name="Producer">
    <vt:lpwstr>macOS Version 14.7.2 (Build 23H311) Quartz PDFContext</vt:lpwstr>
  </property>
</Properties>
</file>