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3754256" name="Espace réservé d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22117750" name="Espace réservé pour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fr-FR"/>
              <a:t>10/30/2013</a:t>
            </a:fld>
            <a:endParaRPr lang="fr-FR"/>
          </a:p>
        </p:txBody>
      </p:sp>
      <p:sp>
        <p:nvSpPr>
          <p:cNvPr id="357805437" name="Espace réservé pour l'image de la diapositive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1233540653" name="Remarques Espace réservé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41505032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3179011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6346529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24310529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953650045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fr-FR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131754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401501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6890271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E916981-32F3-D254-08A4-8CDCF145642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731568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923954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4866107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619411A-2932-B6D4-5DA6-1F9A29E7C89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776888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418768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558459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6311F2-CFB9-EAAE-F4F5-E0010ADE76D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743406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8163717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476050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63A68C5-FEAA-898D-5314-8BA247C2C7A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B72B9D0-4600-0C74-0D56-EB9F0D4D19C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9325540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123976998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1228513389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9870909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4272806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921463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41729445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719015471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48385399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323093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7609775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462941740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3655357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8961384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7655490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271037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136600957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274816745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76838412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9647088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3779172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78233938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73186637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23947840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8325436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8319610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074253877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78753537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47947141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96858931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8460107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3742531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681395834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413670058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813287491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11357661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9907711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89613238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042734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1468440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90010840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1755450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10365749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146959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3006367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5724467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8733306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64640500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213558799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941922512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94196770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0740891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081211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766929521" name="Espace réservé pour une image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fr-FR"/>
          </a:p>
        </p:txBody>
      </p:sp>
      <p:sp>
        <p:nvSpPr>
          <p:cNvPr id="1008216283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365958899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69452648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8433441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760049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90728681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305682965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79151129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54676874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foops.linkeddata.es/FAIR_validator.html#" TargetMode="External"/><Relationship Id="rId4" Type="http://schemas.openxmlformats.org/officeDocument/2006/relationships/hyperlink" Target="https://faircookbook.elixir-europe.org/content/home.html" TargetMode="External"/><Relationship Id="rId5" Type="http://schemas.openxmlformats.org/officeDocument/2006/relationships/hyperlink" Target="https://fair-checker.france-bioinformatique.fr/check" TargetMode="External"/><Relationship Id="rId6" Type="http://schemas.openxmlformats.org/officeDocument/2006/relationships/hyperlink" Target="https://skos-play.sparna.fr/skos-testing-tool/" TargetMode="External"/><Relationship Id="rId7" Type="http://schemas.openxmlformats.org/officeDocument/2006/relationships/hyperlink" Target="https://oeg.fi.upm.es/index.php/en/technologies/292-oops/index.html" TargetMode="External"/><Relationship Id="rId8" Type="http://schemas.openxmlformats.org/officeDocument/2006/relationships/hyperlink" Target="https://github.com/agroportal/fairness" TargetMode="External"/><Relationship Id="rId9" Type="http://schemas.openxmlformats.org/officeDocument/2006/relationships/hyperlink" Target="https://github.com/FAIR-IMPACT/MOD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ivoa.net/rdf/refframe#geo_ap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7586275" name="Title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>
              <a:defRPr/>
            </a:pPr>
            <a:r>
              <a:rPr lang="fr-FR"/>
              <a:t>Attribution metadata in Vocabularies</a:t>
            </a:r>
            <a:endParaRPr lang="fr-FR"/>
          </a:p>
        </p:txBody>
      </p:sp>
      <p:sp>
        <p:nvSpPr>
          <p:cNvPr id="17750315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IVOA InterOpNov2025</a:t>
            </a:r>
            <a:endParaRPr lang="fr-FR"/>
          </a:p>
          <a:p>
            <a:pPr>
              <a:defRPr/>
            </a:pPr>
            <a:r>
              <a:rPr lang="fr-FR"/>
              <a:t>Semantics</a:t>
            </a:r>
            <a:endParaRPr lang="fr-FR"/>
          </a:p>
        </p:txBody>
      </p:sp>
      <p:sp>
        <p:nvSpPr>
          <p:cNvPr id="1399273168" name=""/>
          <p:cNvSpPr txBox="1"/>
          <p:nvPr/>
        </p:nvSpPr>
        <p:spPr bwMode="auto">
          <a:xfrm rot="0" flipH="0" flipV="0">
            <a:off x="372222" y="6349999"/>
            <a:ext cx="414693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472665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FAIR Semantic Artefacts</a:t>
            </a:r>
            <a:endParaRPr/>
          </a:p>
        </p:txBody>
      </p:sp>
      <p:sp>
        <p:nvSpPr>
          <p:cNvPr id="475186130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/>
              <a:t>FAIR Principles : </a:t>
            </a:r>
            <a:r>
              <a:rPr/>
              <a:t>Findable, </a:t>
            </a:r>
            <a:r>
              <a:rPr/>
              <a:t>Accessible, </a:t>
            </a:r>
            <a:r>
              <a:rPr/>
              <a:t>Interoperable, </a:t>
            </a:r>
            <a:r>
              <a:rPr/>
              <a:t>Reusable</a:t>
            </a:r>
            <a:endParaRPr/>
          </a:p>
          <a:p>
            <a:pPr>
              <a:defRPr/>
            </a:pPr>
            <a:r>
              <a:rPr/>
              <a:t>FAIR Assessement tools</a:t>
            </a:r>
            <a:endParaRPr/>
          </a:p>
          <a:p>
            <a:pPr lvl="1">
              <a:defRPr/>
            </a:pP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FAIR VAlidator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3" tooltip=""/>
              </a:rPr>
              <a:t>https://foops.linkeddata.es/FAIR_validator.html#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fr-F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FAIR Cook Book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4" tooltip=""/>
              </a:rPr>
              <a:t>https://faircookbook.elixir-europe.org/content/home.html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fr-F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FAIR Checker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5" tooltip=""/>
              </a:rPr>
              <a:t>https://fair-checker.france-bioinformatique.fr/check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fr-F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Skos-Play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6" tooltip=""/>
              </a:rPr>
              <a:t>https://skos-play.sparna.fr/skos-testing-tool/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fr-F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Oops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7" tooltip=""/>
              </a:rPr>
              <a:t>https://oeg.fi.upm.es/index.php/en/technologies/292-oops/index.html</a:t>
            </a:r>
            <a:r>
              <a:rPr lang="fr-FR" sz="2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fr-FR" sz="2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lang="fr-F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O’FAIRe </a:t>
            </a:r>
            <a:r>
              <a:rPr lang="fr-FR" sz="24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8" tooltip=""/>
              </a:rPr>
              <a:t>https://github.com/agroportal/fairness</a:t>
            </a:r>
            <a:r>
              <a:rPr lang="fr-F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/>
          </a:p>
          <a:p>
            <a:pPr>
              <a:defRPr/>
            </a:pPr>
            <a:r>
              <a:rPr/>
              <a:t>How to improve our semantic artefacts FAIRness : </a:t>
            </a:r>
            <a:endParaRPr/>
          </a:p>
          <a:p>
            <a:pPr lvl="1">
              <a:defRPr/>
            </a:pPr>
            <a:r>
              <a:rPr/>
              <a:t>Use as much as possible Metadata to describe them</a:t>
            </a:r>
            <a:endParaRPr/>
          </a:p>
          <a:p>
            <a:pPr lvl="1">
              <a:defRPr/>
            </a:pPr>
            <a:r>
              <a:rPr/>
              <a:t>MOD Ontology (Metadata for Ontology Description) </a:t>
            </a:r>
            <a:r>
              <a:rPr lang="fr-FR" sz="2000" b="0" i="0" u="sng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  <a:hlinkClick r:id="rId9" tooltip=""/>
              </a:rPr>
              <a:t>https://github.com/FAIR-IMPACT/MOD</a:t>
            </a:r>
            <a:r>
              <a:rPr/>
              <a:t>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680257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MOD Ontology metadata </a:t>
            </a:r>
            <a:br>
              <a:rPr/>
            </a:br>
            <a:r>
              <a:rPr/>
              <a:t>for attribution</a:t>
            </a:r>
            <a:r>
              <a:rPr/>
              <a:t> and traceability</a:t>
            </a:r>
            <a:endParaRPr/>
          </a:p>
        </p:txBody>
      </p:sp>
      <p:sp>
        <p:nvSpPr>
          <p:cNvPr id="769976823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65000" lnSpcReduction="7000"/>
          </a:bodyPr>
          <a:lstStyle/>
          <a:p>
            <a:pPr>
              <a:defRPr/>
            </a:pPr>
            <a:r>
              <a:rPr b="1"/>
              <a:t>dcterms:Created</a:t>
            </a:r>
            <a:r>
              <a:rPr/>
              <a:t> (Creation Date) : mandatory</a:t>
            </a:r>
            <a:endParaRPr/>
          </a:p>
          <a:p>
            <a:pPr>
              <a:defRPr/>
            </a:pPr>
            <a:r>
              <a:rPr b="1"/>
              <a:t>dcterms:modified</a:t>
            </a:r>
            <a:r>
              <a:rPr/>
              <a:t> (Modification Date</a:t>
            </a:r>
            <a:r>
              <a:rPr/>
              <a:t>) : mandatory</a:t>
            </a:r>
            <a:endParaRPr/>
          </a:p>
          <a:p>
            <a:pPr>
              <a:defRPr/>
            </a:pPr>
            <a:r>
              <a:rPr b="1"/>
              <a:t>dcat:contactPoint</a:t>
            </a:r>
            <a:r>
              <a:rPr/>
              <a:t> (Contact): mandatory</a:t>
            </a:r>
            <a:endParaRPr/>
          </a:p>
          <a:p>
            <a:pPr>
              <a:defRPr/>
            </a:pPr>
            <a:r>
              <a:rPr b="1"/>
              <a:t>dcterms:creator</a:t>
            </a:r>
            <a:r>
              <a:rPr/>
              <a:t> (Creator): 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mandatory</a:t>
            </a:r>
            <a:endParaRPr/>
          </a:p>
          <a:p>
            <a:pPr>
              <a:defRPr/>
            </a:pPr>
            <a:r>
              <a:rPr b="1"/>
              <a:t>dcterms:contributor</a:t>
            </a:r>
            <a:r>
              <a:rPr/>
              <a:t> (Contributo</a:t>
            </a:r>
            <a:r>
              <a:rPr/>
              <a:t>r) : recommanded</a:t>
            </a:r>
            <a:endParaRPr/>
          </a:p>
          <a:p>
            <a:pPr>
              <a:defRPr/>
            </a:pPr>
            <a:r>
              <a:rPr b="1"/>
              <a:t>dcterms:publisher</a:t>
            </a:r>
            <a:r>
              <a:rPr/>
              <a:t> (Publisher) : recommanded</a:t>
            </a:r>
            <a:endParaRPr/>
          </a:p>
          <a:p>
            <a:pPr>
              <a:defRPr/>
            </a:pPr>
            <a:r>
              <a:rPr b="1"/>
              <a:t>pav:createdWith</a:t>
            </a:r>
            <a:r>
              <a:rPr/>
              <a:t> (Created with) : 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Optionnal</a:t>
            </a:r>
            <a:endParaRPr/>
          </a:p>
          <a:p>
            <a:pPr>
              <a:defRPr/>
            </a:pPr>
            <a:r>
              <a:rPr b="1"/>
              <a:t>dcterms:accrualMethod</a:t>
            </a:r>
            <a:r>
              <a:rPr/>
              <a:t> (Accrual method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: Optionnal</a:t>
            </a:r>
            <a:endParaRPr/>
          </a:p>
          <a:p>
            <a:pPr>
              <a:defRPr/>
            </a:pPr>
            <a:r>
              <a:rPr b="1"/>
              <a:t>dcterms:accrualPolicy</a:t>
            </a:r>
            <a:r>
              <a:rPr/>
              <a:t> (Accrual Policy)</a:t>
            </a:r>
            <a:r>
              <a:rPr/>
              <a:t>: 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Optionnal</a:t>
            </a:r>
            <a:endParaRPr/>
          </a:p>
          <a:p>
            <a:pPr>
              <a:defRPr/>
            </a:pPr>
            <a:r>
              <a:rPr b="1"/>
              <a:t>dcterms:accrualPeriodicity</a:t>
            </a:r>
            <a:r>
              <a:rPr/>
              <a:t> (Accrual peridocity): Optionnal</a:t>
            </a:r>
            <a:endParaRPr/>
          </a:p>
          <a:p>
            <a:pPr>
              <a:defRPr/>
            </a:pPr>
            <a:r>
              <a:rPr b="1"/>
              <a:t>dcat:accessURL</a:t>
            </a:r>
            <a:r>
              <a:rPr/>
              <a:t> (Access URL): mandatory</a:t>
            </a:r>
            <a:endParaRPr/>
          </a:p>
          <a:p>
            <a:pPr>
              <a:defRPr/>
            </a:pPr>
            <a:r>
              <a:rPr b="1"/>
              <a:t>owl:versionIRI</a:t>
            </a:r>
            <a:r>
              <a:rPr/>
              <a:t> (Version IRI) : mandatory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748795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How to reuse IVOA informations to improve FAIRness</a:t>
            </a:r>
            <a:endParaRPr/>
          </a:p>
        </p:txBody>
      </p:sp>
      <p:graphicFrame>
        <p:nvGraphicFramePr>
          <p:cNvPr id="773019448" name=""/>
          <p:cNvGraphicFramePr>
            <a:graphicFrameLocks xmlns:a="http://schemas.openxmlformats.org/drawingml/2006/main"/>
          </p:cNvGraphicFramePr>
          <p:nvPr/>
        </p:nvGraphicFramePr>
        <p:xfrm>
          <a:off x="2241944" y="2749021"/>
          <a:ext cx="6826249" cy="304365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3406774"/>
                <a:gridCol w="3406774"/>
              </a:tblGrid>
              <a:tr h="2534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/>
                        <a:t>RDF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/>
                        <a:t>IVOA vocabulary</a:t>
                      </a:r>
                      <a:endParaRPr/>
                    </a:p>
                  </a:txBody>
                  <a:tcPr/>
                </a:tc>
              </a:tr>
              <a:tr h="361467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dc:created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timestamp</a:t>
                      </a:r>
                      <a:endParaRPr/>
                    </a:p>
                  </a:txBody>
                  <a:tcPr/>
                </a:tc>
              </a:tr>
              <a:tr h="333618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dc:creator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creators</a:t>
                      </a:r>
                      <a:endParaRPr/>
                    </a:p>
                  </a:txBody>
                  <a:tcPr/>
                </a:tc>
              </a:tr>
              <a:tr h="253440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dc:license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licenseuri</a:t>
                      </a:r>
                      <a:endParaRPr/>
                    </a:p>
                  </a:txBody>
                  <a:tcPr/>
                </a:tc>
              </a:tr>
              <a:tr h="470631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rdfs:label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title</a:t>
                      </a:r>
                      <a:endParaRPr/>
                    </a:p>
                  </a:txBody>
                  <a:tcPr/>
                </a:tc>
              </a:tr>
              <a:tr h="253440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dc:title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title</a:t>
                      </a:r>
                      <a:endParaRPr/>
                    </a:p>
                  </a:txBody>
                  <a:tcPr/>
                </a:tc>
              </a:tr>
              <a:tr h="28203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dc:description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description</a:t>
                      </a:r>
                      <a:endParaRPr/>
                    </a:p>
                  </a:txBody>
                  <a:tcPr/>
                </a:tc>
              </a:tr>
              <a:tr h="28203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ivoasem:vocflavor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flavour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4720501" name=""/>
          <p:cNvSpPr txBox="1"/>
          <p:nvPr/>
        </p:nvSpPr>
        <p:spPr bwMode="auto">
          <a:xfrm rot="0" flipH="0" flipV="0">
            <a:off x="284026" y="1816804"/>
            <a:ext cx="4401442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Already in place in our vocabularies: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300180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How to reuse IVOA informations to improve FAIRness</a:t>
            </a:r>
            <a:endParaRPr/>
          </a:p>
        </p:txBody>
      </p:sp>
      <p:graphicFrame>
        <p:nvGraphicFramePr>
          <p:cNvPr id="718419270" name=""/>
          <p:cNvGraphicFramePr>
            <a:graphicFrameLocks xmlns:a="http://schemas.openxmlformats.org/drawingml/2006/main"/>
          </p:cNvGraphicFramePr>
          <p:nvPr/>
        </p:nvGraphicFramePr>
        <p:xfrm>
          <a:off x="1783333" y="1814159"/>
          <a:ext cx="8942916" cy="483850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4465108"/>
                <a:gridCol w="4465108"/>
              </a:tblGrid>
              <a:tr h="31667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/>
                        <a:t>RDF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/>
                        <a:t>VEP</a:t>
                      </a:r>
                      <a:endParaRPr/>
                    </a:p>
                  </a:txBody>
                  <a:tcPr/>
                </a:tc>
              </a:tr>
              <a:tr h="567455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rdfs:label skos:prefLabel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Label</a:t>
                      </a:r>
                      <a:endParaRPr/>
                    </a:p>
                  </a:txBody>
                  <a:tcPr/>
                </a:tc>
              </a:tr>
              <a:tr h="546202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rdfs:label skos:altLabel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Synonym</a:t>
                      </a:r>
                      <a:endParaRPr/>
                    </a:p>
                  </a:txBody>
                  <a:tcPr/>
                </a:tc>
              </a:tr>
              <a:tr h="316670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rdfs:comment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Description</a:t>
                      </a:r>
                      <a:endParaRPr/>
                    </a:p>
                  </a:txBody>
                  <a:tcPr/>
                </a:tc>
              </a:tr>
              <a:tr h="77573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rdfs:subClassOf skos:broader rdfs:subPropertyOf, etc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Relationships</a:t>
                      </a:r>
                      <a:endParaRPr/>
                    </a:p>
                  </a:txBody>
                  <a:tcPr/>
                </a:tc>
              </a:tr>
              <a:tr h="316670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vann:example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Used-in</a:t>
                      </a:r>
                      <a:endParaRPr/>
                    </a:p>
                  </a:txBody>
                  <a:tcPr/>
                </a:tc>
              </a:tr>
              <a:tr h="45978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mod:knownUsage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Rationale</a:t>
                      </a:r>
                      <a:endParaRPr/>
                    </a:p>
                  </a:txBody>
                  <a:tcPr/>
                </a:tc>
              </a:tr>
              <a:tr h="45978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dcterms:modified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Action: Modification</a:t>
                      </a:r>
                      <a:endParaRPr/>
                    </a:p>
                  </a:txBody>
                  <a:tcPr/>
                </a:tc>
              </a:tr>
              <a:tr h="45978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dcterms:created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Action: Addition</a:t>
                      </a:r>
                      <a:endParaRPr/>
                    </a:p>
                  </a:txBody>
                  <a:tcPr/>
                </a:tc>
              </a:tr>
              <a:tr h="459784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owl:deprecated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Action: Deprecated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864459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Introducing metadata at term level</a:t>
            </a:r>
            <a:endParaRPr/>
          </a:p>
        </p:txBody>
      </p:sp>
      <p:sp>
        <p:nvSpPr>
          <p:cNvPr id="185546475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The VEP documents contains metadata (attribution, rationale, usage...).</a:t>
            </a:r>
            <a:endParaRPr/>
          </a:p>
          <a:p>
            <a:pPr>
              <a:defRPr/>
            </a:pPr>
            <a:r>
              <a:rPr/>
              <a:t>This should be available in the term metadata</a:t>
            </a:r>
            <a:endParaRPr/>
          </a:p>
          <a:p>
            <a:pPr>
              <a:defRPr/>
            </a:pPr>
            <a:r>
              <a:rPr/>
              <a:t>Example: </a:t>
            </a:r>
            <a:endParaRPr/>
          </a:p>
          <a:p>
            <a:pPr lvl="1">
              <a:defRPr/>
            </a:pPr>
            <a:r>
              <a:rPr/>
              <a:t>it took a loooooong time to find what was the meaning of the </a:t>
            </a:r>
            <a:r>
              <a:rPr u="sng">
                <a:solidFill>
                  <a:schemeClr val="hlink"/>
                </a:solidFill>
                <a:hlinkClick r:id="rId3" tooltip="Copy the link URL for this term's RDF URI"/>
              </a:rPr>
              <a:t>geo_app</a:t>
            </a:r>
            <a:r>
              <a:rPr/>
              <a:t> term in RefFrame. </a:t>
            </a:r>
            <a:endParaRPr/>
          </a:p>
          <a:p>
            <a:pPr lvl="0">
              <a:defRPr/>
            </a:pPr>
            <a:r>
              <a:rPr/>
              <a:t>Now that we are opening up to other communities (helio, planeto), keeping track of this metadata within the record will help in such situations.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ONLYOFFICE/9.0.4.50</Application>
  <PresentationFormat>On-screen Show (4:3)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Baptiste Cecconi</cp:lastModifiedBy>
  <cp:revision>15</cp:revision>
  <dcterms:created xsi:type="dcterms:W3CDTF">2012-12-03T06:56:55Z</dcterms:created>
  <dcterms:modified xsi:type="dcterms:W3CDTF">2025-11-13T19:33:01Z</dcterms:modified>
</cp:coreProperties>
</file>