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0" r:id="rId4"/>
    <p:sldId id="267" r:id="rId5"/>
    <p:sldId id="266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3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2514600"/>
            <a:ext cx="6019800" cy="609600"/>
          </a:xfrm>
        </p:spPr>
        <p:txBody>
          <a:bodyPr/>
          <a:lstStyle>
            <a:lvl1pPr>
              <a:defRPr sz="3200" i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048000"/>
            <a:ext cx="60198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74638"/>
            <a:ext cx="19240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38"/>
            <a:ext cx="56197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6957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219200"/>
            <a:ext cx="36957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2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74638"/>
            <a:ext cx="76962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75438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5E8ABE2-EDFD-3B49-B1FE-3DEF093188D4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43654A-8EF7-7541-A303-53DFF33B1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3399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3399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03399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399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399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399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399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3399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8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360" y="618771"/>
            <a:ext cx="7302420" cy="1619167"/>
          </a:xfrm>
        </p:spPr>
        <p:txBody>
          <a:bodyPr/>
          <a:lstStyle/>
          <a:p>
            <a:r>
              <a:rPr lang="en-US" dirty="0" smtClean="0"/>
              <a:t>     MAST/VAO Portal Development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2158" y="2445304"/>
            <a:ext cx="3234797" cy="941631"/>
          </a:xfrm>
        </p:spPr>
        <p:txBody>
          <a:bodyPr/>
          <a:lstStyle/>
          <a:p>
            <a:r>
              <a:rPr lang="en-US" dirty="0" smtClean="0"/>
              <a:t>Tom Donaldson</a:t>
            </a:r>
          </a:p>
          <a:p>
            <a:r>
              <a:rPr lang="en-US" dirty="0" smtClean="0"/>
              <a:t>   Tony Rogers </a:t>
            </a:r>
          </a:p>
          <a:p>
            <a:r>
              <a:rPr lang="en-US" dirty="0" smtClean="0"/>
              <a:t>      </a:t>
            </a:r>
            <a:r>
              <a:rPr lang="en-US" dirty="0" smtClean="0"/>
              <a:t>October</a:t>
            </a:r>
            <a:r>
              <a:rPr lang="en-US" dirty="0" smtClean="0"/>
              <a:t> 17, </a:t>
            </a:r>
            <a:r>
              <a:rPr lang="en-US" dirty="0" smtClean="0"/>
              <a:t>2011    </a:t>
            </a:r>
          </a:p>
          <a:p>
            <a:r>
              <a:rPr lang="en-US" dirty="0" smtClean="0"/>
              <a:t> 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160" y="1219200"/>
            <a:ext cx="7736840" cy="4906963"/>
          </a:xfrm>
        </p:spPr>
        <p:txBody>
          <a:bodyPr/>
          <a:lstStyle/>
          <a:p>
            <a:r>
              <a:rPr lang="en-US" dirty="0"/>
              <a:t>Unify </a:t>
            </a:r>
            <a:r>
              <a:rPr lang="en-US" dirty="0" smtClean="0"/>
              <a:t>web access </a:t>
            </a:r>
            <a:r>
              <a:rPr lang="en-US" dirty="0"/>
              <a:t>to </a:t>
            </a:r>
            <a:r>
              <a:rPr lang="en-US" dirty="0" smtClean="0"/>
              <a:t>MAST data and services</a:t>
            </a:r>
            <a:endParaRPr lang="en-US" dirty="0"/>
          </a:p>
          <a:p>
            <a:pPr lvl="1"/>
            <a:r>
              <a:rPr lang="en-US" dirty="0" smtClean="0"/>
              <a:t>Data Discovery and</a:t>
            </a:r>
            <a:r>
              <a:rPr lang="en-US" dirty="0"/>
              <a:t> </a:t>
            </a:r>
            <a:r>
              <a:rPr lang="en-US" dirty="0" smtClean="0"/>
              <a:t>Exploration</a:t>
            </a:r>
          </a:p>
          <a:p>
            <a:pPr lvl="1"/>
            <a:r>
              <a:rPr lang="en-US" dirty="0" smtClean="0"/>
              <a:t>Visualization</a:t>
            </a:r>
          </a:p>
          <a:p>
            <a:pPr lvl="1"/>
            <a:r>
              <a:rPr lang="en-US" dirty="0" smtClean="0"/>
              <a:t>Download and analysis</a:t>
            </a:r>
          </a:p>
          <a:p>
            <a:pPr lvl="1"/>
            <a:r>
              <a:rPr lang="en-US" dirty="0" smtClean="0"/>
              <a:t>Mission-specific features</a:t>
            </a:r>
          </a:p>
          <a:p>
            <a:r>
              <a:rPr lang="en-US" dirty="0" smtClean="0"/>
              <a:t>Share infrastructure between MAST and VAO Portals</a:t>
            </a:r>
          </a:p>
          <a:p>
            <a:pPr lvl="1"/>
            <a:r>
              <a:rPr lang="en-US" dirty="0" smtClean="0"/>
              <a:t>Efficient use of limited resources</a:t>
            </a:r>
          </a:p>
          <a:p>
            <a:pPr lvl="1"/>
            <a:r>
              <a:rPr lang="en-US" dirty="0" smtClean="0"/>
              <a:t>Seamless access to VAO data and services</a:t>
            </a:r>
          </a:p>
          <a:p>
            <a:r>
              <a:rPr lang="en-US" dirty="0" smtClean="0"/>
              <a:t>Extensible and flexible architecture</a:t>
            </a:r>
          </a:p>
          <a:p>
            <a:pPr lvl="1"/>
            <a:r>
              <a:rPr lang="en-US" dirty="0" smtClean="0"/>
              <a:t>Allow growth to Mobile, Desktop and Script access</a:t>
            </a:r>
          </a:p>
          <a:p>
            <a:pPr lvl="1"/>
            <a:r>
              <a:rPr lang="en-US" dirty="0" smtClean="0"/>
              <a:t>Allow for the evolution of client and server technologies</a:t>
            </a:r>
          </a:p>
          <a:p>
            <a:pPr lvl="1"/>
            <a:r>
              <a:rPr lang="en-US" dirty="0" smtClean="0"/>
              <a:t>Allow utilization of existing services</a:t>
            </a:r>
          </a:p>
          <a:p>
            <a:pPr lvl="1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80" y="0"/>
            <a:ext cx="8056620" cy="745342"/>
          </a:xfrm>
        </p:spPr>
        <p:txBody>
          <a:bodyPr/>
          <a:lstStyle/>
          <a:p>
            <a:pPr algn="ctr"/>
            <a:r>
              <a:rPr lang="en-US" dirty="0" smtClean="0"/>
              <a:t>Architecture Overview</a:t>
            </a:r>
            <a:endParaRPr lang="en-US" dirty="0"/>
          </a:p>
        </p:txBody>
      </p:sp>
      <p:pic>
        <p:nvPicPr>
          <p:cNvPr id="6" name="Picture 5" descr="MashupGraph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63722"/>
            <a:ext cx="5486935" cy="6394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80" y="133533"/>
            <a:ext cx="8056620" cy="868362"/>
          </a:xfrm>
        </p:spPr>
        <p:txBody>
          <a:bodyPr/>
          <a:lstStyle/>
          <a:p>
            <a:r>
              <a:rPr lang="en-US" dirty="0" smtClean="0"/>
              <a:t>Architecture (</a:t>
            </a:r>
            <a:r>
              <a:rPr lang="en-US" dirty="0" err="1" smtClean="0"/>
              <a:t>Mashup</a:t>
            </a:r>
            <a:r>
              <a:rPr lang="en-US" dirty="0" smtClean="0"/>
              <a:t> Server)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221" y="1001895"/>
            <a:ext cx="7670648" cy="4906963"/>
          </a:xfrm>
        </p:spPr>
        <p:txBody>
          <a:bodyPr/>
          <a:lstStyle/>
          <a:p>
            <a:r>
              <a:rPr lang="en-US" dirty="0" smtClean="0"/>
              <a:t>Unifies access to variety of data resources</a:t>
            </a:r>
          </a:p>
          <a:p>
            <a:pPr lvl="1"/>
            <a:r>
              <a:rPr lang="en-US" dirty="0" smtClean="0"/>
              <a:t>MAST databases</a:t>
            </a:r>
          </a:p>
          <a:p>
            <a:pPr marL="914400" lvl="2" indent="0">
              <a:buNone/>
            </a:pPr>
            <a:r>
              <a:rPr lang="en-US" dirty="0" smtClean="0"/>
              <a:t>HLA, GALEX, CAOM, HLSP</a:t>
            </a:r>
          </a:p>
          <a:p>
            <a:pPr lvl="1"/>
            <a:r>
              <a:rPr lang="en-US" dirty="0" smtClean="0"/>
              <a:t>MAST and External VO services</a:t>
            </a:r>
          </a:p>
          <a:p>
            <a:pPr lvl="2"/>
            <a:r>
              <a:rPr lang="en-US" dirty="0" smtClean="0"/>
              <a:t>Vo Inventory</a:t>
            </a:r>
            <a:r>
              <a:rPr lang="en-US" dirty="0"/>
              <a:t>, </a:t>
            </a:r>
            <a:r>
              <a:rPr lang="en-US" dirty="0" err="1" smtClean="0"/>
              <a:t>DataScope</a:t>
            </a:r>
            <a:r>
              <a:rPr lang="en-US" dirty="0" smtClean="0"/>
              <a:t>, All Cone and SIAP services</a:t>
            </a:r>
            <a:endParaRPr lang="en-US" dirty="0"/>
          </a:p>
          <a:p>
            <a:pPr lvl="1"/>
            <a:r>
              <a:rPr lang="en-US" dirty="0" smtClean="0"/>
              <a:t>Other web services</a:t>
            </a:r>
          </a:p>
          <a:p>
            <a:pPr lvl="2"/>
            <a:r>
              <a:rPr lang="en-US" dirty="0" smtClean="0"/>
              <a:t>MAST Name Resolver</a:t>
            </a:r>
          </a:p>
          <a:p>
            <a:pPr lvl="1"/>
            <a:r>
              <a:rPr lang="en-US" dirty="0" smtClean="0"/>
              <a:t>Uploaded Data Files</a:t>
            </a:r>
          </a:p>
          <a:p>
            <a:r>
              <a:rPr lang="en-US" dirty="0" smtClean="0"/>
              <a:t>All queries return only data, not html.</a:t>
            </a:r>
          </a:p>
          <a:p>
            <a:pPr lvl="1"/>
            <a:r>
              <a:rPr lang="en-US" dirty="0" smtClean="0"/>
              <a:t>Clients decide how to use the data.</a:t>
            </a:r>
          </a:p>
          <a:p>
            <a:r>
              <a:rPr lang="en-US" dirty="0" smtClean="0"/>
              <a:t>Data available in multiple formats</a:t>
            </a:r>
          </a:p>
          <a:p>
            <a:pPr lvl="1"/>
            <a:r>
              <a:rPr lang="en-US" dirty="0" smtClean="0"/>
              <a:t>JSON for client use.</a:t>
            </a:r>
          </a:p>
          <a:p>
            <a:pPr lvl="1"/>
            <a:r>
              <a:rPr lang="en-US" dirty="0" smtClean="0"/>
              <a:t>Csv, </a:t>
            </a:r>
            <a:r>
              <a:rPr lang="en-US" dirty="0" err="1" smtClean="0"/>
              <a:t>xls</a:t>
            </a:r>
            <a:r>
              <a:rPr lang="en-US" dirty="0" smtClean="0"/>
              <a:t> and VO Table for user download</a:t>
            </a:r>
          </a:p>
          <a:p>
            <a:pPr lvl="1"/>
            <a:r>
              <a:rPr lang="en-US" dirty="0" smtClean="0"/>
              <a:t>Formatted html, probably for </a:t>
            </a:r>
            <a:r>
              <a:rPr lang="en-US" dirty="0" smtClean="0"/>
              <a:t>printing</a:t>
            </a:r>
          </a:p>
          <a:p>
            <a:pPr lvl="1"/>
            <a:r>
              <a:rPr lang="en-US" dirty="0" smtClean="0"/>
              <a:t>Soon:  Server-side paging, sorting and filtering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9711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(</a:t>
            </a:r>
            <a:r>
              <a:rPr lang="en-US" dirty="0" smtClean="0"/>
              <a:t>Web Client)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601" y="1206942"/>
            <a:ext cx="7824599" cy="4906963"/>
          </a:xfrm>
        </p:spPr>
        <p:txBody>
          <a:bodyPr/>
          <a:lstStyle/>
          <a:p>
            <a:r>
              <a:rPr lang="en-US" dirty="0" smtClean="0"/>
              <a:t>Client GUI written entirely in JavaScript</a:t>
            </a:r>
          </a:p>
          <a:p>
            <a:pPr lvl="1"/>
            <a:r>
              <a:rPr lang="en-US" dirty="0" smtClean="0"/>
              <a:t>Using Ext JS </a:t>
            </a:r>
          </a:p>
          <a:p>
            <a:pPr lvl="1"/>
            <a:r>
              <a:rPr lang="en-US" dirty="0" smtClean="0"/>
              <a:t>Runs </a:t>
            </a:r>
            <a:r>
              <a:rPr lang="en-US" dirty="0" smtClean="0"/>
              <a:t>in all modern web browsers</a:t>
            </a:r>
          </a:p>
          <a:p>
            <a:pPr lvl="1"/>
            <a:r>
              <a:rPr lang="en-US" dirty="0" smtClean="0"/>
              <a:t>No GUI components are generated by the server</a:t>
            </a:r>
          </a:p>
          <a:p>
            <a:pPr lvl="2"/>
            <a:r>
              <a:rPr lang="en-US" dirty="0" smtClean="0"/>
              <a:t>GUI can be rearranged/rewritten without changing the server</a:t>
            </a:r>
          </a:p>
          <a:p>
            <a:r>
              <a:rPr lang="en-US" dirty="0" smtClean="0"/>
              <a:t>Results data stores can be local or </a:t>
            </a:r>
            <a:r>
              <a:rPr lang="en-US" dirty="0" err="1" smtClean="0"/>
              <a:t>proxied</a:t>
            </a:r>
            <a:r>
              <a:rPr lang="en-US" dirty="0" smtClean="0"/>
              <a:t> to server</a:t>
            </a:r>
          </a:p>
          <a:p>
            <a:r>
              <a:rPr lang="en-US" dirty="0" smtClean="0"/>
              <a:t>Results </a:t>
            </a:r>
            <a:r>
              <a:rPr lang="en-US" dirty="0" smtClean="0"/>
              <a:t>displayed in flexible data grids</a:t>
            </a:r>
          </a:p>
          <a:p>
            <a:pPr lvl="1"/>
            <a:r>
              <a:rPr lang="en-US" dirty="0" smtClean="0"/>
              <a:t>Scrollable, even for thousands of data rows</a:t>
            </a:r>
          </a:p>
          <a:p>
            <a:pPr lvl="1"/>
            <a:r>
              <a:rPr lang="en-US" dirty="0" smtClean="0"/>
              <a:t>Faceted </a:t>
            </a:r>
            <a:r>
              <a:rPr lang="en-US" dirty="0" smtClean="0"/>
              <a:t>filtering</a:t>
            </a:r>
          </a:p>
          <a:p>
            <a:pPr lvl="1"/>
            <a:r>
              <a:rPr lang="en-US" dirty="0" smtClean="0"/>
              <a:t>Column </a:t>
            </a:r>
            <a:r>
              <a:rPr lang="en-US" dirty="0" smtClean="0"/>
              <a:t>manipulation</a:t>
            </a:r>
          </a:p>
          <a:p>
            <a:pPr lvl="2"/>
            <a:r>
              <a:rPr lang="en-US" dirty="0" smtClean="0"/>
              <a:t>Sorting, hiding, reordering, resizing</a:t>
            </a:r>
          </a:p>
          <a:p>
            <a:pPr lvl="1"/>
            <a:r>
              <a:rPr lang="en-US" dirty="0" smtClean="0"/>
              <a:t>Can include graphics such as image thumbnails</a:t>
            </a:r>
          </a:p>
          <a:p>
            <a:r>
              <a:rPr lang="en-US" dirty="0" smtClean="0"/>
              <a:t>Displayed results downloadable in multiple formats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274638"/>
            <a:ext cx="7696200" cy="868362"/>
          </a:xfrm>
        </p:spPr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pic>
        <p:nvPicPr>
          <p:cNvPr id="7" name="Content Placeholder 3" descr="Screen shot 2011-08-16 at 10.27.31 AM.png"/>
          <p:cNvPicPr>
            <a:picLocks noGrp="1" noChangeAspect="1"/>
          </p:cNvPicPr>
          <p:nvPr>
            <p:ph idx="1"/>
          </p:nvPr>
        </p:nvPicPr>
        <p:blipFill>
          <a:blip r:embed="rId2"/>
          <a:srcRect t="-7796" b="-7796"/>
          <a:stretch>
            <a:fillRect/>
          </a:stretch>
        </p:blipFill>
        <p:spPr>
          <a:xfrm>
            <a:off x="197985" y="1143000"/>
            <a:ext cx="8786049" cy="57150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earches based on observation metadata</a:t>
            </a:r>
          </a:p>
          <a:p>
            <a:r>
              <a:rPr lang="en-US" dirty="0" smtClean="0"/>
              <a:t>All</a:t>
            </a:r>
            <a:r>
              <a:rPr lang="en-US" dirty="0"/>
              <a:t>-Sky image </a:t>
            </a:r>
            <a:r>
              <a:rPr lang="en-US" dirty="0" smtClean="0"/>
              <a:t>browser with overlay graphics</a:t>
            </a:r>
          </a:p>
          <a:p>
            <a:pPr lvl="1"/>
            <a:r>
              <a:rPr lang="en-US" dirty="0" smtClean="0"/>
              <a:t>Observation footprints</a:t>
            </a:r>
          </a:p>
          <a:p>
            <a:pPr lvl="1"/>
            <a:r>
              <a:rPr lang="en-US" dirty="0" smtClean="0"/>
              <a:t>Catalog objects</a:t>
            </a:r>
          </a:p>
          <a:p>
            <a:r>
              <a:rPr lang="en-US" dirty="0" smtClean="0"/>
              <a:t>Custom image cutouts</a:t>
            </a:r>
          </a:p>
          <a:p>
            <a:r>
              <a:rPr lang="en-US" dirty="0" smtClean="0"/>
              <a:t>Publication links and searches</a:t>
            </a:r>
          </a:p>
          <a:p>
            <a:r>
              <a:rPr lang="en-US" dirty="0" smtClean="0"/>
              <a:t>Server</a:t>
            </a:r>
            <a:r>
              <a:rPr lang="en-US" dirty="0" smtClean="0"/>
              <a:t>-side data storage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/>
              <a:t>workspace</a:t>
            </a:r>
          </a:p>
          <a:p>
            <a:r>
              <a:rPr lang="en-US" dirty="0" smtClean="0"/>
              <a:t>Define conventions for </a:t>
            </a:r>
            <a:r>
              <a:rPr lang="en-US" dirty="0" err="1" smtClean="0"/>
              <a:t>intercomponent</a:t>
            </a:r>
            <a:r>
              <a:rPr lang="en-US" dirty="0" smtClean="0"/>
              <a:t> communication (SAMP inside the </a:t>
            </a:r>
            <a:r>
              <a:rPr lang="en-US" smtClean="0"/>
              <a:t>web page?)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nnectivity">
  <a:themeElements>
    <a:clrScheme name="connectivit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nectivit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onnectivi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ivit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ivit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ivit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ivit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nectivit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ivit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ivit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ivit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ivit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ivit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nectivit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connectivity.pot</Template>
  <TotalTime>5043</TotalTime>
  <Words>317</Words>
  <Application>Microsoft Macintosh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connectivity</vt:lpstr>
      <vt:lpstr>     MAST/VAO Portal Development </vt:lpstr>
      <vt:lpstr>Project Goals</vt:lpstr>
      <vt:lpstr>Architecture Overview</vt:lpstr>
      <vt:lpstr>Architecture (Mashup Server)</vt:lpstr>
      <vt:lpstr>Architecture (Web Client)</vt:lpstr>
      <vt:lpstr>Demo</vt:lpstr>
      <vt:lpstr>Future Plans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Portal Development Status</dc:title>
  <dc:creator>Anthony Rogers</dc:creator>
  <cp:lastModifiedBy>Tom Donaldson</cp:lastModifiedBy>
  <cp:revision>84</cp:revision>
  <dcterms:created xsi:type="dcterms:W3CDTF">2011-08-17T12:53:30Z</dcterms:created>
  <dcterms:modified xsi:type="dcterms:W3CDTF">2011-10-19T05:00:49Z</dcterms:modified>
</cp:coreProperties>
</file>