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64" d="100"/>
          <a:sy n="164" d="100"/>
        </p:scale>
        <p:origin x="-14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164BA-599F-D042-ABAD-1A1EBD2407D6}" type="datetimeFigureOut">
              <a:rPr lang="en-US" smtClean="0"/>
              <a:t>17/10/2011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32667-17F3-D942-A9E9-696F7C687E64}" type="slidenum">
              <a:rPr lang="en-US" smtClean="0"/>
              <a:t>‹#›</a:t>
            </a:fld>
            <a:endParaRPr lang="en-US"/>
          </a:p>
        </p:txBody>
      </p:sp>
    </p:spTree>
    <p:extLst>
      <p:ext uri="{BB962C8B-B14F-4D97-AF65-F5344CB8AC3E}">
        <p14:creationId xmlns:p14="http://schemas.microsoft.com/office/powerpoint/2010/main" val="3559130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VO-URP would</a:t>
            </a:r>
            <a:r>
              <a:rPr lang="en-US" baseline="0" dirty="0" smtClean="0"/>
              <a:t> have been the way to go if we were starting from scratch, but we have a legacy of XML schema to deal with in Registry.</a:t>
            </a:r>
          </a:p>
          <a:p>
            <a:endParaRPr lang="en-US" baseline="0" dirty="0" smtClean="0"/>
          </a:p>
          <a:p>
            <a:r>
              <a:rPr lang="en-US" baseline="0" dirty="0" smtClean="0"/>
              <a:t>Already had customized version of the first (JAXB) step in </a:t>
            </a:r>
            <a:r>
              <a:rPr lang="en-US" baseline="0" dirty="0" err="1" smtClean="0"/>
              <a:t>AstroGrid</a:t>
            </a:r>
            <a:r>
              <a:rPr lang="en-US" baseline="0" dirty="0" smtClean="0"/>
              <a:t> libraries – </a:t>
            </a:r>
            <a:r>
              <a:rPr lang="en-US" baseline="0" dirty="0" err="1" smtClean="0"/>
              <a:t>xjc</a:t>
            </a:r>
            <a:r>
              <a:rPr lang="en-US" baseline="0" dirty="0" smtClean="0"/>
              <a:t> tool of JAXB</a:t>
            </a:r>
          </a:p>
          <a:p>
            <a:endParaRPr lang="en-US" baseline="0" dirty="0" smtClean="0"/>
          </a:p>
          <a:p>
            <a:r>
              <a:rPr lang="en-US" baseline="0" dirty="0" smtClean="0"/>
              <a:t>Mapping flexibility important because of constraints mentioned</a:t>
            </a:r>
            <a:endParaRPr lang="en-US" dirty="0"/>
          </a:p>
        </p:txBody>
      </p:sp>
      <p:sp>
        <p:nvSpPr>
          <p:cNvPr id="4" name="Slide Number Placeholder 3"/>
          <p:cNvSpPr>
            <a:spLocks noGrp="1"/>
          </p:cNvSpPr>
          <p:nvPr>
            <p:ph type="sldNum" sz="quarter" idx="10"/>
          </p:nvPr>
        </p:nvSpPr>
        <p:spPr/>
        <p:txBody>
          <a:bodyPr/>
          <a:lstStyle/>
          <a:p>
            <a:fld id="{274B1A3B-0FC9-B647-8AD6-93DFC2A04499}" type="slidenum">
              <a:rPr lang="en-US" smtClean="0"/>
              <a:t>4</a:t>
            </a:fld>
            <a:endParaRPr lang="en-US"/>
          </a:p>
        </p:txBody>
      </p:sp>
    </p:spTree>
    <p:extLst>
      <p:ext uri="{BB962C8B-B14F-4D97-AF65-F5344CB8AC3E}">
        <p14:creationId xmlns:p14="http://schemas.microsoft.com/office/powerpoint/2010/main" val="428167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 for the </a:t>
            </a:r>
            <a:r>
              <a:rPr lang="en-US" dirty="0" err="1" smtClean="0"/>
              <a:t>VOResource</a:t>
            </a:r>
            <a:r>
              <a:rPr lang="en-US" baseline="0" dirty="0" smtClean="0"/>
              <a:t> schema only.</a:t>
            </a:r>
          </a:p>
          <a:p>
            <a:endParaRPr lang="en-US" baseline="0" dirty="0" smtClean="0"/>
          </a:p>
          <a:p>
            <a:r>
              <a:rPr lang="en-US" baseline="0" dirty="0" smtClean="0"/>
              <a:t>Note that there might be some details to finalize, but I think that the overall “shape” of the schema is correct.</a:t>
            </a:r>
          </a:p>
          <a:p>
            <a:endParaRPr lang="en-US" dirty="0"/>
          </a:p>
        </p:txBody>
      </p:sp>
      <p:sp>
        <p:nvSpPr>
          <p:cNvPr id="4" name="Slide Number Placeholder 3"/>
          <p:cNvSpPr>
            <a:spLocks noGrp="1"/>
          </p:cNvSpPr>
          <p:nvPr>
            <p:ph type="sldNum" sz="quarter" idx="10"/>
          </p:nvPr>
        </p:nvSpPr>
        <p:spPr/>
        <p:txBody>
          <a:bodyPr/>
          <a:lstStyle/>
          <a:p>
            <a:fld id="{274B1A3B-0FC9-B647-8AD6-93DFC2A04499}" type="slidenum">
              <a:rPr lang="en-US" smtClean="0"/>
              <a:t>5</a:t>
            </a:fld>
            <a:endParaRPr lang="en-US"/>
          </a:p>
        </p:txBody>
      </p:sp>
    </p:spTree>
    <p:extLst>
      <p:ext uri="{BB962C8B-B14F-4D97-AF65-F5344CB8AC3E}">
        <p14:creationId xmlns:p14="http://schemas.microsoft.com/office/powerpoint/2010/main" val="386155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www.ivoa.net</a:t>
            </a:r>
            <a:r>
              <a:rPr lang="en-US" dirty="0" smtClean="0"/>
              <a:t>/</a:t>
            </a:r>
            <a:r>
              <a:rPr lang="en-US" dirty="0" err="1" smtClean="0"/>
              <a:t>pipermail</a:t>
            </a:r>
            <a:r>
              <a:rPr lang="en-US" dirty="0" smtClean="0"/>
              <a:t>/registry/2011-June/004799.html for more detail</a:t>
            </a:r>
          </a:p>
          <a:p>
            <a:endParaRPr lang="en-US" dirty="0" smtClean="0"/>
          </a:p>
          <a:p>
            <a:r>
              <a:rPr lang="en-US" dirty="0" smtClean="0"/>
              <a:t>Note this would</a:t>
            </a:r>
            <a:r>
              <a:rPr lang="en-US" baseline="0" dirty="0" smtClean="0"/>
              <a:t> provide some simplification of the RDB schema, but perhaps not enough to make the changes </a:t>
            </a:r>
            <a:r>
              <a:rPr lang="en-US" baseline="0" dirty="0" smtClean="0"/>
              <a:t>worthwhile</a:t>
            </a:r>
          </a:p>
          <a:p>
            <a:endParaRPr lang="en-US" baseline="0" dirty="0" smtClean="0"/>
          </a:p>
          <a:p>
            <a:r>
              <a:rPr lang="en-US" baseline="0" dirty="0" smtClean="0"/>
              <a:t>There are other more radical changes to the XML schema that might be </a:t>
            </a:r>
            <a:r>
              <a:rPr lang="en-US" baseline="0" dirty="0" err="1" smtClean="0"/>
              <a:t>desireable</a:t>
            </a:r>
            <a:r>
              <a:rPr lang="en-US" baseline="0" dirty="0" smtClean="0"/>
              <a:t>, but would break backwards compatibility.</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we allow a multiple Relationship elements which can each have multiple </a:t>
            </a:r>
            <a:r>
              <a:rPr lang="en-US" dirty="0" err="1" smtClean="0"/>
              <a:t>RelatedResource</a:t>
            </a:r>
            <a:r>
              <a:rPr lang="en-US" dirty="0" smtClean="0"/>
              <a:t> elements within them. The purpose of this is to allow the related resources to be grouped by </a:t>
            </a:r>
            <a:r>
              <a:rPr lang="en-US" dirty="0" err="1" smtClean="0"/>
              <a:t>relationshipType</a:t>
            </a:r>
            <a:r>
              <a:rPr lang="en-US" dirty="0" smtClean="0"/>
              <a:t> - however the same effect can be obtained by only allowing a single </a:t>
            </a:r>
            <a:r>
              <a:rPr lang="en-US" dirty="0" err="1" smtClean="0"/>
              <a:t>RelatedResource</a:t>
            </a:r>
            <a:r>
              <a:rPr lang="en-US" dirty="0" smtClean="0"/>
              <a:t> element within the Relationship element and then repeating Relationship elements.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a:t>
            </a:r>
            <a:r>
              <a:rPr lang="en-US" dirty="0" err="1" smtClean="0"/>
              <a:t>AstroGrid</a:t>
            </a:r>
            <a:r>
              <a:rPr lang="en-US" dirty="0" smtClean="0"/>
              <a:t> registry there are 1208 resources that use the relationship element and of those only 2 use multiple </a:t>
            </a:r>
            <a:r>
              <a:rPr lang="en-US" dirty="0" err="1" smtClean="0"/>
              <a:t>relatedResource</a:t>
            </a:r>
            <a:r>
              <a:rPr lang="en-US" dirty="0" smtClean="0"/>
              <a:t> elements within a single relationship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ivo</a:t>
            </a:r>
            <a:r>
              <a:rPr lang="en-US" dirty="0" smtClean="0"/>
              <a:t>://</a:t>
            </a:r>
            <a:r>
              <a:rPr lang="en-US" dirty="0" err="1" smtClean="0"/>
              <a:t>org.gavo.dc</a:t>
            </a:r>
            <a:r>
              <a:rPr lang="en-US" dirty="0" smtClean="0"/>
              <a:t>/__system__/tap/run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ivo</a:t>
            </a:r>
            <a:r>
              <a:rPr lang="en-US" dirty="0" smtClean="0"/>
              <a:t>://</a:t>
            </a:r>
            <a:r>
              <a:rPr lang="en-US" dirty="0" err="1" smtClean="0"/>
              <a:t>org.gavo.dc</a:t>
            </a:r>
            <a:r>
              <a:rPr lang="en-US" dirty="0" smtClean="0"/>
              <a:t>/</a:t>
            </a:r>
            <a:r>
              <a:rPr lang="en-US" dirty="0" err="1" smtClean="0"/>
              <a:t>lensunion</a:t>
            </a:r>
            <a:r>
              <a:rPr lang="en-US" dirty="0" smtClean="0"/>
              <a:t>/q/</a:t>
            </a:r>
            <a:r>
              <a:rPr lang="en-US" dirty="0" err="1" smtClean="0"/>
              <a:t>im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AccessURL</a:t>
            </a:r>
            <a:r>
              <a:rPr lang="en-US" dirty="0" smtClean="0"/>
              <a:t> - I remember the argument for having multiple </a:t>
            </a:r>
            <a:r>
              <a:rPr lang="en-US" dirty="0" err="1" smtClean="0"/>
              <a:t>accessURLs</a:t>
            </a:r>
            <a:r>
              <a:rPr lang="en-US" dirty="0" smtClean="0"/>
              <a:t> - i.e. to be able to specify fallback URLs - however there are no resources in the registry that make use of this - perhaps this is outside the scope of what the registry should be trying to do - fallback on a single address should be done via network layer techniques.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a:t>
            </a:r>
            <a:r>
              <a:rPr lang="en-US" dirty="0" err="1" smtClean="0"/>
              <a:t>curation</a:t>
            </a:r>
            <a:r>
              <a:rPr lang="en-US" dirty="0" smtClean="0"/>
              <a:t>/date - do we need this at all? the resource record itself has attributes that seem to cover the needs (unless an audit trail of all the update dates is required)- it is used by a lot of records (9888) but only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ivo</a:t>
            </a:r>
            <a:r>
              <a:rPr lang="en-US" dirty="0" smtClean="0"/>
              <a:t>://</a:t>
            </a:r>
            <a:r>
              <a:rPr lang="en-US" dirty="0" err="1" smtClean="0"/>
              <a:t>ivoa.net</a:t>
            </a:r>
            <a:r>
              <a:rPr lang="en-US" dirty="0" smtClean="0"/>
              <a:t>/</a:t>
            </a:r>
            <a:r>
              <a:rPr lang="en-US" dirty="0" err="1" smtClean="0"/>
              <a:t>rofr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ivo</a:t>
            </a:r>
            <a:r>
              <a:rPr lang="en-US" dirty="0" smtClean="0"/>
              <a:t>://</a:t>
            </a:r>
            <a:r>
              <a:rPr lang="en-US" dirty="0" err="1" smtClean="0"/>
              <a:t>CDS.VizieR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ivo</a:t>
            </a:r>
            <a:r>
              <a:rPr lang="en-US" dirty="0" smtClean="0"/>
              <a:t>://</a:t>
            </a:r>
            <a:r>
              <a:rPr lang="en-US" dirty="0" err="1" smtClean="0"/>
              <a:t>CDS.VizieR</a:t>
            </a:r>
            <a:r>
              <a:rPr lang="en-US" dirty="0" smtClean="0"/>
              <a:t>/registry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it more than the single time - if it were removed then it would require automated editing of many records, but again if it were given a cardinality of 1 only a handful of records would need hand editing...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for the even more controversial aspect (for the purists) - I suggest that we make a retrospective change to </a:t>
            </a:r>
            <a:r>
              <a:rPr lang="en-US" dirty="0" err="1" smtClean="0"/>
              <a:t>VOResource</a:t>
            </a:r>
            <a:r>
              <a:rPr lang="en-US" dirty="0" smtClean="0"/>
              <a:t> 1.0 without making a change to the namespace - this would be much less disruptive - A handful of resource  records needing to be edited compared with potentially many software systems if the namespace is changed (Admittedly depending on whether the software uses the live schema or not, it will need changes - so that it does not allow the newly forbidden multiple cardinalities - but these can be done gradually, and the whole registry does not become instantly invalid/outdated).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4B1A3B-0FC9-B647-8AD6-93DFC2A04499}" type="slidenum">
              <a:rPr lang="en-US" smtClean="0"/>
              <a:t>10</a:t>
            </a:fld>
            <a:endParaRPr lang="en-US"/>
          </a:p>
        </p:txBody>
      </p:sp>
    </p:spTree>
    <p:extLst>
      <p:ext uri="{BB962C8B-B14F-4D97-AF65-F5344CB8AC3E}">
        <p14:creationId xmlns:p14="http://schemas.microsoft.com/office/powerpoint/2010/main" val="108949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 including </a:t>
            </a:r>
            <a:endParaRPr lang="en-US" dirty="0"/>
          </a:p>
        </p:txBody>
      </p:sp>
      <p:sp>
        <p:nvSpPr>
          <p:cNvPr id="4" name="Slide Number Placeholder 3"/>
          <p:cNvSpPr>
            <a:spLocks noGrp="1"/>
          </p:cNvSpPr>
          <p:nvPr>
            <p:ph type="sldNum" sz="quarter" idx="10"/>
          </p:nvPr>
        </p:nvSpPr>
        <p:spPr/>
        <p:txBody>
          <a:bodyPr/>
          <a:lstStyle/>
          <a:p>
            <a:fld id="{274B1A3B-0FC9-B647-8AD6-93DFC2A04499}" type="slidenum">
              <a:rPr lang="en-US" smtClean="0"/>
              <a:t>11</a:t>
            </a:fld>
            <a:endParaRPr lang="en-US"/>
          </a:p>
        </p:txBody>
      </p:sp>
    </p:spTree>
    <p:extLst>
      <p:ext uri="{BB962C8B-B14F-4D97-AF65-F5344CB8AC3E}">
        <p14:creationId xmlns:p14="http://schemas.microsoft.com/office/powerpoint/2010/main" val="213314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for “simple” use cases query templates could be provided</a:t>
            </a:r>
            <a:r>
              <a:rPr lang="en-US" baseline="0" dirty="0" smtClean="0"/>
              <a:t> on a particular registry interface.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complaint that we have often heard with the simple "keyword" style searches is that different registries ended up giving different answers - I think that this is probably a consequence of the "registry data model" not being tightly enough defined - we defined the data model with XML schema and had a rather loose mapping to a possible relational model. I think that if we are to have consistency we need to be able to express the  "keyword" style queries directly in whatever the lowest level query language is, so that the "keyword" style interfaces are merely convenience interfaces that are defined formally to run a specific query in the low level query language.</a:t>
            </a:r>
            <a:endParaRPr lang="en-US" dirty="0"/>
          </a:p>
        </p:txBody>
      </p:sp>
      <p:sp>
        <p:nvSpPr>
          <p:cNvPr id="4" name="Slide Number Placeholder 3"/>
          <p:cNvSpPr>
            <a:spLocks noGrp="1"/>
          </p:cNvSpPr>
          <p:nvPr>
            <p:ph type="sldNum" sz="quarter" idx="10"/>
          </p:nvPr>
        </p:nvSpPr>
        <p:spPr/>
        <p:txBody>
          <a:bodyPr/>
          <a:lstStyle/>
          <a:p>
            <a:fld id="{274B1A3B-0FC9-B647-8AD6-93DFC2A04499}" type="slidenum">
              <a:rPr lang="en-US" smtClean="0"/>
              <a:t>12</a:t>
            </a:fld>
            <a:endParaRPr lang="en-US"/>
          </a:p>
        </p:txBody>
      </p:sp>
    </p:spTree>
    <p:extLst>
      <p:ext uri="{BB962C8B-B14F-4D97-AF65-F5344CB8AC3E}">
        <p14:creationId xmlns:p14="http://schemas.microsoft.com/office/powerpoint/2010/main" val="394621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p>
            <a:fld id="{3D80698D-9612-A24F-B4C4-6A995A06C53C}" type="datetimeFigureOut">
              <a:rPr lang="en-GB" smtClean="0"/>
              <a:t>17/10/2011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3D80698D-9612-A24F-B4C4-6A995A06C53C}" type="datetimeFigureOut">
              <a:rPr lang="en-GB" smtClean="0"/>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3D80698D-9612-A24F-B4C4-6A995A06C53C}" type="datetimeFigureOut">
              <a:rPr lang="en-GB" smtClean="0"/>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3D80698D-9612-A24F-B4C4-6A995A06C53C}" type="datetimeFigureOut">
              <a:rPr lang="en-GB" smtClean="0"/>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D80698D-9612-A24F-B4C4-6A995A06C53C}" type="datetimeFigureOut">
              <a:rPr lang="en-GB" smtClean="0"/>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3D80698D-9612-A24F-B4C4-6A995A06C53C}" type="datetimeFigureOut">
              <a:rPr lang="en-GB" smtClean="0"/>
              <a:t>17/10/2011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3D80698D-9612-A24F-B4C4-6A995A06C53C}" type="datetimeFigureOut">
              <a:rPr lang="en-GB" smtClean="0"/>
              <a:t>17/10/2011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3D80698D-9612-A24F-B4C4-6A995A06C53C}" type="datetimeFigureOut">
              <a:rPr lang="en-GB" smtClean="0"/>
              <a:t>17/10/2011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0698D-9612-A24F-B4C4-6A995A06C53C}" type="datetimeFigureOut">
              <a:rPr lang="en-GB" smtClean="0"/>
              <a:t>17/10/2011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D80698D-9612-A24F-B4C4-6A995A06C53C}" type="datetimeFigureOut">
              <a:rPr lang="en-GB" smtClean="0"/>
              <a:t>17/10/2011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D80698D-9612-A24F-B4C4-6A995A06C53C}" type="datetimeFigureOut">
              <a:rPr lang="en-GB" smtClean="0"/>
              <a:t>17/10/2011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2B192-FF5C-5949-9C6B-6960F6696C3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13"/>
          <a:srcRect/>
          <a:stretch>
            <a:fillRect/>
          </a:stretch>
        </p:blipFill>
        <p:spPr bwMode="auto">
          <a:xfrm>
            <a:off x="0" y="0"/>
            <a:ext cx="10080625" cy="7559675"/>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2"/>
          </p:nvPr>
        </p:nvSpPr>
        <p:spPr>
          <a:xfrm>
            <a:off x="10668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0698D-9612-A24F-B4C4-6A995A06C53C}" type="datetimeFigureOut">
              <a:rPr lang="en-GB" smtClean="0"/>
              <a:t>17/10/2011</a:t>
            </a:fld>
            <a:endParaRPr lang="en-GB" dirty="0"/>
          </a:p>
        </p:txBody>
      </p:sp>
      <p:sp>
        <p:nvSpPr>
          <p:cNvPr id="5" name="Footer Placeholder 4"/>
          <p:cNvSpPr>
            <a:spLocks noGrp="1"/>
          </p:cNvSpPr>
          <p:nvPr>
            <p:ph type="ftr" sz="quarter" idx="3"/>
          </p:nvPr>
        </p:nvSpPr>
        <p:spPr>
          <a:xfrm>
            <a:off x="2667000" y="6356350"/>
            <a:ext cx="3352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467600" y="6356350"/>
            <a:ext cx="7127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2B192-FF5C-5949-9C6B-6960F6696C33}" type="slidenum">
              <a:rPr lang="en-GB" smtClean="0"/>
              <a:t>‹#›</a:t>
            </a:fld>
            <a:endParaRPr lang="en-GB"/>
          </a:p>
        </p:txBody>
      </p:sp>
      <p:pic>
        <p:nvPicPr>
          <p:cNvPr id="8" name="Picture 7" descr="euro_vo_colour_bb"/>
          <p:cNvPicPr>
            <a:picLocks noChangeAspect="1" noChangeArrowheads="1"/>
          </p:cNvPicPr>
          <p:nvPr/>
        </p:nvPicPr>
        <p:blipFill>
          <a:blip r:embed="rId14"/>
          <a:srcRect/>
          <a:stretch>
            <a:fillRect/>
          </a:stretch>
        </p:blipFill>
        <p:spPr bwMode="auto">
          <a:xfrm>
            <a:off x="0" y="0"/>
            <a:ext cx="1295400" cy="234108"/>
          </a:xfrm>
          <a:prstGeom prst="rect">
            <a:avLst/>
          </a:prstGeom>
          <a:noFill/>
        </p:spPr>
      </p:pic>
      <p:pic>
        <p:nvPicPr>
          <p:cNvPr id="9" name="Picture 8"/>
          <p:cNvPicPr>
            <a:picLocks noChangeAspect="1" noChangeArrowheads="1"/>
          </p:cNvPicPr>
          <p:nvPr/>
        </p:nvPicPr>
        <p:blipFill>
          <a:blip r:embed="rId15"/>
          <a:srcRect/>
          <a:stretch>
            <a:fillRect/>
          </a:stretch>
        </p:blipFill>
        <p:spPr bwMode="auto">
          <a:xfrm>
            <a:off x="8628160" y="0"/>
            <a:ext cx="515840" cy="274637"/>
          </a:xfrm>
          <a:prstGeom prst="rect">
            <a:avLst/>
          </a:prstGeom>
          <a:noFill/>
        </p:spPr>
      </p:pic>
      <p:grpSp>
        <p:nvGrpSpPr>
          <p:cNvPr id="10" name="Group 10"/>
          <p:cNvGrpSpPr>
            <a:grpSpLocks/>
          </p:cNvGrpSpPr>
          <p:nvPr/>
        </p:nvGrpSpPr>
        <p:grpSpPr bwMode="auto">
          <a:xfrm>
            <a:off x="8637588" y="6383338"/>
            <a:ext cx="506412" cy="361950"/>
            <a:chOff x="370" y="1131"/>
            <a:chExt cx="1449" cy="1034"/>
          </a:xfrm>
        </p:grpSpPr>
        <p:pic>
          <p:nvPicPr>
            <p:cNvPr id="11" name="Picture 11"/>
            <p:cNvPicPr>
              <a:picLocks noChangeAspect="1" noChangeArrowheads="1"/>
            </p:cNvPicPr>
            <p:nvPr/>
          </p:nvPicPr>
          <p:blipFill>
            <a:blip r:embed="rId16"/>
            <a:srcRect/>
            <a:stretch>
              <a:fillRect/>
            </a:stretch>
          </p:blipFill>
          <p:spPr bwMode="auto">
            <a:xfrm>
              <a:off x="370" y="1131"/>
              <a:ext cx="1450" cy="1035"/>
            </a:xfrm>
            <a:prstGeom prst="rect">
              <a:avLst/>
            </a:prstGeom>
            <a:noFill/>
            <a:ln w="9525">
              <a:noFill/>
              <a:round/>
              <a:headEnd/>
              <a:tailEnd/>
            </a:ln>
            <a:effectLst/>
          </p:spPr>
        </p:pic>
        <p:sp>
          <p:nvSpPr>
            <p:cNvPr id="12" name="Text Box 12"/>
            <p:cNvSpPr txBox="1">
              <a:spLocks noChangeArrowheads="1"/>
            </p:cNvSpPr>
            <p:nvPr/>
          </p:nvSpPr>
          <p:spPr bwMode="auto">
            <a:xfrm>
              <a:off x="370" y="1131"/>
              <a:ext cx="1450" cy="1035"/>
            </a:xfrm>
            <a:prstGeom prst="rect">
              <a:avLst/>
            </a:prstGeom>
            <a:noFill/>
            <a:ln w="9525">
              <a:noFill/>
              <a:round/>
              <a:headEnd/>
              <a:tailEnd/>
            </a:ln>
            <a:effectLst/>
          </p:spPr>
          <p:txBody>
            <a:bodyPr wrap="none" anchor="ctr">
              <a:prstTxWarp prst="textNoShape">
                <a:avLst/>
              </a:prstTxWarp>
            </a:bodyPr>
            <a:lstStyle/>
            <a:p>
              <a:endParaRPr lang="en-GB"/>
            </a:p>
          </p:txBody>
        </p:sp>
      </p:grpSp>
      <p:pic>
        <p:nvPicPr>
          <p:cNvPr id="13" name="Picture 9"/>
          <p:cNvPicPr>
            <a:picLocks noChangeAspect="1" noChangeArrowheads="1"/>
          </p:cNvPicPr>
          <p:nvPr/>
        </p:nvPicPr>
        <p:blipFill>
          <a:blip r:embed="rId17"/>
          <a:srcRect/>
          <a:stretch>
            <a:fillRect/>
          </a:stretch>
        </p:blipFill>
        <p:spPr bwMode="auto">
          <a:xfrm>
            <a:off x="0" y="6383338"/>
            <a:ext cx="1066800" cy="33813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lang="en-GB" sz="4400" kern="1200" dirty="0" smtClean="0">
          <a:solidFill>
            <a:srgbClr val="FFFFCC"/>
          </a:solidFill>
          <a:effectLst>
            <a:outerShdw blurRad="38100" dist="38100" dir="2700000" algn="tl">
              <a:srgbClr val="000000"/>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ivoa.net/cgi-bin/twiki/bin/view/IVOA/RelationalRegistryD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voa.net/cgi-bin/twiki/bin/view/IVOA/RestfulRegistryInterfaceRe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code.google.com/p/vo-ur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Possible Relational Schema for the Registry.</a:t>
            </a:r>
            <a:endParaRPr lang="en-GB" dirty="0"/>
          </a:p>
        </p:txBody>
      </p:sp>
      <p:sp>
        <p:nvSpPr>
          <p:cNvPr id="3" name="Subtitle 2"/>
          <p:cNvSpPr>
            <a:spLocks noGrp="1"/>
          </p:cNvSpPr>
          <p:nvPr>
            <p:ph type="subTitle" idx="1"/>
          </p:nvPr>
        </p:nvSpPr>
        <p:spPr/>
        <p:txBody>
          <a:bodyPr/>
          <a:lstStyle/>
          <a:p>
            <a:r>
              <a:rPr lang="en-GB" dirty="0" smtClean="0"/>
              <a:t>Paul Harrison</a:t>
            </a:r>
          </a:p>
          <a:p>
            <a:r>
              <a:rPr lang="en-GB" dirty="0" smtClean="0"/>
              <a:t>JBCA, University of Manchester</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existing XML schema.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Could simplify the relational schema if some changes were made to existing XML Schema </a:t>
            </a:r>
          </a:p>
          <a:p>
            <a:pPr lvl="1"/>
            <a:r>
              <a:rPr lang="en-US" dirty="0" smtClean="0"/>
              <a:t> reducing cardinalities eliminates table joins</a:t>
            </a:r>
          </a:p>
          <a:p>
            <a:r>
              <a:rPr lang="en-US" dirty="0" smtClean="0"/>
              <a:t>Allow only one </a:t>
            </a:r>
            <a:r>
              <a:rPr lang="en-US" dirty="0" err="1" smtClean="0"/>
              <a:t>RelatedResource</a:t>
            </a:r>
            <a:r>
              <a:rPr lang="en-US" dirty="0" smtClean="0"/>
              <a:t> inside a Relationship</a:t>
            </a:r>
          </a:p>
          <a:p>
            <a:pPr lvl="1"/>
            <a:r>
              <a:rPr lang="en-US" dirty="0" smtClean="0"/>
              <a:t>Multiple relationships are possible already</a:t>
            </a:r>
          </a:p>
          <a:p>
            <a:r>
              <a:rPr lang="en-US" dirty="0" smtClean="0"/>
              <a:t>Allow only one </a:t>
            </a:r>
            <a:r>
              <a:rPr lang="en-US" dirty="0" err="1" smtClean="0"/>
              <a:t>AccessURL</a:t>
            </a:r>
            <a:r>
              <a:rPr lang="en-US" dirty="0" smtClean="0"/>
              <a:t> inside an Interface</a:t>
            </a:r>
          </a:p>
          <a:p>
            <a:pPr lvl="1"/>
            <a:r>
              <a:rPr lang="en-US" dirty="0" smtClean="0"/>
              <a:t>No registry entries make use of this facility</a:t>
            </a:r>
          </a:p>
          <a:p>
            <a:r>
              <a:rPr lang="en-US" dirty="0" smtClean="0"/>
              <a:t>The above are almost zero impact from operational point of view </a:t>
            </a:r>
            <a:r>
              <a:rPr lang="en-US" dirty="0" smtClean="0"/>
              <a:t>as - </a:t>
            </a:r>
            <a:r>
              <a:rPr lang="en-US" dirty="0" smtClean="0"/>
              <a:t>long as they are done retrospectively to existing schema without changing namespace/version.</a:t>
            </a:r>
          </a:p>
          <a:p>
            <a:pPr marL="0" indent="0">
              <a:buNone/>
            </a:pPr>
            <a:endParaRPr lang="en-US" dirty="0" smtClean="0"/>
          </a:p>
          <a:p>
            <a:pPr lvl="1"/>
            <a:endParaRPr lang="en-US" dirty="0"/>
          </a:p>
        </p:txBody>
      </p:sp>
    </p:spTree>
    <p:extLst>
      <p:ext uri="{BB962C8B-B14F-4D97-AF65-F5344CB8AC3E}">
        <p14:creationId xmlns:p14="http://schemas.microsoft.com/office/powerpoint/2010/main" val="277028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ourceDM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041" y="188640"/>
            <a:ext cx="6957642" cy="6858000"/>
          </a:xfrm>
          <a:prstGeom prst="rect">
            <a:avLst/>
          </a:prstGeom>
        </p:spPr>
      </p:pic>
      <p:sp>
        <p:nvSpPr>
          <p:cNvPr id="5" name="TextBox 4"/>
          <p:cNvSpPr txBox="1"/>
          <p:nvPr/>
        </p:nvSpPr>
        <p:spPr>
          <a:xfrm>
            <a:off x="107504" y="965919"/>
            <a:ext cx="2045151" cy="1200328"/>
          </a:xfrm>
          <a:prstGeom prst="rect">
            <a:avLst/>
          </a:prstGeom>
          <a:noFill/>
        </p:spPr>
        <p:txBody>
          <a:bodyPr wrap="none" rtlCol="0">
            <a:spAutoFit/>
          </a:bodyPr>
          <a:lstStyle/>
          <a:p>
            <a:endParaRPr lang="en-US" sz="2400" dirty="0" smtClean="0">
              <a:solidFill>
                <a:srgbClr val="FFFFFF"/>
              </a:solidFill>
            </a:endParaRPr>
          </a:p>
          <a:p>
            <a:r>
              <a:rPr lang="en-US" sz="2400" dirty="0" err="1" smtClean="0">
                <a:solidFill>
                  <a:srgbClr val="FFFFFF"/>
                </a:solidFill>
              </a:rPr>
              <a:t>VODataService</a:t>
            </a:r>
            <a:endParaRPr lang="en-US" sz="2400" dirty="0" smtClean="0">
              <a:solidFill>
                <a:srgbClr val="FFFFFF"/>
              </a:solidFill>
            </a:endParaRPr>
          </a:p>
          <a:p>
            <a:r>
              <a:rPr lang="en-US" sz="2400" dirty="0" smtClean="0">
                <a:solidFill>
                  <a:srgbClr val="FFFFFF"/>
                </a:solidFill>
              </a:rPr>
              <a:t>Included!</a:t>
            </a:r>
            <a:endParaRPr lang="en-US" sz="2400" dirty="0">
              <a:solidFill>
                <a:srgbClr val="FFFFFF"/>
              </a:solidFill>
            </a:endParaRPr>
          </a:p>
        </p:txBody>
      </p:sp>
    </p:spTree>
    <p:extLst>
      <p:ext uri="{BB962C8B-B14F-4D97-AF65-F5344CB8AC3E}">
        <p14:creationId xmlns:p14="http://schemas.microsoft.com/office/powerpoint/2010/main" val="37783219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003232" cy="4525963"/>
          </a:xfrm>
        </p:spPr>
        <p:txBody>
          <a:bodyPr>
            <a:normAutofit fontScale="70000" lnSpcReduction="20000"/>
          </a:bodyPr>
          <a:lstStyle/>
          <a:p>
            <a:r>
              <a:rPr lang="en-US" dirty="0" smtClean="0"/>
              <a:t>It is possible to map </a:t>
            </a:r>
            <a:r>
              <a:rPr lang="en-US" b="1" u="sng" dirty="0" smtClean="0"/>
              <a:t>fully</a:t>
            </a:r>
            <a:r>
              <a:rPr lang="en-US" dirty="0" smtClean="0"/>
              <a:t> the XML schema to a relational schema</a:t>
            </a:r>
          </a:p>
          <a:p>
            <a:pPr lvl="1"/>
            <a:r>
              <a:rPr lang="en-US" dirty="0" smtClean="0"/>
              <a:t>However this is not the “</a:t>
            </a:r>
            <a:r>
              <a:rPr lang="en-US" dirty="0"/>
              <a:t>three-table-or-so</a:t>
            </a:r>
            <a:r>
              <a:rPr lang="en-US" dirty="0" smtClean="0"/>
              <a:t>” solution that was talked about – but to avoid the mistakes that were made in the simplified mapping of the 1.0 registry query language we should use the full mapping.</a:t>
            </a:r>
          </a:p>
          <a:p>
            <a:r>
              <a:rPr lang="en-US" dirty="0" smtClean="0"/>
              <a:t>IVOA should publish XML and RDB schema for all registry extensions.</a:t>
            </a:r>
          </a:p>
          <a:p>
            <a:r>
              <a:rPr lang="en-US" dirty="0" smtClean="0"/>
              <a:t>I have a Java “reference implementation” already</a:t>
            </a:r>
          </a:p>
          <a:p>
            <a:r>
              <a:rPr lang="en-US" dirty="0" smtClean="0"/>
              <a:t>The exercise did show some areas of the current XML schema that might be cleaned up.</a:t>
            </a:r>
          </a:p>
          <a:p>
            <a:r>
              <a:rPr lang="en-US" dirty="0" smtClean="0"/>
              <a:t>See </a:t>
            </a:r>
            <a:r>
              <a:rPr lang="en-US" dirty="0" smtClean="0">
                <a:hlinkClick r:id="rId3"/>
              </a:rPr>
              <a:t>http://www.ivoa.net/cgi-bin/twiki/bin/view/IVOA/RelationalRegistryDM</a:t>
            </a:r>
            <a:r>
              <a:rPr lang="en-US" dirty="0" smtClean="0"/>
              <a:t> for more information.</a:t>
            </a:r>
            <a:endParaRPr lang="en-US" dirty="0"/>
          </a:p>
        </p:txBody>
      </p:sp>
    </p:spTree>
    <p:extLst>
      <p:ext uri="{BB962C8B-B14F-4D97-AF65-F5344CB8AC3E}">
        <p14:creationId xmlns:p14="http://schemas.microsoft.com/office/powerpoint/2010/main" val="7152037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Motivations</a:t>
            </a:r>
            <a:endParaRPr lang="en-US" dirty="0"/>
          </a:p>
        </p:txBody>
      </p:sp>
      <p:sp>
        <p:nvSpPr>
          <p:cNvPr id="3" name="Content Placeholder 2"/>
          <p:cNvSpPr>
            <a:spLocks noGrp="1"/>
          </p:cNvSpPr>
          <p:nvPr>
            <p:ph idx="1"/>
          </p:nvPr>
        </p:nvSpPr>
        <p:spPr>
          <a:xfrm>
            <a:off x="457200" y="1268760"/>
            <a:ext cx="8229600" cy="4857403"/>
          </a:xfrm>
        </p:spPr>
        <p:txBody>
          <a:bodyPr>
            <a:normAutofit fontScale="62500" lnSpcReduction="20000"/>
          </a:bodyPr>
          <a:lstStyle/>
          <a:p>
            <a:r>
              <a:rPr lang="en-US" dirty="0" smtClean="0"/>
              <a:t>Registry </a:t>
            </a:r>
            <a:r>
              <a:rPr lang="en-US" dirty="0"/>
              <a:t>Interface Standard has standard query language which was a subset of the original ADQL/x 1.0</a:t>
            </a:r>
          </a:p>
          <a:p>
            <a:pPr lvl="1"/>
            <a:r>
              <a:rPr lang="en-US" dirty="0"/>
              <a:t>Not expressive enough </a:t>
            </a:r>
          </a:p>
          <a:p>
            <a:pPr lvl="2"/>
            <a:r>
              <a:rPr lang="en-US" dirty="0"/>
              <a:t>Only limited parts of the registry data model can be accessed</a:t>
            </a:r>
          </a:p>
          <a:p>
            <a:pPr lvl="2"/>
            <a:r>
              <a:rPr lang="en-US" dirty="0"/>
              <a:t>Only limited selection criteria</a:t>
            </a:r>
          </a:p>
          <a:p>
            <a:pPr lvl="1"/>
            <a:r>
              <a:rPr lang="en-US" dirty="0"/>
              <a:t>Rather verbose</a:t>
            </a:r>
          </a:p>
          <a:p>
            <a:r>
              <a:rPr lang="en-US" dirty="0" err="1"/>
              <a:t>AstroGrid</a:t>
            </a:r>
            <a:r>
              <a:rPr lang="en-US" dirty="0"/>
              <a:t> chose to implement registry as a native XML database</a:t>
            </a:r>
          </a:p>
          <a:p>
            <a:pPr lvl="1"/>
            <a:r>
              <a:rPr lang="en-US" dirty="0"/>
              <a:t>Registry content is defined by a set of XML schema – can be thought of as the Registry Data model (Registry “crown jewels”)</a:t>
            </a:r>
          </a:p>
          <a:p>
            <a:pPr lvl="1"/>
            <a:r>
              <a:rPr lang="en-US" dirty="0"/>
              <a:t>Implemented all internal AG inter-tool/service queries on the registry as XQuery</a:t>
            </a:r>
          </a:p>
          <a:p>
            <a:pPr lvl="2"/>
            <a:r>
              <a:rPr lang="en-US" dirty="0"/>
              <a:t>Very expressive – can specify exactly what is returned.</a:t>
            </a:r>
          </a:p>
          <a:p>
            <a:pPr lvl="2"/>
            <a:r>
              <a:rPr lang="en-US" dirty="0"/>
              <a:t>Standardized.</a:t>
            </a:r>
          </a:p>
          <a:p>
            <a:r>
              <a:rPr lang="en-US" dirty="0"/>
              <a:t>At last </a:t>
            </a:r>
            <a:r>
              <a:rPr lang="en-US" dirty="0" err="1"/>
              <a:t>Interop</a:t>
            </a:r>
            <a:r>
              <a:rPr lang="en-US" dirty="0"/>
              <a:t> there was discussion about the limitations of current query language summarized by Ray </a:t>
            </a:r>
            <a:r>
              <a:rPr lang="en-US" dirty="0" err="1"/>
              <a:t>Plante</a:t>
            </a:r>
            <a:endParaRPr lang="en-US" dirty="0"/>
          </a:p>
          <a:p>
            <a:pPr lvl="1"/>
            <a:r>
              <a:rPr lang="en-US" dirty="0">
                <a:hlinkClick r:id="rId2"/>
              </a:rPr>
              <a:t>http://www.ivoa.net/cgi-bin/twiki/bin/view/IVOA/RestfulRegistryInterfaceReq</a:t>
            </a:r>
            <a:endParaRPr lang="en-US" dirty="0"/>
          </a:p>
          <a:p>
            <a:pPr lvl="1"/>
            <a:r>
              <a:rPr lang="en-US" dirty="0"/>
              <a:t>Suggestion that query part could reuse TAP</a:t>
            </a:r>
          </a:p>
          <a:p>
            <a:pPr lvl="2"/>
            <a:r>
              <a:rPr lang="en-US" dirty="0"/>
              <a:t>Need a relational registry data </a:t>
            </a:r>
            <a:r>
              <a:rPr lang="en-US" dirty="0" smtClean="0"/>
              <a:t>model</a:t>
            </a:r>
            <a:endParaRPr lang="en-US" dirty="0"/>
          </a:p>
        </p:txBody>
      </p:sp>
    </p:spTree>
    <p:extLst>
      <p:ext uri="{BB962C8B-B14F-4D97-AF65-F5344CB8AC3E}">
        <p14:creationId xmlns:p14="http://schemas.microsoft.com/office/powerpoint/2010/main" val="3148442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Aims</a:t>
            </a:r>
            <a:endParaRPr lang="en-US" dirty="0"/>
          </a:p>
        </p:txBody>
      </p:sp>
      <p:sp>
        <p:nvSpPr>
          <p:cNvPr id="3" name="Content Placeholder 2"/>
          <p:cNvSpPr>
            <a:spLocks noGrp="1"/>
          </p:cNvSpPr>
          <p:nvPr>
            <p:ph idx="1"/>
          </p:nvPr>
        </p:nvSpPr>
        <p:spPr/>
        <p:txBody>
          <a:bodyPr/>
          <a:lstStyle/>
          <a:p>
            <a:r>
              <a:rPr lang="en-US" dirty="0" smtClean="0"/>
              <a:t>Reduce the number of Tables to the minimum</a:t>
            </a:r>
          </a:p>
          <a:p>
            <a:pPr lvl="1"/>
            <a:r>
              <a:rPr lang="en-US" dirty="0" smtClean="0"/>
              <a:t>Makes queries easier</a:t>
            </a:r>
          </a:p>
          <a:p>
            <a:r>
              <a:rPr lang="en-US" dirty="0"/>
              <a:t>S</a:t>
            </a:r>
            <a:r>
              <a:rPr lang="en-US" dirty="0" smtClean="0"/>
              <a:t>till able to express the entire XML schema model</a:t>
            </a:r>
          </a:p>
          <a:p>
            <a:r>
              <a:rPr lang="en-US" dirty="0" smtClean="0"/>
              <a:t>Be able to do the transform XML&lt;-&gt;RDB with no ambiguities</a:t>
            </a:r>
          </a:p>
          <a:p>
            <a:pPr marL="0" indent="0">
              <a:buNone/>
            </a:pPr>
            <a:endParaRPr lang="en-US" dirty="0"/>
          </a:p>
        </p:txBody>
      </p:sp>
    </p:spTree>
    <p:extLst>
      <p:ext uri="{BB962C8B-B14F-4D97-AF65-F5344CB8AC3E}">
        <p14:creationId xmlns:p14="http://schemas.microsoft.com/office/powerpoint/2010/main" val="20440725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295400"/>
            <a:ext cx="8686800" cy="3862632"/>
          </a:xfrm>
        </p:spPr>
        <p:txBody>
          <a:bodyPr>
            <a:normAutofit fontScale="92500" lnSpcReduction="10000"/>
          </a:bodyPr>
          <a:lstStyle/>
          <a:p>
            <a:r>
              <a:rPr lang="en-US" dirty="0" smtClean="0"/>
              <a:t>Initially tried to use the </a:t>
            </a:r>
            <a:r>
              <a:rPr lang="en-US" dirty="0" smtClean="0">
                <a:hlinkClick r:id="rId3"/>
              </a:rPr>
              <a:t>VO-URP </a:t>
            </a:r>
            <a:r>
              <a:rPr lang="en-US" dirty="0" smtClean="0"/>
              <a:t> framework developed by the Theory WG.</a:t>
            </a:r>
          </a:p>
          <a:p>
            <a:pPr lvl="1"/>
            <a:r>
              <a:rPr lang="en-US" dirty="0" smtClean="0"/>
              <a:t>Created UML model of Registry schema and then ran tooling</a:t>
            </a:r>
          </a:p>
          <a:p>
            <a:pPr lvl="2"/>
            <a:r>
              <a:rPr lang="en-US" dirty="0" smtClean="0"/>
              <a:t>Does not regenerate XML schema exactly</a:t>
            </a:r>
          </a:p>
          <a:p>
            <a:r>
              <a:rPr lang="en-US" dirty="0" smtClean="0"/>
              <a:t>Second approach starting from XML Schema.</a:t>
            </a:r>
          </a:p>
          <a:p>
            <a:pPr lvl="1"/>
            <a:r>
              <a:rPr lang="en-US" dirty="0" smtClean="0"/>
              <a:t>Use standard Java XML and Relational object mapping technologies</a:t>
            </a:r>
          </a:p>
          <a:p>
            <a:pPr lvl="1"/>
            <a:r>
              <a:rPr lang="en-US" dirty="0" smtClean="0"/>
              <a:t>Allows flexibility of mapping via Java annotations</a:t>
            </a:r>
          </a:p>
        </p:txBody>
      </p:sp>
      <p:grpSp>
        <p:nvGrpSpPr>
          <p:cNvPr id="13" name="Group 12"/>
          <p:cNvGrpSpPr/>
          <p:nvPr/>
        </p:nvGrpSpPr>
        <p:grpSpPr>
          <a:xfrm>
            <a:off x="1070762" y="5301208"/>
            <a:ext cx="6912768" cy="792088"/>
            <a:chOff x="1043608" y="5054052"/>
            <a:chExt cx="6912768" cy="792088"/>
          </a:xfrm>
        </p:grpSpPr>
        <p:sp>
          <p:nvSpPr>
            <p:cNvPr id="4" name="Rounded Rectangle 3"/>
            <p:cNvSpPr/>
            <p:nvPr/>
          </p:nvSpPr>
          <p:spPr>
            <a:xfrm>
              <a:off x="1043608" y="5054052"/>
              <a:ext cx="1512168"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Schema</a:t>
              </a:r>
              <a:endParaRPr lang="en-US" dirty="0"/>
            </a:p>
          </p:txBody>
        </p:sp>
        <p:sp>
          <p:nvSpPr>
            <p:cNvPr id="5" name="Rounded Rectangle 4"/>
            <p:cNvSpPr/>
            <p:nvPr/>
          </p:nvSpPr>
          <p:spPr>
            <a:xfrm>
              <a:off x="3707904" y="5054052"/>
              <a:ext cx="1512168"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Java Objects</a:t>
              </a:r>
              <a:endParaRPr lang="en-US" dirty="0"/>
            </a:p>
          </p:txBody>
        </p:sp>
        <p:sp>
          <p:nvSpPr>
            <p:cNvPr id="6" name="Rounded Rectangle 5"/>
            <p:cNvSpPr/>
            <p:nvPr/>
          </p:nvSpPr>
          <p:spPr>
            <a:xfrm>
              <a:off x="6444208" y="5054052"/>
              <a:ext cx="1512168"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Schema</a:t>
              </a:r>
              <a:endParaRPr lang="en-US" dirty="0"/>
            </a:p>
          </p:txBody>
        </p:sp>
        <p:cxnSp>
          <p:nvCxnSpPr>
            <p:cNvPr id="8" name="Straight Arrow Connector 7"/>
            <p:cNvCxnSpPr>
              <a:stCxn id="4" idx="3"/>
              <a:endCxn id="5" idx="1"/>
            </p:cNvCxnSpPr>
            <p:nvPr/>
          </p:nvCxnSpPr>
          <p:spPr>
            <a:xfrm>
              <a:off x="2555776" y="5450096"/>
              <a:ext cx="1152128" cy="0"/>
            </a:xfrm>
            <a:prstGeom prst="straightConnector1">
              <a:avLst/>
            </a:prstGeom>
            <a:ln w="57150" cmpd="sng">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a:endCxn id="6" idx="1"/>
            </p:cNvCxnSpPr>
            <p:nvPr/>
          </p:nvCxnSpPr>
          <p:spPr>
            <a:xfrm>
              <a:off x="5220072" y="5450096"/>
              <a:ext cx="1224136" cy="0"/>
            </a:xfrm>
            <a:prstGeom prst="straightConnector1">
              <a:avLst/>
            </a:prstGeom>
            <a:ln w="57150" cmpd="sng">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2843808" y="5054052"/>
              <a:ext cx="648072" cy="369332"/>
            </a:xfrm>
            <a:prstGeom prst="rect">
              <a:avLst/>
            </a:prstGeom>
            <a:noFill/>
          </p:spPr>
          <p:txBody>
            <a:bodyPr wrap="square" rtlCol="0">
              <a:spAutoFit/>
            </a:bodyPr>
            <a:lstStyle/>
            <a:p>
              <a:r>
                <a:rPr lang="en-US" dirty="0" smtClean="0">
                  <a:solidFill>
                    <a:schemeClr val="accent2"/>
                  </a:solidFill>
                </a:rPr>
                <a:t>JAXB</a:t>
              </a:r>
              <a:endParaRPr lang="en-US" dirty="0">
                <a:solidFill>
                  <a:schemeClr val="accent2"/>
                </a:solidFill>
              </a:endParaRPr>
            </a:p>
          </p:txBody>
        </p:sp>
        <p:sp>
          <p:nvSpPr>
            <p:cNvPr id="12" name="TextBox 11"/>
            <p:cNvSpPr txBox="1"/>
            <p:nvPr/>
          </p:nvSpPr>
          <p:spPr>
            <a:xfrm>
              <a:off x="5508104" y="5080764"/>
              <a:ext cx="648072" cy="369332"/>
            </a:xfrm>
            <a:prstGeom prst="rect">
              <a:avLst/>
            </a:prstGeom>
            <a:noFill/>
          </p:spPr>
          <p:txBody>
            <a:bodyPr wrap="square" rtlCol="0">
              <a:spAutoFit/>
            </a:bodyPr>
            <a:lstStyle/>
            <a:p>
              <a:r>
                <a:rPr lang="en-US" dirty="0" smtClean="0">
                  <a:solidFill>
                    <a:schemeClr val="accent2"/>
                  </a:solidFill>
                </a:rPr>
                <a:t>JPA</a:t>
              </a:r>
              <a:endParaRPr lang="en-US" dirty="0">
                <a:solidFill>
                  <a:schemeClr val="accent2"/>
                </a:solidFill>
              </a:endParaRPr>
            </a:p>
          </p:txBody>
        </p:sp>
      </p:grpSp>
    </p:spTree>
    <p:extLst>
      <p:ext uri="{BB962C8B-B14F-4D97-AF65-F5344CB8AC3E}">
        <p14:creationId xmlns:p14="http://schemas.microsoft.com/office/powerpoint/2010/main" val="3341891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5" name="Picture 4"/>
          <p:cNvPicPr>
            <a:picLocks noChangeAspect="1"/>
          </p:cNvPicPr>
          <p:nvPr/>
        </p:nvPicPr>
        <p:blipFill>
          <a:blip r:embed="rId3"/>
          <a:stretch>
            <a:fillRect/>
          </a:stretch>
        </p:blipFill>
        <p:spPr>
          <a:xfrm>
            <a:off x="2092271" y="-23934"/>
            <a:ext cx="7051729" cy="6858000"/>
          </a:xfrm>
          <a:prstGeom prst="rect">
            <a:avLst/>
          </a:prstGeom>
        </p:spPr>
      </p:pic>
      <p:sp>
        <p:nvSpPr>
          <p:cNvPr id="6" name="TextBox 5"/>
          <p:cNvSpPr txBox="1"/>
          <p:nvPr/>
        </p:nvSpPr>
        <p:spPr>
          <a:xfrm>
            <a:off x="323528" y="1700808"/>
            <a:ext cx="1787669" cy="646331"/>
          </a:xfrm>
          <a:prstGeom prst="rect">
            <a:avLst/>
          </a:prstGeom>
          <a:noFill/>
        </p:spPr>
        <p:txBody>
          <a:bodyPr wrap="none" rtlCol="0">
            <a:spAutoFit/>
          </a:bodyPr>
          <a:lstStyle/>
          <a:p>
            <a:r>
              <a:rPr lang="en-US" dirty="0" err="1" smtClean="0">
                <a:solidFill>
                  <a:schemeClr val="bg1"/>
                </a:solidFill>
              </a:rPr>
              <a:t>VOResource</a:t>
            </a:r>
            <a:r>
              <a:rPr lang="en-US" dirty="0" smtClean="0">
                <a:solidFill>
                  <a:schemeClr val="bg1"/>
                </a:solidFill>
              </a:rPr>
              <a:t> only</a:t>
            </a:r>
          </a:p>
          <a:p>
            <a:pPr marL="285750" indent="-285750">
              <a:buFont typeface="Arial"/>
              <a:buChar char="•"/>
            </a:pPr>
            <a:r>
              <a:rPr lang="en-US" dirty="0" smtClean="0">
                <a:solidFill>
                  <a:schemeClr val="bg1"/>
                </a:solidFill>
              </a:rPr>
              <a:t>13 Tables</a:t>
            </a:r>
            <a:endParaRPr lang="en-US" dirty="0">
              <a:solidFill>
                <a:schemeClr val="bg1"/>
              </a:solidFill>
            </a:endParaRPr>
          </a:p>
        </p:txBody>
      </p:sp>
    </p:spTree>
    <p:extLst>
      <p:ext uri="{BB962C8B-B14F-4D97-AF65-F5344CB8AC3E}">
        <p14:creationId xmlns:p14="http://schemas.microsoft.com/office/powerpoint/2010/main" val="27388129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Mappings – One to Many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One-to-Many containment relation between types is </a:t>
            </a:r>
            <a:r>
              <a:rPr lang="en-US" dirty="0" err="1" smtClean="0"/>
              <a:t>modelled</a:t>
            </a:r>
            <a:r>
              <a:rPr lang="en-US" dirty="0" smtClean="0"/>
              <a:t> as a separate table with a foreign key relation in the many side.</a:t>
            </a:r>
          </a:p>
          <a:p>
            <a:pPr lvl="1"/>
            <a:r>
              <a:rPr lang="en-US" dirty="0" smtClean="0"/>
              <a:t>Possible because the registries are in general un-normalized so that there are no many-to-many relations which would require separate join tables.</a:t>
            </a:r>
          </a:p>
          <a:p>
            <a:pPr lvl="2"/>
            <a:r>
              <a:rPr lang="en-US" dirty="0" smtClean="0"/>
              <a:t>E.g. there might be many “Creator” rows relating to the same actual creator</a:t>
            </a:r>
          </a:p>
          <a:p>
            <a:pPr lvl="2"/>
            <a:r>
              <a:rPr lang="en-US" dirty="0" smtClean="0"/>
              <a:t>Could be argued that the registries should be more normalized.</a:t>
            </a:r>
          </a:p>
          <a:p>
            <a:pPr lvl="3"/>
            <a:r>
              <a:rPr lang="en-US" dirty="0" smtClean="0"/>
              <a:t>Loose definition of </a:t>
            </a:r>
            <a:r>
              <a:rPr lang="en-US" dirty="0" err="1" smtClean="0"/>
              <a:t>ResourceName</a:t>
            </a:r>
            <a:r>
              <a:rPr lang="en-US" dirty="0" smtClean="0"/>
              <a:t> (does not have to have a IVORN) responsible</a:t>
            </a:r>
          </a:p>
          <a:p>
            <a:pPr lvl="3"/>
            <a:endParaRPr lang="en-US" dirty="0"/>
          </a:p>
        </p:txBody>
      </p:sp>
    </p:spTree>
    <p:extLst>
      <p:ext uri="{BB962C8B-B14F-4D97-AF65-F5344CB8AC3E}">
        <p14:creationId xmlns:p14="http://schemas.microsoft.com/office/powerpoint/2010/main" val="3815744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Mappings - Subtypes </a:t>
            </a:r>
            <a:endParaRPr lang="en-US" dirty="0"/>
          </a:p>
        </p:txBody>
      </p:sp>
      <p:sp>
        <p:nvSpPr>
          <p:cNvPr id="3" name="Content Placeholder 2"/>
          <p:cNvSpPr>
            <a:spLocks noGrp="1"/>
          </p:cNvSpPr>
          <p:nvPr>
            <p:ph idx="1"/>
          </p:nvPr>
        </p:nvSpPr>
        <p:spPr/>
        <p:txBody>
          <a:bodyPr/>
          <a:lstStyle/>
          <a:p>
            <a:r>
              <a:rPr lang="en-US" dirty="0" smtClean="0"/>
              <a:t>Type hierarchies are collapsed into a single table </a:t>
            </a:r>
          </a:p>
          <a:p>
            <a:pPr lvl="1"/>
            <a:r>
              <a:rPr lang="en-US" dirty="0" smtClean="0"/>
              <a:t>with a column “KIND” used to distinguish between the types</a:t>
            </a:r>
          </a:p>
          <a:p>
            <a:pPr lvl="1"/>
            <a:r>
              <a:rPr lang="en-US" dirty="0" smtClean="0"/>
              <a:t>Properties of the  sub-type are allowed to appear as </a:t>
            </a:r>
            <a:r>
              <a:rPr lang="en-US" dirty="0" err="1" smtClean="0"/>
              <a:t>nullable</a:t>
            </a:r>
            <a:r>
              <a:rPr lang="en-US" dirty="0" smtClean="0"/>
              <a:t> columns in the table.</a:t>
            </a:r>
          </a:p>
          <a:p>
            <a:r>
              <a:rPr lang="en-US" dirty="0" smtClean="0"/>
              <a:t>E.g. Resource type – has sub-types  Service, Organization and Authority.</a:t>
            </a:r>
            <a:endParaRPr lang="en-US" dirty="0"/>
          </a:p>
        </p:txBody>
      </p:sp>
    </p:spTree>
    <p:extLst>
      <p:ext uri="{BB962C8B-B14F-4D97-AF65-F5344CB8AC3E}">
        <p14:creationId xmlns:p14="http://schemas.microsoft.com/office/powerpoint/2010/main" val="15325698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Mappings - Embedding</a:t>
            </a:r>
            <a:endParaRPr lang="en-US" dirty="0"/>
          </a:p>
        </p:txBody>
      </p:sp>
      <p:sp>
        <p:nvSpPr>
          <p:cNvPr id="3" name="Content Placeholder 2"/>
          <p:cNvSpPr>
            <a:spLocks noGrp="1"/>
          </p:cNvSpPr>
          <p:nvPr>
            <p:ph idx="1"/>
          </p:nvPr>
        </p:nvSpPr>
        <p:spPr>
          <a:xfrm>
            <a:off x="457200" y="1295400"/>
            <a:ext cx="7787208" cy="1917576"/>
          </a:xfrm>
        </p:spPr>
        <p:txBody>
          <a:bodyPr>
            <a:normAutofit fontScale="92500" lnSpcReduction="10000"/>
          </a:bodyPr>
          <a:lstStyle/>
          <a:p>
            <a:r>
              <a:rPr lang="en-US" dirty="0" smtClean="0"/>
              <a:t>If an XML type is a directly embedded member of its parent – i.e. has a 1:1 cardinality in the XML – then its properties are added as extra columns in the parent table</a:t>
            </a:r>
          </a:p>
        </p:txBody>
      </p:sp>
      <p:pic>
        <p:nvPicPr>
          <p:cNvPr id="4" name="Picture 3"/>
          <p:cNvPicPr>
            <a:picLocks noChangeAspect="1"/>
          </p:cNvPicPr>
          <p:nvPr/>
        </p:nvPicPr>
        <p:blipFill>
          <a:blip r:embed="rId2"/>
          <a:stretch>
            <a:fillRect/>
          </a:stretch>
        </p:blipFill>
        <p:spPr>
          <a:xfrm>
            <a:off x="4638961" y="2994555"/>
            <a:ext cx="4533900" cy="3759200"/>
          </a:xfrm>
          <a:prstGeom prst="rect">
            <a:avLst/>
          </a:prstGeom>
        </p:spPr>
      </p:pic>
      <p:sp>
        <p:nvSpPr>
          <p:cNvPr id="5" name="TextBox 4"/>
          <p:cNvSpPr txBox="1"/>
          <p:nvPr/>
        </p:nvSpPr>
        <p:spPr>
          <a:xfrm>
            <a:off x="539552" y="3429000"/>
            <a:ext cx="3672408" cy="1477328"/>
          </a:xfrm>
          <a:prstGeom prst="rect">
            <a:avLst/>
          </a:prstGeom>
          <a:noFill/>
        </p:spPr>
        <p:txBody>
          <a:bodyPr wrap="square" rtlCol="0">
            <a:spAutoFit/>
          </a:bodyPr>
          <a:lstStyle/>
          <a:p>
            <a:r>
              <a:rPr lang="en-US" dirty="0">
                <a:solidFill>
                  <a:srgbClr val="FFFFFF"/>
                </a:solidFill>
              </a:rPr>
              <a:t>E.g. Publisher </a:t>
            </a:r>
          </a:p>
          <a:p>
            <a:pPr lvl="1"/>
            <a:r>
              <a:rPr lang="en-US" dirty="0">
                <a:solidFill>
                  <a:srgbClr val="FFFFFF"/>
                </a:solidFill>
              </a:rPr>
              <a:t>Adds two columns to Resource</a:t>
            </a:r>
          </a:p>
          <a:p>
            <a:pPr lvl="2"/>
            <a:r>
              <a:rPr lang="en-US" dirty="0" err="1">
                <a:solidFill>
                  <a:srgbClr val="FFFFFF"/>
                </a:solidFill>
              </a:rPr>
              <a:t>Publisher_ivoid</a:t>
            </a:r>
            <a:endParaRPr lang="en-US" dirty="0">
              <a:solidFill>
                <a:srgbClr val="FFFFFF"/>
              </a:solidFill>
            </a:endParaRPr>
          </a:p>
          <a:p>
            <a:pPr lvl="2"/>
            <a:r>
              <a:rPr lang="en-US" dirty="0" err="1">
                <a:solidFill>
                  <a:srgbClr val="FFFFFF"/>
                </a:solidFill>
              </a:rPr>
              <a:t>Publisher_name</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441419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Mappings - Enumerations</a:t>
            </a:r>
            <a:endParaRPr lang="en-US" dirty="0"/>
          </a:p>
        </p:txBody>
      </p:sp>
      <p:sp>
        <p:nvSpPr>
          <p:cNvPr id="3" name="Content Placeholder 2"/>
          <p:cNvSpPr>
            <a:spLocks noGrp="1"/>
          </p:cNvSpPr>
          <p:nvPr>
            <p:ph idx="1"/>
          </p:nvPr>
        </p:nvSpPr>
        <p:spPr/>
        <p:txBody>
          <a:bodyPr/>
          <a:lstStyle/>
          <a:p>
            <a:r>
              <a:rPr lang="en-US" dirty="0"/>
              <a:t>Lists of enumerations </a:t>
            </a:r>
            <a:r>
              <a:rPr lang="en-US" dirty="0" smtClean="0"/>
              <a:t>have </a:t>
            </a:r>
            <a:r>
              <a:rPr lang="en-US" dirty="0"/>
              <a:t>been transformed to a single field with a delimited list of enumeration </a:t>
            </a:r>
            <a:r>
              <a:rPr lang="en-US" dirty="0" smtClean="0"/>
              <a:t>values</a:t>
            </a:r>
          </a:p>
          <a:p>
            <a:pPr lvl="1"/>
            <a:r>
              <a:rPr lang="en-US" dirty="0" smtClean="0"/>
              <a:t>Eliminates the need for a separate table</a:t>
            </a:r>
          </a:p>
          <a:p>
            <a:r>
              <a:rPr lang="en-US" dirty="0"/>
              <a:t>e.g. </a:t>
            </a:r>
            <a:r>
              <a:rPr lang="en-US" dirty="0" err="1"/>
              <a:t>c</a:t>
            </a:r>
            <a:r>
              <a:rPr lang="en-US" dirty="0" err="1" smtClean="0"/>
              <a:t>ontentLevel</a:t>
            </a:r>
            <a:r>
              <a:rPr lang="en-US" dirty="0" smtClean="0"/>
              <a:t>, type </a:t>
            </a:r>
            <a:endParaRPr lang="en-US" dirty="0"/>
          </a:p>
        </p:txBody>
      </p:sp>
      <p:pic>
        <p:nvPicPr>
          <p:cNvPr id="4" name="Picture 3"/>
          <p:cNvPicPr>
            <a:picLocks noChangeAspect="1"/>
          </p:cNvPicPr>
          <p:nvPr/>
        </p:nvPicPr>
        <p:blipFill>
          <a:blip r:embed="rId2"/>
          <a:stretch>
            <a:fillRect/>
          </a:stretch>
        </p:blipFill>
        <p:spPr>
          <a:xfrm>
            <a:off x="4211960" y="4149080"/>
            <a:ext cx="4737100" cy="2133600"/>
          </a:xfrm>
          <a:prstGeom prst="rect">
            <a:avLst/>
          </a:prstGeom>
        </p:spPr>
      </p:pic>
    </p:spTree>
    <p:extLst>
      <p:ext uri="{BB962C8B-B14F-4D97-AF65-F5344CB8AC3E}">
        <p14:creationId xmlns:p14="http://schemas.microsoft.com/office/powerpoint/2010/main" val="34738928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GPresen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AGPresent2.potx</Template>
  <TotalTime>58</TotalTime>
  <Words>1414</Words>
  <Application>Microsoft Macintosh PowerPoint</Application>
  <PresentationFormat>On-screen Show (4:3)</PresentationFormat>
  <Paragraphs>117</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AGPresent2</vt:lpstr>
      <vt:lpstr>A Possible Relational Schema for the Registry.</vt:lpstr>
      <vt:lpstr>Motivations</vt:lpstr>
      <vt:lpstr>Design Aims</vt:lpstr>
      <vt:lpstr>Methodology</vt:lpstr>
      <vt:lpstr>Result</vt:lpstr>
      <vt:lpstr>Mappings – One to Many</vt:lpstr>
      <vt:lpstr>Mappings - Subtypes </vt:lpstr>
      <vt:lpstr>Mappings - Embedding</vt:lpstr>
      <vt:lpstr>Mappings - Enumerations</vt:lpstr>
      <vt:lpstr>Changes to existing XML schema.</vt:lpstr>
      <vt:lpstr>PowerPoint Presentation</vt:lpstr>
      <vt:lpstr>Conclusions</vt:lpstr>
    </vt:vector>
  </TitlesOfParts>
  <Company>JBCA Manchester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Harrison</dc:creator>
  <cp:lastModifiedBy>Paul Harrison</cp:lastModifiedBy>
  <cp:revision>9</cp:revision>
  <cp:lastPrinted>2011-10-17T14:18:49Z</cp:lastPrinted>
  <dcterms:created xsi:type="dcterms:W3CDTF">2008-05-21T15:42:36Z</dcterms:created>
  <dcterms:modified xsi:type="dcterms:W3CDTF">2011-10-17T14:26:47Z</dcterms:modified>
</cp:coreProperties>
</file>