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306" r:id="rId2"/>
    <p:sldId id="313" r:id="rId3"/>
    <p:sldId id="316" r:id="rId4"/>
    <p:sldId id="318" r:id="rId5"/>
    <p:sldId id="314" r:id="rId6"/>
    <p:sldId id="320" r:id="rId7"/>
    <p:sldId id="319" r:id="rId8"/>
    <p:sldId id="321" r:id="rId9"/>
  </p:sldIdLst>
  <p:sldSz cx="9144000" cy="6858000" type="screen4x3"/>
  <p:notesSz cx="6858000" cy="9144000"/>
  <p:defaultTextStyle>
    <a:defPPr>
      <a:defRPr lang="fr-FR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7" autoAdjust="0"/>
    <p:restoredTop sz="86328" autoAdjust="0"/>
  </p:normalViewPr>
  <p:slideViewPr>
    <p:cSldViewPr>
      <p:cViewPr varScale="1">
        <p:scale>
          <a:sx n="47" d="100"/>
          <a:sy n="47" d="100"/>
        </p:scale>
        <p:origin x="74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9935E-4A5F-4617-B191-BC55AB58701C}" type="datetimeFigureOut">
              <a:rPr lang="fr-FR" smtClean="0"/>
              <a:t>29/10/2017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B83EA-E73B-4761-80C6-C07159C187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978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&lt;en-tête&gt;</a:t>
            </a:r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fr-FR"/>
              <a:t>&lt;pied de page&gt;</a:t>
            </a:r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41A12101-81E1-41F1-81E1-41C1D1011141}" type="slidenum">
              <a:rPr lang="fr-F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212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15" rIns="45715"/>
          <a:lstStyle>
            <a:lvl1pPr marL="0" marR="64001" indent="0" algn="r">
              <a:buNone/>
              <a:defRPr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1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7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30" rIns="9143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1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61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1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3" y="6407944"/>
            <a:ext cx="1920240" cy="365760"/>
          </a:xfrm>
        </p:spPr>
        <p:txBody>
          <a:bodyPr/>
          <a:lstStyle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30" tIns="0" rIns="91430" anchor="t"/>
          <a:lstStyle>
            <a:lvl1pPr marL="0" marR="18286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4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8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0" tIns="45715" rIns="91430" bIns="4571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3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7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4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8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0" tIns="45715" rIns="91430" bIns="4571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 lIns="91430" tIns="45715" rIns="91430" bIns="45715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3" y="6407944"/>
            <a:ext cx="1920240" cy="365760"/>
          </a:xfrm>
          <a:prstGeom prst="rect">
            <a:avLst/>
          </a:prstGeom>
        </p:spPr>
        <p:txBody>
          <a:bodyPr vert="horz" lIns="91430" tIns="45715" rIns="91430" bIns="45715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sz="1000" smtClean="0">
                <a:solidFill>
                  <a:srgbClr val="FFFFFF"/>
                </a:solidFill>
                <a:latin typeface="Lucida Sans Unicode"/>
              </a:rPr>
              <a:t>&lt;date/heure&gt;12/03/2014</a:t>
            </a: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lIns="91430" tIns="45715" rIns="91430" bIns="45715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r-FR" smtClean="0"/>
              <a:t>&lt;pied de page&gt;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3" y="6407945"/>
            <a:ext cx="365760" cy="365125"/>
          </a:xfrm>
          <a:prstGeom prst="rect">
            <a:avLst/>
          </a:prstGeom>
        </p:spPr>
        <p:txBody>
          <a:bodyPr vert="horz" lIns="91430" tIns="45715" rIns="91430" bIns="45715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919121-6141-41D1-81F1-A1717131512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fld id="{41818111-91F1-41C1-A181-110131318151}" type="slidenum">
              <a:rPr lang="fr-FR" sz="1000" smtClean="0">
                <a:solidFill>
                  <a:srgbClr val="FFFFFF"/>
                </a:solidFill>
                <a:latin typeface="Lucida Sans Unicode"/>
              </a:r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22" indent="-2560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27" indent="-228577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447" indent="-228577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882" indent="-228577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58" indent="-228577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34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610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187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5763" indent="-228577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457200" y="273240"/>
            <a:ext cx="8228880" cy="58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ctr"/>
          <a:lstStyle/>
          <a:p>
            <a:pPr algn="ctr"/>
            <a:r>
              <a:rPr lang="en-US" sz="3600" dirty="0">
                <a:latin typeface="Arial"/>
              </a:rPr>
              <a:t>DAL </a:t>
            </a:r>
            <a:r>
              <a:rPr lang="en-US" sz="3600" dirty="0" smtClean="0">
                <a:latin typeface="Arial"/>
              </a:rPr>
              <a:t>concluding </a:t>
            </a:r>
            <a:r>
              <a:rPr lang="en-US" sz="3600" dirty="0" smtClean="0">
                <a:latin typeface="Arial"/>
              </a:rPr>
              <a:t>remarks</a:t>
            </a:r>
            <a:endParaRPr lang="en-US" sz="3600" dirty="0"/>
          </a:p>
          <a:p>
            <a:pPr algn="ctr"/>
            <a:r>
              <a:rPr lang="en-US" sz="2800" dirty="0">
                <a:latin typeface="Arial"/>
              </a:rPr>
              <a:t>Santiago de Chile Interop meeting</a:t>
            </a:r>
            <a:endParaRPr lang="en-US" sz="2800" dirty="0"/>
          </a:p>
          <a:p>
            <a:pPr algn="ctr"/>
            <a:r>
              <a:rPr lang="en-US" sz="2000" dirty="0">
                <a:latin typeface="Arial"/>
              </a:rPr>
              <a:t>October, </a:t>
            </a:r>
            <a:r>
              <a:rPr lang="en-US" sz="2000" dirty="0" smtClean="0">
                <a:latin typeface="Arial"/>
              </a:rPr>
              <a:t>29th</a:t>
            </a:r>
            <a:r>
              <a:rPr lang="en-US" sz="2000" dirty="0">
                <a:latin typeface="Arial"/>
              </a:rPr>
              <a:t>, 2017</a:t>
            </a:r>
            <a:endParaRPr lang="en-US" sz="2000" dirty="0"/>
          </a:p>
          <a:p>
            <a:pPr algn="ctr"/>
            <a:r>
              <a:rPr lang="en-US" sz="2000" dirty="0" err="1" smtClean="0">
                <a:latin typeface="Arial"/>
              </a:rPr>
              <a:t>F.Bonnarel</a:t>
            </a:r>
            <a:r>
              <a:rPr lang="en-US" sz="2000" dirty="0" smtClean="0">
                <a:latin typeface="Arial"/>
              </a:rPr>
              <a:t> (CDS)</a:t>
            </a:r>
          </a:p>
          <a:p>
            <a:pPr algn="ctr"/>
            <a:r>
              <a:rPr lang="en-US" sz="2000" dirty="0" err="1" smtClean="0">
                <a:latin typeface="Arial"/>
              </a:rPr>
              <a:t>M.Molinaro</a:t>
            </a:r>
            <a:r>
              <a:rPr lang="en-US" sz="2000" dirty="0" smtClean="0">
                <a:latin typeface="Arial"/>
              </a:rPr>
              <a:t> (INAF, OAT)</a:t>
            </a:r>
            <a:endParaRPr lang="en-US" sz="2000" dirty="0"/>
          </a:p>
        </p:txBody>
      </p:sp>
      <p:pic>
        <p:nvPicPr>
          <p:cNvPr id="84" name="Picture 7"/>
          <p:cNvPicPr/>
          <p:nvPr/>
        </p:nvPicPr>
        <p:blipFill>
          <a:blip r:embed="rId2"/>
          <a:stretch/>
        </p:blipFill>
        <p:spPr>
          <a:xfrm>
            <a:off x="6948360" y="131760"/>
            <a:ext cx="1937880" cy="1225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8088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991" dirty="0" smtClean="0">
                <a:latin typeface="Arial"/>
              </a:rPr>
              <a:t>Long </a:t>
            </a:r>
            <a:r>
              <a:rPr lang="fr-FR" sz="3991" dirty="0" err="1">
                <a:latin typeface="Arial"/>
              </a:rPr>
              <a:t>term</a:t>
            </a:r>
            <a:r>
              <a:rPr lang="fr-FR" sz="3991" dirty="0">
                <a:latin typeface="Arial"/>
              </a:rPr>
              <a:t> </a:t>
            </a:r>
            <a:r>
              <a:rPr lang="fr-FR" sz="3991" dirty="0" smtClean="0">
                <a:latin typeface="Arial"/>
              </a:rPr>
              <a:t> standards upgrade</a:t>
            </a:r>
            <a:endParaRPr sz="1633" dirty="0"/>
          </a:p>
        </p:txBody>
      </p:sp>
      <p:sp>
        <p:nvSpPr>
          <p:cNvPr id="42" name="TextShape 2"/>
          <p:cNvSpPr txBox="1"/>
          <p:nvPr/>
        </p:nvSpPr>
        <p:spPr>
          <a:xfrm>
            <a:off x="457172" y="1605033"/>
            <a:ext cx="8228763" cy="3977067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Dowler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1.1 spec  has been recently upgraded to a PR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version.</a:t>
            </a: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New version of the PR in November</a:t>
            </a: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the RFC period soon after</a:t>
            </a: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VOTable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DALI and TAP data typing are now common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datatype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arraysize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xtype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Schema_index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has been added</a:t>
            </a: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CADC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 ready : hard work to upgrade the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datatyping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Also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CAOM</a:t>
            </a:r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found with Registry and GWS to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sync and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async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services.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 a way to have authenticated service access directly known to clients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arraysize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=1 versus NULL-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arraysize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has been discussed in Apps</a:t>
            </a: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1" indent="-285750">
              <a:buSzPct val="45000"/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636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991" dirty="0">
                <a:latin typeface="Arial"/>
              </a:rPr>
              <a:t>L</a:t>
            </a:r>
            <a:r>
              <a:rPr lang="fr-FR" sz="3991" dirty="0" smtClean="0">
                <a:latin typeface="Arial"/>
              </a:rPr>
              <a:t>ong </a:t>
            </a:r>
            <a:r>
              <a:rPr lang="fr-FR" sz="3991" dirty="0" err="1" smtClean="0">
                <a:latin typeface="Arial"/>
              </a:rPr>
              <a:t>term</a:t>
            </a:r>
            <a:r>
              <a:rPr lang="fr-FR" sz="3991" dirty="0" smtClean="0">
                <a:latin typeface="Arial"/>
              </a:rPr>
              <a:t> standards upgrade</a:t>
            </a:r>
            <a:endParaRPr sz="1633" dirty="0"/>
          </a:p>
        </p:txBody>
      </p:sp>
      <p:sp>
        <p:nvSpPr>
          <p:cNvPr id="42" name="TextShape 2"/>
          <p:cNvSpPr txBox="1"/>
          <p:nvPr/>
        </p:nvSpPr>
        <p:spPr>
          <a:xfrm>
            <a:off x="457172" y="1605033"/>
            <a:ext cx="8228763" cy="3977067"/>
          </a:xfrm>
          <a:prstGeom prst="rect">
            <a:avLst/>
          </a:prstGeom>
        </p:spPr>
        <p:txBody>
          <a:bodyPr lIns="0" tIns="0" rIns="0" bIns="0"/>
          <a:lstStyle/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Dave -&gt; ADQL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2.1 has been revisited and a new version of the draft will be released just after Interop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REGION removed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on CIRCLE text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TIMESTAMP is now Date Time, no string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VOTABLE STC annotation for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CoordSYS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required. Not In TAP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presently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Question: Rand(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x,n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 Should we suppress the seed n? 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Check consistency of all DAL documents against the new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datatype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system. -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volunteers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to do that ?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fr-FR" sz="2400" dirty="0">
              <a:latin typeface="Arial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en-US" sz="1633" dirty="0"/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45000"/>
              <a:buFont typeface="StarSymbol"/>
              <a:buChar char=""/>
            </a:pPr>
            <a:endParaRPr sz="1633" dirty="0"/>
          </a:p>
          <a:p>
            <a:pPr>
              <a:buSzPct val="45000"/>
              <a:buFont typeface="StarSymbol"/>
              <a:buChar char=""/>
            </a:pP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35825052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991" dirty="0">
                <a:latin typeface="Arial"/>
              </a:rPr>
              <a:t>L</a:t>
            </a:r>
            <a:r>
              <a:rPr lang="fr-FR" sz="3991" dirty="0" smtClean="0">
                <a:latin typeface="Arial"/>
              </a:rPr>
              <a:t>ong </a:t>
            </a:r>
            <a:r>
              <a:rPr lang="fr-FR" sz="3991" dirty="0" err="1" smtClean="0">
                <a:latin typeface="Arial"/>
              </a:rPr>
              <a:t>term</a:t>
            </a:r>
            <a:r>
              <a:rPr lang="fr-FR" sz="3991" dirty="0" smtClean="0">
                <a:latin typeface="Arial"/>
              </a:rPr>
              <a:t> standards upgrade</a:t>
            </a:r>
            <a:endParaRPr sz="1633" dirty="0"/>
          </a:p>
        </p:txBody>
      </p:sp>
      <p:sp>
        <p:nvSpPr>
          <p:cNvPr id="42" name="TextShape 2"/>
          <p:cNvSpPr txBox="1"/>
          <p:nvPr/>
        </p:nvSpPr>
        <p:spPr>
          <a:xfrm>
            <a:off x="457172" y="1605033"/>
            <a:ext cx="8228763" cy="3977067"/>
          </a:xfrm>
          <a:prstGeom prst="rect">
            <a:avLst/>
          </a:prstGeom>
        </p:spPr>
        <p:txBody>
          <a:bodyPr lIns="0" tIns="0" rIns="0" bIns="0"/>
          <a:lstStyle/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Marco -&gt; SCS1.1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version is in discussion.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</a:rPr>
              <a:t>Better DALI compliance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</a:rPr>
              <a:t>VOTABLE version upgrade  ??? Rather yes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</a:rPr>
              <a:t>UCD1+ upgrade ??? Rather no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</a:rPr>
              <a:t>Explain How to build SCS on top of a TAP service.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en-US" sz="2000" dirty="0" smtClean="0">
              <a:latin typeface="Arial"/>
            </a:endParaRPr>
          </a:p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/>
              </a:rPr>
              <a:t> Nicolas Moreau (presented by FB) </a:t>
            </a:r>
            <a:r>
              <a:rPr lang="en-US" sz="2000" dirty="0" smtClean="0">
                <a:latin typeface="Arial"/>
                <a:sym typeface="Wingdings" panose="05000000000000000000" pitchFamily="2" charset="2"/>
              </a:rPr>
              <a:t> Upgrade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SLAP 1.1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make model, queries and responses more consistent with VAMDC model evolutions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Comments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DALI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compliancy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effort</a:t>
            </a: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about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directely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SLA version 2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VAMDC + TAP ???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Could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buSzPct val="45000"/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fr-FR" sz="2400" dirty="0">
              <a:latin typeface="Arial"/>
            </a:endParaRPr>
          </a:p>
          <a:p>
            <a:pPr marL="742903" lvl="3" indent="-285750">
              <a:buSzPct val="45000"/>
              <a:buFont typeface="Arial" panose="020B0604020202020204" pitchFamily="34" charset="0"/>
              <a:buChar char="•"/>
            </a:pPr>
            <a:endParaRPr lang="en-US" sz="1633" dirty="0"/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SzPct val="45000"/>
              <a:buFont typeface="Arial" panose="020B0604020202020204" pitchFamily="34" charset="0"/>
              <a:buChar char="•"/>
            </a:pP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45000"/>
              <a:buFont typeface="StarSymbol"/>
              <a:buChar char=""/>
            </a:pPr>
            <a:endParaRPr sz="1633" dirty="0"/>
          </a:p>
          <a:p>
            <a:pPr>
              <a:buSzPct val="45000"/>
              <a:buFont typeface="StarSymbol"/>
              <a:buChar char=""/>
            </a:pP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7213129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457172" y="273684"/>
            <a:ext cx="8228763" cy="114488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3991" dirty="0" err="1" smtClean="0">
                <a:latin typeface="Arial"/>
              </a:rPr>
              <a:t>Implementations</a:t>
            </a:r>
            <a:r>
              <a:rPr lang="fr-FR" sz="3991" dirty="0" smtClean="0">
                <a:latin typeface="Arial"/>
              </a:rPr>
              <a:t> and feedback reports</a:t>
            </a:r>
            <a:endParaRPr sz="1633" dirty="0"/>
          </a:p>
        </p:txBody>
      </p:sp>
      <p:sp>
        <p:nvSpPr>
          <p:cNvPr id="44" name="TextShape 2"/>
          <p:cNvSpPr txBox="1"/>
          <p:nvPr/>
        </p:nvSpPr>
        <p:spPr>
          <a:xfrm>
            <a:off x="457172" y="1605033"/>
            <a:ext cx="8228763" cy="3977067"/>
          </a:xfrm>
          <a:prstGeom prst="rect">
            <a:avLst/>
          </a:prstGeom>
        </p:spPr>
        <p:txBody>
          <a:bodyPr lIns="0" tIns="0" rIns="0" bIns="0"/>
          <a:lstStyle/>
          <a:p>
            <a:pPr marL="457200" indent="-457200">
              <a:buSzPct val="45000"/>
              <a:buFont typeface="Wingdings" panose="05000000000000000000" pitchFamily="2" charset="2"/>
              <a:buChar char="§"/>
            </a:pPr>
            <a:endParaRPr lang="fr-FR" sz="1633" dirty="0" smtClean="0"/>
          </a:p>
          <a:p>
            <a:pPr marL="457200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smtClean="0"/>
              <a:t>Simon </a:t>
            </a:r>
            <a:r>
              <a:rPr lang="fr-FR" sz="1633" dirty="0" err="1" smtClean="0"/>
              <a:t>O’Toole</a:t>
            </a:r>
            <a:r>
              <a:rPr lang="fr-FR" sz="1633" dirty="0" smtClean="0"/>
              <a:t> -&gt;TAP </a:t>
            </a:r>
            <a:r>
              <a:rPr lang="fr-FR" sz="1633" dirty="0" err="1" smtClean="0"/>
              <a:t>implementation</a:t>
            </a:r>
            <a:r>
              <a:rPr lang="fr-FR" sz="1633" dirty="0" smtClean="0"/>
              <a:t> </a:t>
            </a:r>
            <a:r>
              <a:rPr lang="fr-FR" sz="1633" dirty="0" err="1" smtClean="0"/>
              <a:t>into</a:t>
            </a:r>
            <a:r>
              <a:rPr lang="fr-FR" sz="1633" dirty="0" smtClean="0"/>
              <a:t> HADOOP </a:t>
            </a:r>
            <a:r>
              <a:rPr lang="fr-FR" sz="1633" dirty="0" err="1" smtClean="0"/>
              <a:t>at</a:t>
            </a:r>
            <a:r>
              <a:rPr lang="fr-FR" sz="1633" dirty="0" smtClean="0"/>
              <a:t> AAO (</a:t>
            </a:r>
            <a:r>
              <a:rPr lang="fr-FR" sz="1633" dirty="0" err="1" smtClean="0"/>
              <a:t>anglo</a:t>
            </a:r>
            <a:r>
              <a:rPr lang="fr-FR" sz="1633" dirty="0" smtClean="0"/>
              <a:t> </a:t>
            </a:r>
            <a:r>
              <a:rPr lang="fr-FR" sz="1633" dirty="0" err="1" smtClean="0"/>
              <a:t>australian</a:t>
            </a:r>
            <a:r>
              <a:rPr lang="fr-FR" sz="1633" dirty="0" smtClean="0"/>
              <a:t> </a:t>
            </a:r>
            <a:r>
              <a:rPr lang="fr-FR" sz="1633" dirty="0" err="1" smtClean="0"/>
              <a:t>telescope</a:t>
            </a:r>
            <a:r>
              <a:rPr lang="fr-FR" sz="1633" dirty="0" smtClean="0"/>
              <a:t>).</a:t>
            </a:r>
          </a:p>
          <a:p>
            <a:pPr marL="914353" lvl="1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err="1" smtClean="0"/>
              <a:t>Distributed</a:t>
            </a:r>
            <a:r>
              <a:rPr lang="fr-FR" sz="1633" dirty="0" smtClean="0"/>
              <a:t> data </a:t>
            </a:r>
            <a:r>
              <a:rPr lang="fr-FR" sz="1633" dirty="0" err="1" smtClean="0"/>
              <a:t>mangment</a:t>
            </a:r>
            <a:r>
              <a:rPr lang="fr-FR" sz="1633" dirty="0" smtClean="0"/>
              <a:t> of a large collection of </a:t>
            </a:r>
            <a:r>
              <a:rPr lang="fr-FR" sz="1633" dirty="0" err="1" smtClean="0"/>
              <a:t>survey</a:t>
            </a:r>
            <a:r>
              <a:rPr lang="fr-FR" sz="1633" dirty="0" smtClean="0"/>
              <a:t> data (2DF, 6DF, RAVE, GAMA, etc…). TAP Library </a:t>
            </a:r>
            <a:r>
              <a:rPr lang="fr-FR" sz="1633" dirty="0" err="1" smtClean="0"/>
              <a:t>implemented</a:t>
            </a:r>
            <a:r>
              <a:rPr lang="fr-FR" sz="1633" dirty="0" smtClean="0"/>
              <a:t>. Partial ADQL </a:t>
            </a:r>
            <a:r>
              <a:rPr lang="fr-FR" sz="1633" dirty="0" err="1" smtClean="0"/>
              <a:t>implementation</a:t>
            </a:r>
            <a:endParaRPr lang="fr-FR" sz="1633" dirty="0" smtClean="0"/>
          </a:p>
          <a:p>
            <a:pPr marL="914353" lvl="1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smtClean="0"/>
              <a:t>Future plans : ADQL </a:t>
            </a:r>
            <a:r>
              <a:rPr lang="fr-FR" sz="1633" dirty="0" err="1" smtClean="0"/>
              <a:t>mapping</a:t>
            </a:r>
            <a:r>
              <a:rPr lang="fr-FR" sz="1633" dirty="0" smtClean="0"/>
              <a:t>; SIA2, SSA, SCS, etc… 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smtClean="0"/>
              <a:t>Walter Landry </a:t>
            </a:r>
            <a:r>
              <a:rPr lang="fr-FR" sz="1633" dirty="0" smtClean="0">
                <a:sym typeface="Wingdings" panose="05000000000000000000" pitchFamily="2" charset="2"/>
              </a:rPr>
              <a:t> </a:t>
            </a:r>
            <a:r>
              <a:rPr lang="fr-FR" sz="1633" dirty="0" err="1" smtClean="0">
                <a:sym typeface="Wingdings" panose="05000000000000000000" pitchFamily="2" charset="2"/>
              </a:rPr>
              <a:t>implementation</a:t>
            </a:r>
            <a:r>
              <a:rPr lang="fr-FR" sz="1633" dirty="0" smtClean="0">
                <a:sym typeface="Wingdings" panose="05000000000000000000" pitchFamily="2" charset="2"/>
              </a:rPr>
              <a:t> of CAOM to </a:t>
            </a:r>
            <a:r>
              <a:rPr lang="fr-FR" sz="1633" dirty="0" err="1" smtClean="0">
                <a:sym typeface="Wingdings" panose="05000000000000000000" pitchFamily="2" charset="2"/>
              </a:rPr>
              <a:t>generate</a:t>
            </a:r>
            <a:r>
              <a:rPr lang="fr-FR" sz="1633" dirty="0" smtClean="0">
                <a:sym typeface="Wingdings" panose="05000000000000000000" pitchFamily="2" charset="2"/>
              </a:rPr>
              <a:t> SIAV2. </a:t>
            </a:r>
          </a:p>
          <a:p>
            <a:pPr marL="914353" lvl="1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err="1" smtClean="0">
                <a:sym typeface="Wingdings" panose="05000000000000000000" pitchFamily="2" charset="2"/>
              </a:rPr>
              <a:t>Helped</a:t>
            </a:r>
            <a:r>
              <a:rPr lang="fr-FR" sz="1633" dirty="0" smtClean="0">
                <a:sym typeface="Wingdings" panose="05000000000000000000" pitchFamily="2" charset="2"/>
              </a:rPr>
              <a:t> a lot </a:t>
            </a:r>
            <a:r>
              <a:rPr lang="fr-FR" sz="1633" dirty="0" err="1" smtClean="0">
                <a:sym typeface="Wingdings" panose="05000000000000000000" pitchFamily="2" charset="2"/>
              </a:rPr>
              <a:t>eventually</a:t>
            </a:r>
            <a:r>
              <a:rPr lang="fr-FR" sz="1633" dirty="0" smtClean="0">
                <a:sym typeface="Wingdings" panose="05000000000000000000" pitchFamily="2" charset="2"/>
              </a:rPr>
              <a:t>. But </a:t>
            </a:r>
            <a:r>
              <a:rPr lang="fr-FR" sz="1633" dirty="0" err="1" smtClean="0">
                <a:sym typeface="Wingdings" panose="05000000000000000000" pitchFamily="2" charset="2"/>
              </a:rPr>
              <a:t>difficult</a:t>
            </a:r>
            <a:r>
              <a:rPr lang="fr-FR" sz="1633" dirty="0" smtClean="0">
                <a:sym typeface="Wingdings" panose="05000000000000000000" pitchFamily="2" charset="2"/>
              </a:rPr>
              <a:t> to </a:t>
            </a:r>
            <a:r>
              <a:rPr lang="fr-FR" sz="1633" dirty="0" err="1" smtClean="0">
                <a:sym typeface="Wingdings" panose="05000000000000000000" pitchFamily="2" charset="2"/>
              </a:rPr>
              <a:t>implement</a:t>
            </a:r>
            <a:endParaRPr lang="fr-FR" sz="1633" dirty="0" smtClean="0">
              <a:sym typeface="Wingdings" panose="05000000000000000000" pitchFamily="2" charset="2"/>
            </a:endParaRPr>
          </a:p>
          <a:p>
            <a:pPr marL="914353" lvl="1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err="1" smtClean="0">
                <a:sym typeface="Wingdings" panose="05000000000000000000" pitchFamily="2" charset="2"/>
              </a:rPr>
              <a:t>Parameter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based</a:t>
            </a:r>
            <a:r>
              <a:rPr lang="fr-FR" sz="1633" dirty="0" smtClean="0">
                <a:sym typeface="Wingdings" panose="05000000000000000000" pitchFamily="2" charset="2"/>
              </a:rPr>
              <a:t> SIAV2 </a:t>
            </a:r>
            <a:r>
              <a:rPr lang="fr-FR" sz="1633" dirty="0" err="1" smtClean="0">
                <a:sym typeface="Wingdings" panose="05000000000000000000" pitchFamily="2" charset="2"/>
              </a:rPr>
              <a:t>usefull</a:t>
            </a:r>
            <a:r>
              <a:rPr lang="fr-FR" sz="1633" dirty="0" smtClean="0">
                <a:sym typeface="Wingdings" panose="05000000000000000000" pitchFamily="2" charset="2"/>
              </a:rPr>
              <a:t> to help </a:t>
            </a:r>
            <a:r>
              <a:rPr lang="fr-FR" sz="1633" dirty="0" err="1" smtClean="0">
                <a:sym typeface="Wingdings" panose="05000000000000000000" pitchFamily="2" charset="2"/>
              </a:rPr>
              <a:t>users</a:t>
            </a:r>
            <a:endParaRPr lang="fr-FR" sz="1633" dirty="0" smtClean="0">
              <a:sym typeface="Wingdings" panose="05000000000000000000" pitchFamily="2" charset="2"/>
            </a:endParaRPr>
          </a:p>
          <a:p>
            <a:pPr marL="914353" lvl="1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err="1" smtClean="0">
                <a:sym typeface="Wingdings" panose="05000000000000000000" pitchFamily="2" charset="2"/>
              </a:rPr>
              <a:t>Other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protocols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questionned</a:t>
            </a:r>
            <a:r>
              <a:rPr lang="fr-FR" sz="1633" dirty="0" smtClean="0">
                <a:sym typeface="Wingdings" panose="05000000000000000000" pitchFamily="2" charset="2"/>
              </a:rPr>
              <a:t> (SSA, </a:t>
            </a:r>
            <a:r>
              <a:rPr lang="fr-FR" sz="1633" dirty="0" err="1" smtClean="0">
                <a:sym typeface="Wingdings" panose="05000000000000000000" pitchFamily="2" charset="2"/>
              </a:rPr>
              <a:t>DataLink</a:t>
            </a:r>
            <a:r>
              <a:rPr lang="fr-FR" sz="1633" dirty="0" smtClean="0">
                <a:sym typeface="Wingdings" panose="05000000000000000000" pitchFamily="2" charset="2"/>
              </a:rPr>
              <a:t> etc..)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err="1" smtClean="0">
                <a:sym typeface="Wingdings" panose="05000000000000000000" pitchFamily="2" charset="2"/>
              </a:rPr>
              <a:t>F.Bonnarel</a:t>
            </a:r>
            <a:r>
              <a:rPr lang="fr-FR" sz="1633" dirty="0" smtClean="0">
                <a:sym typeface="Wingdings" panose="05000000000000000000" pitchFamily="2" charset="2"/>
              </a:rPr>
              <a:t> -&gt; </a:t>
            </a:r>
            <a:r>
              <a:rPr lang="fr-FR" sz="1633" dirty="0" err="1" smtClean="0">
                <a:sym typeface="Wingdings" panose="05000000000000000000" pitchFamily="2" charset="2"/>
              </a:rPr>
              <a:t>DataLink</a:t>
            </a:r>
            <a:r>
              <a:rPr lang="fr-FR" sz="1633" dirty="0" smtClean="0">
                <a:sym typeface="Wingdings" panose="05000000000000000000" pitchFamily="2" charset="2"/>
              </a:rPr>
              <a:t> feedback</a:t>
            </a:r>
          </a:p>
          <a:p>
            <a:pPr marL="914353" lvl="1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err="1" smtClean="0">
                <a:sym typeface="Wingdings" panose="05000000000000000000" pitchFamily="2" charset="2"/>
              </a:rPr>
              <a:t>Outside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ObsCore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context</a:t>
            </a:r>
            <a:r>
              <a:rPr lang="fr-FR" sz="1633" dirty="0">
                <a:sym typeface="Wingdings" panose="05000000000000000000" pitchFamily="2" charset="2"/>
              </a:rPr>
              <a:t>: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Discover</a:t>
            </a:r>
            <a:r>
              <a:rPr lang="fr-FR" sz="1633" dirty="0" smtClean="0">
                <a:sym typeface="Wingdings" panose="05000000000000000000" pitchFamily="2" charset="2"/>
              </a:rPr>
              <a:t> via LINK (single base URL) or via </a:t>
            </a:r>
            <a:r>
              <a:rPr lang="fr-FR" sz="1633" dirty="0" err="1" smtClean="0">
                <a:sym typeface="Wingdings" panose="05000000000000000000" pitchFamily="2" charset="2"/>
              </a:rPr>
              <a:t>utyping</a:t>
            </a:r>
            <a:r>
              <a:rPr lang="fr-FR" sz="1633" dirty="0" smtClean="0">
                <a:sym typeface="Wingdings" panose="05000000000000000000" pitchFamily="2" charset="2"/>
              </a:rPr>
              <a:t> the url and format FIELDS</a:t>
            </a:r>
          </a:p>
          <a:p>
            <a:pPr marL="914353" lvl="1" indent="-457200">
              <a:buSzPct val="45000"/>
              <a:buFont typeface="Wingdings" panose="05000000000000000000" pitchFamily="2" charset="2"/>
              <a:buChar char="§"/>
            </a:pPr>
            <a:r>
              <a:rPr lang="fr-FR" sz="1633" dirty="0" err="1" smtClean="0">
                <a:sym typeface="Wingdings" panose="05000000000000000000" pitchFamily="2" charset="2"/>
              </a:rPr>
              <a:t>Should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add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semantics</a:t>
            </a:r>
            <a:r>
              <a:rPr lang="fr-FR" sz="1633" dirty="0" smtClean="0">
                <a:sym typeface="Wingdings" panose="05000000000000000000" pitchFamily="2" charset="2"/>
              </a:rPr>
              <a:t> for </a:t>
            </a:r>
            <a:r>
              <a:rPr lang="fr-FR" sz="1633" dirty="0" err="1" smtClean="0">
                <a:sym typeface="Wingdings" panose="05000000000000000000" pitchFamily="2" charset="2"/>
              </a:rPr>
              <a:t>datasets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assocaied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with</a:t>
            </a:r>
            <a:r>
              <a:rPr lang="fr-FR" sz="1633" dirty="0" smtClean="0">
                <a:sym typeface="Wingdings" panose="05000000000000000000" pitchFamily="2" charset="2"/>
              </a:rPr>
              <a:t> </a:t>
            </a:r>
            <a:r>
              <a:rPr lang="fr-FR" sz="1633" dirty="0" err="1" smtClean="0">
                <a:sym typeface="Wingdings" panose="05000000000000000000" pitchFamily="2" charset="2"/>
              </a:rPr>
              <a:t>astronomical</a:t>
            </a:r>
            <a:r>
              <a:rPr lang="fr-FR" sz="1633" dirty="0" smtClean="0">
                <a:sym typeface="Wingdings" panose="05000000000000000000" pitchFamily="2" charset="2"/>
              </a:rPr>
              <a:t> sources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§"/>
            </a:pPr>
            <a:endParaRPr sz="1633" dirty="0"/>
          </a:p>
        </p:txBody>
      </p:sp>
    </p:spTree>
    <p:extLst>
      <p:ext uri="{BB962C8B-B14F-4D97-AF65-F5344CB8AC3E}">
        <p14:creationId xmlns:p14="http://schemas.microsoft.com/office/powerpoint/2010/main" val="40781147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Markus D.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dirty="0" err="1" smtClean="0">
                <a:sym typeface="Wingdings" panose="05000000000000000000" pitchFamily="2" charset="2"/>
              </a:rPr>
              <a:t>proposal</a:t>
            </a:r>
            <a:r>
              <a:rPr lang="fr-FR" dirty="0" smtClean="0">
                <a:sym typeface="Wingdings" panose="05000000000000000000" pitchFamily="2" charset="2"/>
              </a:rPr>
              <a:t> to use </a:t>
            </a:r>
            <a:r>
              <a:rPr lang="fr-FR" dirty="0" err="1" smtClean="0">
                <a:sym typeface="Wingdings" panose="05000000000000000000" pitchFamily="2" charset="2"/>
              </a:rPr>
              <a:t>sql-array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like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features</a:t>
            </a:r>
            <a:r>
              <a:rPr lang="fr-FR" dirty="0" smtClean="0">
                <a:sym typeface="Wingdings" panose="05000000000000000000" pitchFamily="2" charset="2"/>
              </a:rPr>
              <a:t> in ADQL for second </a:t>
            </a:r>
            <a:r>
              <a:rPr lang="fr-FR" dirty="0" err="1" smtClean="0">
                <a:sym typeface="Wingdings" panose="05000000000000000000" pitchFamily="2" charset="2"/>
              </a:rPr>
              <a:t>generation</a:t>
            </a:r>
            <a:r>
              <a:rPr lang="fr-FR" dirty="0" smtClean="0">
                <a:sym typeface="Wingdings" panose="05000000000000000000" pitchFamily="2" charset="2"/>
              </a:rPr>
              <a:t> SODA. WCPS (</a:t>
            </a:r>
            <a:r>
              <a:rPr lang="fr-FR" dirty="0" err="1" smtClean="0">
                <a:sym typeface="Wingdings" panose="05000000000000000000" pitchFamily="2" charset="2"/>
              </a:rPr>
              <a:t>similar</a:t>
            </a:r>
            <a:r>
              <a:rPr lang="fr-FR" dirty="0" smtClean="0">
                <a:sym typeface="Wingdings" panose="05000000000000000000" pitchFamily="2" charset="2"/>
              </a:rPr>
              <a:t> to WCS) </a:t>
            </a:r>
            <a:r>
              <a:rPr lang="fr-FR" dirty="0" err="1" smtClean="0">
                <a:sym typeface="Wingdings" panose="05000000000000000000" pitchFamily="2" charset="2"/>
              </a:rPr>
              <a:t>works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like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this</a:t>
            </a:r>
            <a:r>
              <a:rPr lang="fr-FR" dirty="0" smtClean="0">
                <a:sym typeface="Wingdings" panose="05000000000000000000" pitchFamily="2" charset="2"/>
              </a:rPr>
              <a:t> in </a:t>
            </a:r>
            <a:r>
              <a:rPr lang="fr-FR" dirty="0" err="1" smtClean="0">
                <a:sym typeface="Wingdings" panose="05000000000000000000" pitchFamily="2" charset="2"/>
              </a:rPr>
              <a:t>geosiences</a:t>
            </a:r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 err="1" smtClean="0">
                <a:sym typeface="Wingdings" panose="05000000000000000000" pitchFamily="2" charset="2"/>
              </a:rPr>
              <a:t>Ole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Streicher</a:t>
            </a:r>
            <a:r>
              <a:rPr lang="fr-FR" dirty="0" smtClean="0">
                <a:sym typeface="Wingdings" panose="05000000000000000000" pitchFamily="2" charset="2"/>
              </a:rPr>
              <a:t> - PROVDAL </a:t>
            </a:r>
            <a:r>
              <a:rPr lang="fr-FR" dirty="0" err="1" smtClean="0">
                <a:sym typeface="Wingdings" panose="05000000000000000000" pitchFamily="2" charset="2"/>
              </a:rPr>
              <a:t>is</a:t>
            </a:r>
            <a:r>
              <a:rPr lang="fr-FR" dirty="0" smtClean="0">
                <a:sym typeface="Wingdings" panose="05000000000000000000" pitchFamily="2" charset="2"/>
              </a:rPr>
              <a:t> a </a:t>
            </a:r>
            <a:r>
              <a:rPr lang="fr-FR" dirty="0" err="1" smtClean="0">
                <a:sym typeface="Wingdings" panose="05000000000000000000" pitchFamily="2" charset="2"/>
              </a:rPr>
              <a:t>protocol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retrieve</a:t>
            </a:r>
            <a:r>
              <a:rPr lang="fr-FR" dirty="0" smtClean="0">
                <a:sym typeface="Wingdings" panose="05000000000000000000" pitchFamily="2" charset="2"/>
              </a:rPr>
              <a:t> the provenance information </a:t>
            </a:r>
            <a:r>
              <a:rPr lang="fr-FR" dirty="0" err="1" smtClean="0">
                <a:sym typeface="Wingdings" panose="05000000000000000000" pitchFamily="2" charset="2"/>
              </a:rPr>
              <a:t>with</a:t>
            </a:r>
            <a:r>
              <a:rPr lang="fr-FR" dirty="0" smtClean="0">
                <a:sym typeface="Wingdings" panose="05000000000000000000" pitchFamily="2" charset="2"/>
              </a:rPr>
              <a:t> a few </a:t>
            </a:r>
            <a:r>
              <a:rPr lang="fr-FR" dirty="0" err="1" smtClean="0">
                <a:sym typeface="Wingdings" panose="05000000000000000000" pitchFamily="2" charset="2"/>
              </a:rPr>
              <a:t>mandatory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parameters</a:t>
            </a:r>
            <a:r>
              <a:rPr lang="fr-FR" dirty="0" smtClean="0">
                <a:sym typeface="Wingdings" panose="05000000000000000000" pitchFamily="2" charset="2"/>
              </a:rPr>
              <a:t>. </a:t>
            </a:r>
            <a:r>
              <a:rPr lang="fr-FR" dirty="0" err="1" smtClean="0">
                <a:sym typeface="Wingdings" panose="05000000000000000000" pitchFamily="2" charset="2"/>
              </a:rPr>
              <a:t>Implementation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exists</a:t>
            </a:r>
            <a:r>
              <a:rPr lang="fr-FR" dirty="0" smtClean="0">
                <a:sym typeface="Wingdings" panose="05000000000000000000" pitchFamily="2" charset="2"/>
              </a:rPr>
              <a:t> in Postdam</a:t>
            </a:r>
          </a:p>
          <a:p>
            <a:r>
              <a:rPr lang="fr-FR" dirty="0" err="1" smtClean="0">
                <a:sym typeface="Wingdings" panose="05000000000000000000" pitchFamily="2" charset="2"/>
              </a:rPr>
              <a:t>F.Bonnarel</a:t>
            </a:r>
            <a:r>
              <a:rPr lang="fr-FR" dirty="0" smtClean="0">
                <a:sym typeface="Wingdings" panose="05000000000000000000" pitchFamily="2" charset="2"/>
              </a:rPr>
              <a:t> -&gt; </a:t>
            </a:r>
            <a:r>
              <a:rPr lang="fr-FR" dirty="0" err="1" smtClean="0">
                <a:sym typeface="Wingdings" panose="05000000000000000000" pitchFamily="2" charset="2"/>
              </a:rPr>
              <a:t>ProvTAP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is</a:t>
            </a:r>
            <a:r>
              <a:rPr lang="fr-FR" dirty="0" smtClean="0">
                <a:sym typeface="Wingdings" panose="05000000000000000000" pitchFamily="2" charset="2"/>
              </a:rPr>
              <a:t> the </a:t>
            </a:r>
            <a:r>
              <a:rPr lang="fr-FR" dirty="0" err="1" smtClean="0">
                <a:sym typeface="Wingdings" panose="05000000000000000000" pitchFamily="2" charset="2"/>
              </a:rPr>
              <a:t>project</a:t>
            </a:r>
            <a:r>
              <a:rPr lang="fr-FR" dirty="0" smtClean="0">
                <a:sym typeface="Wingdings" panose="05000000000000000000" pitchFamily="2" charset="2"/>
              </a:rPr>
              <a:t> of a TAP service for provenance </a:t>
            </a:r>
            <a:r>
              <a:rPr lang="fr-FR" dirty="0" err="1" smtClean="0">
                <a:sym typeface="Wingdings" panose="05000000000000000000" pitchFamily="2" charset="2"/>
              </a:rPr>
              <a:t>metadata</a:t>
            </a:r>
            <a:r>
              <a:rPr lang="fr-FR" dirty="0" smtClean="0">
                <a:sym typeface="Wingdings" panose="05000000000000000000" pitchFamily="2" charset="2"/>
              </a:rPr>
              <a:t>. </a:t>
            </a:r>
            <a:r>
              <a:rPr lang="fr-FR" dirty="0" err="1" smtClean="0">
                <a:sym typeface="Wingdings" panose="05000000000000000000" pitchFamily="2" charset="2"/>
              </a:rPr>
              <a:t>Work</a:t>
            </a:r>
            <a:r>
              <a:rPr lang="fr-FR" dirty="0" smtClean="0">
                <a:sym typeface="Wingdings" panose="05000000000000000000" pitchFamily="2" charset="2"/>
              </a:rPr>
              <a:t> in </a:t>
            </a:r>
            <a:r>
              <a:rPr lang="fr-FR" dirty="0" err="1" smtClean="0">
                <a:sym typeface="Wingdings" panose="05000000000000000000" pitchFamily="2" charset="2"/>
              </a:rPr>
              <a:t>progress</a:t>
            </a:r>
            <a:r>
              <a:rPr lang="fr-FR" dirty="0" smtClean="0">
                <a:sym typeface="Wingdings" panose="05000000000000000000" pitchFamily="2" charset="2"/>
              </a:rPr>
              <a:t> in Strasbourg</a:t>
            </a:r>
          </a:p>
          <a:p>
            <a:r>
              <a:rPr lang="fr-FR" dirty="0" err="1" smtClean="0">
                <a:sym typeface="Wingdings" panose="05000000000000000000" pitchFamily="2" charset="2"/>
              </a:rPr>
              <a:t>ProvDAL</a:t>
            </a:r>
            <a:r>
              <a:rPr lang="fr-FR" dirty="0" smtClean="0">
                <a:sym typeface="Wingdings" panose="05000000000000000000" pitchFamily="2" charset="2"/>
              </a:rPr>
              <a:t> and </a:t>
            </a:r>
            <a:r>
              <a:rPr lang="fr-FR" dirty="0" err="1" smtClean="0">
                <a:sym typeface="Wingdings" panose="05000000000000000000" pitchFamily="2" charset="2"/>
              </a:rPr>
              <a:t>ProvTAP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spec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be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extracted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from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ProvenanceDM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draft</a:t>
            </a:r>
            <a:endParaRPr lang="fr-FR" dirty="0" smtClean="0">
              <a:sym typeface="Wingdings" panose="05000000000000000000" pitchFamily="2" charset="2"/>
            </a:endParaRPr>
          </a:p>
          <a:p>
            <a:r>
              <a:rPr lang="fr-FR" dirty="0" err="1" smtClean="0">
                <a:sym typeface="Wingdings" panose="05000000000000000000" pitchFamily="2" charset="2"/>
              </a:rPr>
              <a:t>ProvDAL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is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simpler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implement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thanProvTAP</a:t>
            </a:r>
            <a:r>
              <a:rPr lang="fr-FR" dirty="0" smtClean="0">
                <a:sym typeface="Wingdings" panose="05000000000000000000" pitchFamily="2" charset="2"/>
              </a:rPr>
              <a:t>.</a:t>
            </a:r>
          </a:p>
          <a:p>
            <a:r>
              <a:rPr lang="fr-FR" dirty="0" err="1" smtClean="0">
                <a:sym typeface="Wingdings" panose="05000000000000000000" pitchFamily="2" charset="2"/>
              </a:rPr>
              <a:t>Jesus</a:t>
            </a:r>
            <a:r>
              <a:rPr lang="fr-FR" dirty="0" smtClean="0">
                <a:sym typeface="Wingdings" panose="05000000000000000000" pitchFamily="2" charset="2"/>
              </a:rPr>
              <a:t> Salgado and ESA propose a new </a:t>
            </a:r>
            <a:r>
              <a:rPr lang="fr-FR" dirty="0" err="1" smtClean="0">
                <a:sym typeface="Wingdings" panose="05000000000000000000" pitchFamily="2" charset="2"/>
              </a:rPr>
              <a:t>protocol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specification</a:t>
            </a:r>
            <a:r>
              <a:rPr lang="fr-FR" dirty="0" smtClean="0">
                <a:sym typeface="Wingdings" panose="05000000000000000000" pitchFamily="2" charset="2"/>
              </a:rPr>
              <a:t> for </a:t>
            </a:r>
            <a:r>
              <a:rPr lang="fr-FR" dirty="0" err="1" smtClean="0">
                <a:sym typeface="Wingdings" panose="05000000000000000000" pitchFamily="2" charset="2"/>
              </a:rPr>
              <a:t>homogeneous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access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visibility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r>
              <a:rPr lang="fr-FR" dirty="0" err="1" smtClean="0">
                <a:sym typeface="Wingdings" panose="05000000000000000000" pitchFamily="2" charset="2"/>
              </a:rPr>
              <a:t>checkers</a:t>
            </a:r>
            <a:r>
              <a:rPr lang="fr-FR" dirty="0" smtClean="0">
                <a:sym typeface="Wingdings" panose="05000000000000000000" pitchFamily="2" charset="2"/>
              </a:rPr>
              <a:t> of </a:t>
            </a:r>
            <a:r>
              <a:rPr lang="fr-FR" dirty="0" err="1" smtClean="0">
                <a:sym typeface="Wingdings" panose="05000000000000000000" pitchFamily="2" charset="2"/>
              </a:rPr>
              <a:t>space</a:t>
            </a:r>
            <a:r>
              <a:rPr lang="fr-FR" dirty="0" smtClean="0">
                <a:sym typeface="Wingdings" panose="05000000000000000000" pitchFamily="2" charset="2"/>
              </a:rPr>
              <a:t> missions. </a:t>
            </a:r>
            <a:r>
              <a:rPr lang="fr-FR" dirty="0" err="1" smtClean="0">
                <a:sym typeface="Wingdings" panose="05000000000000000000" pitchFamily="2" charset="2"/>
              </a:rPr>
              <a:t>Extendable</a:t>
            </a:r>
            <a:r>
              <a:rPr lang="fr-FR" dirty="0" smtClean="0">
                <a:sym typeface="Wingdings" panose="05000000000000000000" pitchFamily="2" charset="2"/>
              </a:rPr>
              <a:t> to </a:t>
            </a:r>
            <a:r>
              <a:rPr lang="fr-FR" dirty="0" err="1" smtClean="0">
                <a:sym typeface="Wingdings" panose="05000000000000000000" pitchFamily="2" charset="2"/>
              </a:rPr>
              <a:t>ground</a:t>
            </a:r>
            <a:r>
              <a:rPr lang="fr-FR" dirty="0" smtClean="0">
                <a:sym typeface="Wingdings" panose="05000000000000000000" pitchFamily="2" charset="2"/>
              </a:rPr>
              <a:t> observations. </a:t>
            </a:r>
          </a:p>
          <a:p>
            <a:endParaRPr lang="fr-FR" dirty="0" smtClean="0">
              <a:sym typeface="Wingdings" panose="05000000000000000000" pitchFamily="2" charset="2"/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New </a:t>
            </a:r>
            <a:r>
              <a:rPr lang="fr-FR" dirty="0" err="1" smtClean="0"/>
              <a:t>ideas</a:t>
            </a:r>
            <a:r>
              <a:rPr lang="fr-FR" dirty="0" smtClean="0"/>
              <a:t>, new </a:t>
            </a:r>
            <a:r>
              <a:rPr lang="fr-FR" dirty="0" err="1" smtClean="0"/>
              <a:t>proposals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16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SzPct val="45000"/>
            </a:pPr>
            <a:r>
              <a:rPr lang="en-US" sz="2000" dirty="0" smtClean="0"/>
              <a:t>DAL/DM/TDIG common session Friday morning</a:t>
            </a:r>
          </a:p>
          <a:p>
            <a:pPr marL="285750" indent="-285750">
              <a:buSzPct val="45000"/>
            </a:pPr>
            <a:r>
              <a:rPr lang="en-US" sz="2000" dirty="0" smtClean="0"/>
              <a:t>Discovery Use cases distinguish source-driven, </a:t>
            </a:r>
            <a:r>
              <a:rPr lang="en-US" sz="2000" dirty="0" err="1" smtClean="0"/>
              <a:t>Obscore</a:t>
            </a:r>
            <a:r>
              <a:rPr lang="en-US" sz="2000" dirty="0" smtClean="0"/>
              <a:t>-like driven and physical content driven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 discovery</a:t>
            </a:r>
          </a:p>
          <a:p>
            <a:pPr marL="285750" indent="-285750">
              <a:buSzPct val="45000"/>
            </a:pPr>
            <a:r>
              <a:rPr lang="en-US" sz="2000" dirty="0" err="1" smtClean="0"/>
              <a:t>Obscore</a:t>
            </a:r>
            <a:r>
              <a:rPr lang="en-US" sz="2000" dirty="0" smtClean="0"/>
              <a:t>-like may require additional metadata (exposure, sampling, etc…)</a:t>
            </a:r>
          </a:p>
          <a:p>
            <a:pPr marL="541755" lvl="1" indent="-285750">
              <a:buSzPct val="45000"/>
            </a:pPr>
            <a:r>
              <a:rPr lang="en-US" sz="2000" dirty="0" smtClean="0"/>
              <a:t>A wiki page is to be opened by TDIG to discuss the additional metadata</a:t>
            </a:r>
          </a:p>
          <a:p>
            <a:pPr marL="541755" lvl="1" indent="-285750">
              <a:buSzPct val="45000"/>
            </a:pPr>
            <a:r>
              <a:rPr lang="en-US" sz="2000" dirty="0" err="1" smtClean="0"/>
              <a:t>TimeSeries</a:t>
            </a:r>
            <a:r>
              <a:rPr lang="en-US" sz="2000" dirty="0" smtClean="0"/>
              <a:t> discovery and </a:t>
            </a:r>
            <a:r>
              <a:rPr lang="en-US" sz="2000" dirty="0" err="1" smtClean="0"/>
              <a:t>acces</a:t>
            </a:r>
            <a:r>
              <a:rPr lang="en-US" sz="2000" dirty="0" smtClean="0"/>
              <a:t> requires small changes in several protocols ? Endorsed notes and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 Implementation “hat” ? </a:t>
            </a:r>
            <a:r>
              <a:rPr lang="en-US" sz="2000" dirty="0" smtClean="0">
                <a:sym typeface="Wingdings" panose="05000000000000000000" pitchFamily="2" charset="2"/>
              </a:rPr>
              <a:t> First draft soon.</a:t>
            </a:r>
            <a:endParaRPr lang="en-US" sz="2000" dirty="0" smtClean="0"/>
          </a:p>
          <a:p>
            <a:pPr marL="285750" indent="-285750">
              <a:buSzPct val="45000"/>
            </a:pPr>
            <a:r>
              <a:rPr lang="en-US" sz="2000" dirty="0" smtClean="0"/>
              <a:t> </a:t>
            </a:r>
            <a:r>
              <a:rPr lang="en-US" sz="2000" dirty="0" err="1" smtClean="0"/>
              <a:t>TimeSeries</a:t>
            </a:r>
            <a:r>
              <a:rPr lang="en-US" sz="2000" dirty="0" smtClean="0"/>
              <a:t> representation and serialization in the hands of DM WG</a:t>
            </a:r>
            <a:endParaRPr lang="en-US" sz="20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dirty="0" err="1">
                <a:latin typeface="Arial"/>
              </a:rPr>
              <a:t>TimeSeries</a:t>
            </a:r>
            <a:r>
              <a:rPr lang="en-US" sz="4400" b="0" dirty="0">
                <a:latin typeface="Arial"/>
              </a:rPr>
              <a:t> discovery and access </a:t>
            </a:r>
            <a:endParaRPr lang="fr-FR" b="0" dirty="0"/>
          </a:p>
        </p:txBody>
      </p:sp>
    </p:spTree>
    <p:extLst>
      <p:ext uri="{BB962C8B-B14F-4D97-AF65-F5344CB8AC3E}">
        <p14:creationId xmlns:p14="http://schemas.microsoft.com/office/powerpoint/2010/main" val="48347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Ops</a:t>
            </a:r>
            <a:r>
              <a:rPr lang="fr-FR" dirty="0" smtClean="0"/>
              <a:t> IG </a:t>
            </a:r>
            <a:r>
              <a:rPr lang="fr-FR" dirty="0" err="1" smtClean="0"/>
              <a:t>recently</a:t>
            </a:r>
            <a:r>
              <a:rPr lang="fr-FR" dirty="0" smtClean="0"/>
              <a:t> </a:t>
            </a:r>
            <a:r>
              <a:rPr lang="fr-FR" dirty="0" err="1" smtClean="0"/>
              <a:t>reported</a:t>
            </a:r>
            <a:r>
              <a:rPr lang="fr-FR" dirty="0" smtClean="0"/>
              <a:t> to us a </a:t>
            </a:r>
            <a:r>
              <a:rPr lang="fr-FR" dirty="0" smtClean="0"/>
              <a:t>lot of </a:t>
            </a:r>
            <a:r>
              <a:rPr lang="fr-FR" dirty="0" err="1" smtClean="0"/>
              <a:t>errors</a:t>
            </a:r>
            <a:r>
              <a:rPr lang="fr-FR" dirty="0"/>
              <a:t> </a:t>
            </a:r>
            <a:r>
              <a:rPr lang="fr-FR" dirty="0" smtClean="0"/>
              <a:t>on SCS, SIA, SSA, TAP services, etc</a:t>
            </a:r>
            <a:r>
              <a:rPr lang="fr-FR" dirty="0" smtClean="0"/>
              <a:t>…</a:t>
            </a:r>
          </a:p>
          <a:p>
            <a:r>
              <a:rPr lang="en-US" dirty="0"/>
              <a:t>For SCS some errata have been recently proposed and will </a:t>
            </a:r>
            <a:r>
              <a:rPr lang="en-US"/>
              <a:t>fix </a:t>
            </a:r>
            <a:r>
              <a:rPr lang="en-US" smtClean="0"/>
              <a:t>problems</a:t>
            </a:r>
            <a:endParaRPr lang="en-US" dirty="0"/>
          </a:p>
          <a:p>
            <a:r>
              <a:rPr lang="en-US" dirty="0" smtClean="0"/>
              <a:t>Further </a:t>
            </a:r>
            <a:r>
              <a:rPr lang="en-US" dirty="0"/>
              <a:t>investigation needed for </a:t>
            </a:r>
            <a:r>
              <a:rPr lang="en-US" dirty="0" smtClean="0"/>
              <a:t>other </a:t>
            </a:r>
            <a:r>
              <a:rPr lang="en-US" dirty="0"/>
              <a:t>protocols</a:t>
            </a:r>
            <a:br>
              <a:rPr lang="en-US" dirty="0"/>
            </a:br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11560" y="25373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Reports of DAL services </a:t>
            </a:r>
            <a:r>
              <a:rPr lang="fr-FR" dirty="0" err="1" smtClean="0"/>
              <a:t>errors</a:t>
            </a:r>
            <a:r>
              <a:rPr lang="fr-FR" dirty="0" smtClean="0"/>
              <a:t> by </a:t>
            </a:r>
            <a:r>
              <a:rPr lang="fr-FR" dirty="0" err="1" smtClean="0"/>
              <a:t>validators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7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672</Words>
  <Application>Microsoft Office PowerPoint</Application>
  <PresentationFormat>Affichage à l'écran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Arial</vt:lpstr>
      <vt:lpstr>Calibri</vt:lpstr>
      <vt:lpstr>DejaVu Sans</vt:lpstr>
      <vt:lpstr>Lucida Sans Unicode</vt:lpstr>
      <vt:lpstr>StarSymbol</vt:lpstr>
      <vt:lpstr>Verdana</vt:lpstr>
      <vt:lpstr>Wingdings</vt:lpstr>
      <vt:lpstr>Wingdings 2</vt:lpstr>
      <vt:lpstr>Wingdings 3</vt:lpstr>
      <vt:lpstr>Rotonde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New ideas, new proposals</vt:lpstr>
      <vt:lpstr>TimeSeries discovery and access </vt:lpstr>
      <vt:lpstr>Reports of DAL services errors by validators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bonnarel</dc:creator>
  <cp:lastModifiedBy>bonnarel</cp:lastModifiedBy>
  <cp:revision>113</cp:revision>
  <dcterms:modified xsi:type="dcterms:W3CDTF">2017-10-29T12:12:45Z</dcterms:modified>
</cp:coreProperties>
</file>