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3"/>
  </p:notesMasterIdLst>
  <p:handoutMasterIdLst>
    <p:handoutMasterId r:id="rId14"/>
  </p:handoutMasterIdLst>
  <p:sldIdLst>
    <p:sldId id="285" r:id="rId3"/>
    <p:sldId id="316" r:id="rId4"/>
    <p:sldId id="317" r:id="rId5"/>
    <p:sldId id="318" r:id="rId6"/>
    <p:sldId id="330" r:id="rId7"/>
    <p:sldId id="319" r:id="rId8"/>
    <p:sldId id="323" r:id="rId9"/>
    <p:sldId id="321" r:id="rId10"/>
    <p:sldId id="324" r:id="rId11"/>
    <p:sldId id="331" r:id="rId1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14" autoAdjust="0"/>
  </p:normalViewPr>
  <p:slideViewPr>
    <p:cSldViewPr showGuides="1">
      <p:cViewPr>
        <p:scale>
          <a:sx n="114" d="100"/>
          <a:sy n="114" d="100"/>
        </p:scale>
        <p:origin x="392" y="752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10/10/19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10/10/19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CSIRO Radio Archives and the 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2C4FCC1-036B-2740-B215-242FB85A8A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r="6683"/>
          <a:stretch>
            <a:fillRect/>
          </a:stretch>
        </p:blipFill>
        <p:spPr>
          <a:xfrm>
            <a:off x="4572000" y="0"/>
            <a:ext cx="4572000" cy="5143500"/>
          </a:xfrm>
        </p:spPr>
      </p:pic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251521" y="4263938"/>
            <a:ext cx="36004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dirty="0">
                <a:latin typeface="Calibri" pitchFamily="34" charset="0"/>
              </a:rPr>
              <a:t>James Dempsey  |  11 Oct 2019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6D335-B7D2-D240-A44E-DAD29BA4A8C2}"/>
              </a:ext>
            </a:extLst>
          </p:cNvPr>
          <p:cNvSpPr txBox="1"/>
          <p:nvPr/>
        </p:nvSpPr>
        <p:spPr>
          <a:xfrm>
            <a:off x="3209757" y="4859836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ANU &amp; CSIRO</a:t>
            </a:r>
          </a:p>
        </p:txBody>
      </p:sp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C5855E-714B-1E45-9C92-57DF3846D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>
              <a:spcAft>
                <a:spcPct val="0"/>
              </a:spcAft>
            </a:pPr>
            <a:r>
              <a:rPr lang="en-US" sz="1200" dirty="0"/>
              <a:t>CSIRO Information Management &amp; Technology</a:t>
            </a:r>
          </a:p>
          <a:p>
            <a:pPr lvl="1">
              <a:tabLst>
                <a:tab pos="355600" algn="l"/>
              </a:tabLst>
            </a:pPr>
            <a:r>
              <a:rPr lang="en-US" sz="1200" dirty="0"/>
              <a:t>James Dempsey</a:t>
            </a:r>
            <a:br>
              <a:rPr lang="en-US" sz="1200" dirty="0"/>
            </a:br>
            <a:r>
              <a:rPr lang="en-US" sz="1200" dirty="0"/>
              <a:t>Senior Developer, Information Services Applications</a:t>
            </a:r>
          </a:p>
          <a:p>
            <a:pPr lvl="2">
              <a:spcAft>
                <a:spcPct val="0"/>
              </a:spcAft>
            </a:pPr>
            <a:r>
              <a:rPr lang="en-US" sz="1200" dirty="0"/>
              <a:t>+61 2 6214 2912</a:t>
            </a:r>
          </a:p>
          <a:p>
            <a:pPr lvl="2">
              <a:spcAft>
                <a:spcPct val="0"/>
              </a:spcAft>
            </a:pPr>
            <a:r>
              <a:rPr lang="en-US" sz="1200" dirty="0" err="1"/>
              <a:t>James.Dempsey@csiro.au</a:t>
            </a:r>
            <a:endParaRPr lang="en-US" sz="1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C1302F-94E8-0E4D-9B08-2CB3F8FC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475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BC2C07-9788-7847-9227-D3F914ADF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13806"/>
          <a:stretch>
            <a:fillRect/>
          </a:stretch>
        </p:blipFill>
        <p:spPr>
          <a:xfrm>
            <a:off x="4572000" y="0"/>
            <a:ext cx="4572000" cy="5143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A66F-2143-4669-A945-56B48F49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Archive for Australia telescope Compact Array (and others)</a:t>
            </a:r>
          </a:p>
          <a:p>
            <a:r>
              <a:rPr lang="en-AU" dirty="0"/>
              <a:t>Data formats:</a:t>
            </a:r>
          </a:p>
          <a:p>
            <a:pPr lvl="1"/>
            <a:r>
              <a:rPr lang="en-AU" dirty="0"/>
              <a:t>Visibilities (RPFITS)</a:t>
            </a:r>
          </a:p>
          <a:p>
            <a:pPr lvl="1"/>
            <a:r>
              <a:rPr lang="en-AU" dirty="0"/>
              <a:t>Spectral Line (SDFITS, HDF5)</a:t>
            </a:r>
          </a:p>
          <a:p>
            <a:r>
              <a:rPr lang="en-AU" dirty="0"/>
              <a:t>VO Protocols:</a:t>
            </a:r>
          </a:p>
          <a:p>
            <a:pPr lvl="1"/>
            <a:r>
              <a:rPr lang="en-AU" dirty="0"/>
              <a:t>TAP, SIA2, SCS</a:t>
            </a:r>
          </a:p>
          <a:p>
            <a:pPr lvl="1"/>
            <a:r>
              <a:rPr lang="en-AU" dirty="0"/>
              <a:t>Direct download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 wrap="square">
            <a:noAutofit/>
          </a:bodyPr>
          <a:lstStyle/>
          <a:p>
            <a:r>
              <a:rPr lang="en-AU" sz="2400" dirty="0"/>
              <a:t>Australia Telescope Online Archive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D3E16-D4BA-C446-8A74-0B33CC277274}"/>
              </a:ext>
            </a:extLst>
          </p:cNvPr>
          <p:cNvSpPr txBox="1"/>
          <p:nvPr/>
        </p:nvSpPr>
        <p:spPr>
          <a:xfrm>
            <a:off x="3405201" y="485043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CSIRO</a:t>
            </a:r>
          </a:p>
        </p:txBody>
      </p:sp>
    </p:spTree>
    <p:extLst>
      <p:ext uri="{BB962C8B-B14F-4D97-AF65-F5344CB8AC3E}">
        <p14:creationId xmlns:p14="http://schemas.microsoft.com/office/powerpoint/2010/main" val="104637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913B689-11D8-984C-9C38-508AA510D3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-600" r="18613" b="600"/>
          <a:stretch/>
        </p:blipFill>
        <p:spPr>
          <a:xfrm>
            <a:off x="4656237" y="-19050"/>
            <a:ext cx="4563963" cy="5162550"/>
          </a:xfrm>
          <a:solidFill>
            <a:schemeClr val="accent6">
              <a:lumMod val="75000"/>
            </a:schemeClr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A66F-2143-4669-A945-56B48F49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Holds pulsar data from Parkes</a:t>
            </a:r>
          </a:p>
          <a:p>
            <a:r>
              <a:rPr lang="en-AU" dirty="0"/>
              <a:t>Data formats:</a:t>
            </a:r>
          </a:p>
          <a:p>
            <a:pPr lvl="1"/>
            <a:r>
              <a:rPr lang="en-AU" dirty="0"/>
              <a:t>Time series (PSRFITS)</a:t>
            </a:r>
          </a:p>
          <a:p>
            <a:r>
              <a:rPr lang="en-AU" dirty="0"/>
              <a:t>VO Protocols:</a:t>
            </a:r>
          </a:p>
          <a:p>
            <a:pPr lvl="1"/>
            <a:r>
              <a:rPr lang="en-AU" dirty="0"/>
              <a:t>TAP, SCS</a:t>
            </a:r>
          </a:p>
          <a:p>
            <a:pPr lvl="1"/>
            <a:r>
              <a:rPr lang="en-AU" dirty="0"/>
              <a:t>Direct download</a:t>
            </a:r>
          </a:p>
          <a:p>
            <a:pPr marL="216000" lvl="1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>
            <a:normAutofit/>
          </a:bodyPr>
          <a:lstStyle/>
          <a:p>
            <a:r>
              <a:rPr lang="en-AU" sz="2400" dirty="0"/>
              <a:t>Parkes Pulsar Data Archive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1D855-B8E2-084B-8849-10CF1E8F1DAF}"/>
              </a:ext>
            </a:extLst>
          </p:cNvPr>
          <p:cNvSpPr txBox="1"/>
          <p:nvPr/>
        </p:nvSpPr>
        <p:spPr>
          <a:xfrm>
            <a:off x="3405201" y="485043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CSIRO</a:t>
            </a:r>
          </a:p>
        </p:txBody>
      </p:sp>
    </p:spTree>
    <p:extLst>
      <p:ext uri="{BB962C8B-B14F-4D97-AF65-F5344CB8AC3E}">
        <p14:creationId xmlns:p14="http://schemas.microsoft.com/office/powerpoint/2010/main" val="271792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A66F-2143-4669-A945-56B48F49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Archive for Australian Square Kilometre Array Pathfinder</a:t>
            </a:r>
          </a:p>
          <a:p>
            <a:r>
              <a:rPr lang="en-AU" dirty="0"/>
              <a:t>Data formats:</a:t>
            </a:r>
          </a:p>
          <a:p>
            <a:pPr lvl="1"/>
            <a:r>
              <a:rPr lang="en-AU" dirty="0"/>
              <a:t>Images &amp; Image cubes (FITS)</a:t>
            </a:r>
          </a:p>
          <a:p>
            <a:pPr lvl="1"/>
            <a:r>
              <a:rPr lang="en-AU" dirty="0"/>
              <a:t>Spectra (FITS)</a:t>
            </a:r>
          </a:p>
          <a:p>
            <a:pPr lvl="1"/>
            <a:r>
              <a:rPr lang="en-AU" dirty="0"/>
              <a:t>Catalogues (</a:t>
            </a:r>
            <a:r>
              <a:rPr lang="en-AU" dirty="0" err="1"/>
              <a:t>VOTable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Visibilities (CASA Measurement Sets)</a:t>
            </a:r>
          </a:p>
          <a:p>
            <a:r>
              <a:rPr lang="en-AU" dirty="0"/>
              <a:t>VO Protocols:</a:t>
            </a:r>
          </a:p>
          <a:p>
            <a:pPr lvl="1"/>
            <a:r>
              <a:rPr lang="en-AU" dirty="0"/>
              <a:t>TAP, SIA2, SSA, SCS</a:t>
            </a:r>
          </a:p>
          <a:p>
            <a:pPr lvl="1"/>
            <a:r>
              <a:rPr lang="en-AU" dirty="0" err="1"/>
              <a:t>DataLink</a:t>
            </a:r>
            <a:r>
              <a:rPr lang="en-AU" dirty="0"/>
              <a:t>, SODA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CSIRO ASKAP Science Data Archive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0CEFA-7ED4-ED4B-897D-1A51CAD942ED}"/>
              </a:ext>
            </a:extLst>
          </p:cNvPr>
          <p:cNvSpPr txBox="1"/>
          <p:nvPr/>
        </p:nvSpPr>
        <p:spPr>
          <a:xfrm>
            <a:off x="3405201" y="4850436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CSIRO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2383CC2-7CDE-8848-BE02-412260D462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76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D374-4FA4-4B30-BD37-92D5E552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CASDA VO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064FB-AD4B-4B3D-AFAC-60F2586539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Used on all three archives</a:t>
            </a:r>
          </a:p>
          <a:p>
            <a:r>
              <a:rPr lang="en-US" dirty="0"/>
              <a:t>Built to be used anywhere</a:t>
            </a:r>
          </a:p>
          <a:p>
            <a:r>
              <a:rPr lang="en-US" dirty="0"/>
              <a:t>Remote database access via </a:t>
            </a:r>
            <a:br>
              <a:rPr lang="en-US" dirty="0"/>
            </a:br>
            <a:r>
              <a:rPr lang="en-US" dirty="0"/>
              <a:t>TAP, SCS, Datalink, SIA2, SSA</a:t>
            </a:r>
          </a:p>
          <a:p>
            <a:r>
              <a:rPr lang="en-US" dirty="0"/>
              <a:t>Requirements: </a:t>
            </a:r>
          </a:p>
          <a:p>
            <a:pPr lvl="1"/>
            <a:r>
              <a:rPr lang="en-US" dirty="0"/>
              <a:t>Java 8</a:t>
            </a:r>
          </a:p>
          <a:p>
            <a:pPr lvl="1"/>
            <a:r>
              <a:rPr lang="en-US" dirty="0"/>
              <a:t>Postgres database (pgsphere optional)</a:t>
            </a:r>
          </a:p>
          <a:p>
            <a:pPr lvl="1"/>
            <a:r>
              <a:rPr lang="en-US" dirty="0"/>
              <a:t>Web container (e.g. tomcat)</a:t>
            </a:r>
          </a:p>
          <a:p>
            <a:r>
              <a:rPr lang="en-US" dirty="0"/>
              <a:t>Interactive configuration</a:t>
            </a:r>
          </a:p>
          <a:p>
            <a:pPr lvl="1"/>
            <a:r>
              <a:rPr lang="en-US" dirty="0"/>
              <a:t>Discover table structure, create metadata</a:t>
            </a:r>
          </a:p>
          <a:p>
            <a:pPr lvl="1"/>
            <a:r>
              <a:rPr lang="en-US" dirty="0"/>
              <a:t>Config stored in yaml file which can be edited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6728F7-37A8-4BE2-AD5B-DC14989F9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60" y="1665288"/>
            <a:ext cx="3811479" cy="306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7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4993-3252-814A-9F21-46E1CB26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0C21-9CE8-E248-AD11-7A408BC2B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Raw data (may be calibrated)</a:t>
            </a:r>
          </a:p>
          <a:p>
            <a:r>
              <a:rPr lang="en-US" dirty="0"/>
              <a:t>Records all baselines over time</a:t>
            </a:r>
          </a:p>
          <a:p>
            <a:r>
              <a:rPr lang="en-US" dirty="0"/>
              <a:t>Each file may contain multiple:</a:t>
            </a:r>
          </a:p>
          <a:p>
            <a:pPr lvl="1"/>
            <a:r>
              <a:rPr lang="en-US" dirty="0" err="1"/>
              <a:t>Pointings</a:t>
            </a:r>
            <a:endParaRPr lang="en-US" dirty="0"/>
          </a:p>
          <a:p>
            <a:pPr lvl="1"/>
            <a:r>
              <a:rPr lang="en-US" dirty="0"/>
              <a:t>Frequency blocks</a:t>
            </a:r>
          </a:p>
          <a:p>
            <a:pPr lvl="1"/>
            <a:r>
              <a:rPr lang="en-US" dirty="0" err="1"/>
              <a:t>Polarisations</a:t>
            </a:r>
            <a:endParaRPr lang="en-US" dirty="0"/>
          </a:p>
          <a:p>
            <a:r>
              <a:rPr lang="en-US" dirty="0"/>
              <a:t>Major formats:</a:t>
            </a:r>
          </a:p>
          <a:p>
            <a:pPr lvl="1"/>
            <a:r>
              <a:rPr lang="en-US" dirty="0"/>
              <a:t>CASA measurement sets</a:t>
            </a:r>
          </a:p>
          <a:p>
            <a:pPr lvl="1"/>
            <a:r>
              <a:rPr lang="en-US" dirty="0" err="1"/>
              <a:t>Miriad</a:t>
            </a:r>
            <a:r>
              <a:rPr lang="en-US" dirty="0"/>
              <a:t> </a:t>
            </a:r>
            <a:r>
              <a:rPr lang="en-US" dirty="0" err="1"/>
              <a:t>uv</a:t>
            </a:r>
            <a:endParaRPr lang="en-US" dirty="0"/>
          </a:p>
          <a:p>
            <a:pPr lvl="1"/>
            <a:r>
              <a:rPr lang="en-US" dirty="0"/>
              <a:t>RPFITS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B48115-55EE-884B-9C2E-1B2C5D761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3600" y="1461703"/>
            <a:ext cx="4038600" cy="2651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43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B049-88B3-6C41-ABA0-01ECE7C3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Visibilities in ATOA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723F-507B-6C4A-848C-2F351320D2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Data listed in </a:t>
            </a:r>
            <a:r>
              <a:rPr lang="en-AU" dirty="0" err="1"/>
              <a:t>ObsCore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312DF-2C46-4C41-9BDA-50EF95BF7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Multiple rows per visibility file</a:t>
            </a:r>
          </a:p>
          <a:p>
            <a:pPr lvl="1"/>
            <a:r>
              <a:rPr lang="en-AU" dirty="0"/>
              <a:t>Split by source/</a:t>
            </a:r>
            <a:r>
              <a:rPr lang="en-AU" dirty="0" err="1"/>
              <a:t>freq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A2BE4-158D-3641-9C7E-853F6A43C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9144000" cy="24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EF138E-D342-DD4F-8D14-EA4420828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019538"/>
              </p:ext>
            </p:extLst>
          </p:nvPr>
        </p:nvGraphicFramePr>
        <p:xfrm>
          <a:off x="250825" y="987425"/>
          <a:ext cx="86423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375">
                  <a:extLst>
                    <a:ext uri="{9D8B030D-6E8A-4147-A177-3AD203B41FA5}">
                      <a16:colId xmlns:a16="http://schemas.microsoft.com/office/drawing/2014/main" val="2684029592"/>
                    </a:ext>
                  </a:extLst>
                </a:gridCol>
                <a:gridCol w="6149975">
                  <a:extLst>
                    <a:ext uri="{9D8B030D-6E8A-4147-A177-3AD203B41FA5}">
                      <a16:colId xmlns:a16="http://schemas.microsoft.com/office/drawing/2014/main" val="179899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60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Instrument configuration (e.g. which array was in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8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Centre frequency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7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/>
                        <a:t>If_num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frequency number (frequency band 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7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/>
                        <a:t>Spw_num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up number (Spectral window)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1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Em_size</a:t>
                      </a:r>
                      <a:r>
                        <a:rPr lang="en-US" dirty="0"/>
                        <a:t> in frequency units 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1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/>
                        <a:t>Number_scans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scans (in file)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5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/>
                        <a:t>Time_scans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time on scans at this </a:t>
                      </a:r>
                      <a:r>
                        <a:rPr lang="en-US" dirty="0" err="1"/>
                        <a:t>freq</a:t>
                      </a:r>
                      <a:r>
                        <a:rPr lang="en-US" dirty="0"/>
                        <a:t> (min)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0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/>
                        <a:t>Data_flag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flag, 999 – non science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4485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3FAF499-95FC-1649-B6B4-AADD47D1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ObsCore</a:t>
            </a:r>
            <a:r>
              <a:rPr lang="en-US" dirty="0"/>
              <a:t> – Columns for Visibilities</a:t>
            </a:r>
          </a:p>
        </p:txBody>
      </p:sp>
    </p:spTree>
    <p:extLst>
      <p:ext uri="{BB962C8B-B14F-4D97-AF65-F5344CB8AC3E}">
        <p14:creationId xmlns:p14="http://schemas.microsoft.com/office/powerpoint/2010/main" val="196062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3AD6F-CE01-0E47-9CC3-52676118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 features on all three CSIRO astronomy archives</a:t>
            </a:r>
          </a:p>
          <a:p>
            <a:r>
              <a:rPr lang="en-US" dirty="0"/>
              <a:t>Same CASDA VO Tools library used in each</a:t>
            </a:r>
          </a:p>
          <a:p>
            <a:r>
              <a:rPr lang="en-US" dirty="0"/>
              <a:t>VO replaces the need for separate APIs</a:t>
            </a:r>
          </a:p>
          <a:p>
            <a:r>
              <a:rPr lang="en-US" dirty="0"/>
              <a:t>Visibilities need special consideration in </a:t>
            </a:r>
            <a:r>
              <a:rPr lang="en-US" dirty="0" err="1"/>
              <a:t>ObsCore</a:t>
            </a:r>
            <a:endParaRPr lang="en-US" dirty="0"/>
          </a:p>
          <a:p>
            <a:pPr lvl="1"/>
            <a:r>
              <a:rPr lang="en-US" dirty="0"/>
              <a:t>Extra columns for configuration</a:t>
            </a:r>
          </a:p>
          <a:p>
            <a:pPr lvl="1"/>
            <a:r>
              <a:rPr lang="en-US" dirty="0"/>
              <a:t>Multiple rows per file to describe contents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D4B6E9-F4DA-A74E-89FF-0001D55A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28426026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43ACC684-2AD5-476E-AF12-014BDF35CF15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59B5932C-8BC1-41B2-ABAC-991F2E9FF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12793</TotalTime>
  <Words>346</Words>
  <Application>Microsoft Macintosh PowerPoint</Application>
  <PresentationFormat>On-screen Show (16:9)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CSIRO vertical</vt:lpstr>
      <vt:lpstr>CSIRO horizontal</vt:lpstr>
      <vt:lpstr>CSIRO Radio Archives and the VO</vt:lpstr>
      <vt:lpstr>Australia Telescope Online Archive</vt:lpstr>
      <vt:lpstr>Parkes Pulsar Data Archive</vt:lpstr>
      <vt:lpstr>CSIRO ASKAP Science Data Archive</vt:lpstr>
      <vt:lpstr>CASDA VO Tools</vt:lpstr>
      <vt:lpstr>Visibilities</vt:lpstr>
      <vt:lpstr>Visibilities in ATOA</vt:lpstr>
      <vt:lpstr>ObsCore – Columns for Visibilities</vt:lpstr>
      <vt:lpstr>Summary</vt:lpstr>
      <vt:lpstr>Thank you</vt:lpstr>
    </vt:vector>
  </TitlesOfParts>
  <Company>CSIRO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Dempsey, James (IM&amp;T, Black Mountain)</dc:creator>
  <cp:lastModifiedBy>James Dempsey</cp:lastModifiedBy>
  <cp:revision>23</cp:revision>
  <cp:lastPrinted>2019-10-11T04:41:49Z</cp:lastPrinted>
  <dcterms:created xsi:type="dcterms:W3CDTF">2019-09-28T22:31:19Z</dcterms:created>
  <dcterms:modified xsi:type="dcterms:W3CDTF">2019-10-11T04:46:49Z</dcterms:modified>
</cp:coreProperties>
</file>