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81" r:id="rId2"/>
    <p:sldId id="28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CED0"/>
    <a:srgbClr val="444247"/>
    <a:srgbClr val="000000"/>
    <a:srgbClr val="314B66"/>
    <a:srgbClr val="E15F14"/>
    <a:srgbClr val="E1EDF2"/>
    <a:srgbClr val="FFFFFF"/>
    <a:srgbClr val="6368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93"/>
    <p:restoredTop sz="94607"/>
  </p:normalViewPr>
  <p:slideViewPr>
    <p:cSldViewPr snapToGrid="0" snapToObjects="1">
      <p:cViewPr varScale="1">
        <p:scale>
          <a:sx n="119" d="100"/>
          <a:sy n="119" d="100"/>
        </p:scale>
        <p:origin x="10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A30BBC-B9D1-4F42-8CE3-8A33390DE104}" type="datetimeFigureOut">
              <a:rPr lang="en-US" smtClean="0"/>
              <a:t>8/9/18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F1303-77C1-1F48-9993-A9CF7BE44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3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5F1303-77C1-1F48-9993-A9CF7BE44F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403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8283B-DDF4-6347-A5CE-CCA685B507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03D2F-E0B7-A444-8961-B97FBCD365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F62C6-14C1-A747-B73D-1C5BBC450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00107-7547-654B-BC5C-E04FC8E11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08A01-F79C-1B45-8C68-E9EBE1A13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2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CBBAE-7CE6-BA47-9078-0489F85F1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F84A48-2923-AF47-AF2E-6478175D5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B0F85-7BA9-7346-AC2B-C9936DA71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26906-7A5E-B041-A05F-31D6E93F4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AD423-4C2A-8C4C-A8FD-00638628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64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DDBE6F-820D-3246-A819-9BC90D8100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52E862-4600-C949-8A00-4344AFF80C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E662C-D139-6A46-82C2-7FB139D1B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BE61-3E58-334C-BDF0-193E36A01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39CA0-657A-454B-B9D7-064CF06D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16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A13FA-14B6-9841-AB76-4007DF522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404F64-8791-D141-A991-206FDFC9C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053D1-4756-904F-956A-BD6EC8BB8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D8FCE-2F9A-824D-8F86-D4FC4407A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F7662-A03F-BA4F-81FD-1A0A882A7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130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9DE9A-674D-FA42-A794-5B9BBC02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AA35E-1524-8844-8C4F-6121B4D1D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F5E406-FE2F-1745-9F62-D1409F821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0982F-79D7-8C47-B74B-63D5DA60B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2FD022-1998-0F4D-A4F7-197FA06E4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3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677F-52A2-D04A-911B-BBAD1731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C10DB-7E1D-8A45-BCC2-345DC1B9DC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473B2-A807-0C4E-A337-FC197A230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887B11-BBF2-9849-B5EA-8DB4D9417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2290D-4B43-B141-9B20-EE9338B8C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6D73F-8E87-414A-9098-F9B7A76B8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9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43B9B-44D1-6F4F-94C8-063F3197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C0E634-D35F-EC40-8CAB-44DC1AD2C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64143-67E2-A349-882C-2AD8F9360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D3336A-16A1-4548-BEED-CECD72B37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317EBC-B496-AB46-BE94-6C6E7D82D5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20C1C4-4CB6-F040-B014-E6FF14ADF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323296E-447A-AB48-8254-C198D07EE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E3ACFE7-5BE2-FB49-A83E-9C31E4F56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95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18CF2-2A80-5B4A-9BA9-80C198235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FAB2B2-CDB5-A641-B1D2-6E6A25828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8374F3-C235-3645-984B-D2120F850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F3BF93-8221-454C-BECB-36D29339A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85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1D2593-F22A-2849-8367-331C97931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F1DB44-A815-B34F-AC70-341B3FC59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4C87A7-0390-134D-8DFB-EBADC13E3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216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AA61-1A64-7548-AA4C-2A291F42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0C9460-D0D8-A849-97E9-573BA9D67B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2074D6-0DE2-4549-B73D-A16B0E9E7A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F50E06-637D-6344-A2C5-426AA5091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72A93A-75B8-AE48-8081-44955660E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E536B-1101-404C-B50C-78619A5B7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796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AA533-5C8C-AF46-B4C8-66521787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830C74-9A32-B84D-B6DF-819DE86282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17207-2990-7A47-9ABE-C792C15D74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F835A-BEA8-E14C-B328-26ED2BEA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88E172-89DA-0F48-A794-152A37BA7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0A041-947F-6E48-A3D6-8C63AFD7F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19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A932D-3900-F540-90F7-E370A7B82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C04F4-194A-2342-90EE-D23917C6B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176BA1-2548-C740-8E56-4C43C9E79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6638A-AFEB-0940-8930-CAE8364EABA5}" type="datetimeFigureOut">
              <a:rPr lang="en-US" smtClean="0"/>
              <a:t>8/9/18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D08F5-ABAD-E94E-98FB-DD0457FDE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C7154D-A0A1-0C41-8E00-0D831A576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55CC1-09AD-2647-9526-55D4690111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612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em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tiff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7.png"/><Relationship Id="rId3" Type="http://schemas.openxmlformats.org/officeDocument/2006/relationships/image" Target="../media/image1.tiff"/><Relationship Id="rId7" Type="http://schemas.openxmlformats.org/officeDocument/2006/relationships/image" Target="../media/image10.png"/><Relationship Id="rId12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tiff"/><Relationship Id="rId5" Type="http://schemas.openxmlformats.org/officeDocument/2006/relationships/image" Target="../media/image8.png"/><Relationship Id="rId10" Type="http://schemas.openxmlformats.org/officeDocument/2006/relationships/image" Target="../media/image4.png"/><Relationship Id="rId4" Type="http://schemas.openxmlformats.org/officeDocument/2006/relationships/image" Target="../media/image2.emf"/><Relationship Id="rId9" Type="http://schemas.openxmlformats.org/officeDocument/2006/relationships/image" Target="../media/image12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0EBE53-775E-7A47-B6A3-454F53075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2"/>
          </a:xfrm>
          <a:prstGeom prst="rect">
            <a:avLst/>
          </a:prstGeom>
        </p:spPr>
      </p:pic>
      <p:sp>
        <p:nvSpPr>
          <p:cNvPr id="12" name="officeArt object">
            <a:extLst>
              <a:ext uri="{FF2B5EF4-FFF2-40B4-BE49-F238E27FC236}">
                <a16:creationId xmlns:a16="http://schemas.microsoft.com/office/drawing/2014/main" id="{E8F03B07-76F5-9147-8DE5-7D8DA951DFC8}"/>
              </a:ext>
            </a:extLst>
          </p:cNvPr>
          <p:cNvSpPr/>
          <p:nvPr/>
        </p:nvSpPr>
        <p:spPr>
          <a:xfrm>
            <a:off x="0" y="0"/>
            <a:ext cx="11336198" cy="5751873"/>
          </a:xfrm>
          <a:prstGeom prst="rect">
            <a:avLst/>
          </a:prstGeom>
          <a:solidFill>
            <a:srgbClr val="000000">
              <a:alpha val="70000"/>
            </a:srgbClr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" name="officeArt object">
            <a:extLst>
              <a:ext uri="{FF2B5EF4-FFF2-40B4-BE49-F238E27FC236}">
                <a16:creationId xmlns:a16="http://schemas.microsoft.com/office/drawing/2014/main" id="{C6D1D9FF-5ABE-DB40-9F21-6A31A8AF000D}"/>
              </a:ext>
            </a:extLst>
          </p:cNvPr>
          <p:cNvSpPr/>
          <p:nvPr/>
        </p:nvSpPr>
        <p:spPr>
          <a:xfrm>
            <a:off x="-1" y="0"/>
            <a:ext cx="11002298" cy="5446856"/>
          </a:xfrm>
          <a:prstGeom prst="rect">
            <a:avLst/>
          </a:prstGeom>
          <a:solidFill>
            <a:srgbClr val="444247"/>
          </a:solidFill>
          <a:ln w="12700" cap="flat">
            <a:noFill/>
            <a:miter lim="400000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" name="officeArt object">
            <a:extLst>
              <a:ext uri="{FF2B5EF4-FFF2-40B4-BE49-F238E27FC236}">
                <a16:creationId xmlns:a16="http://schemas.microsoft.com/office/drawing/2014/main" id="{793E6998-34CE-9D44-AC26-0CF21D9837DE}"/>
              </a:ext>
            </a:extLst>
          </p:cNvPr>
          <p:cNvSpPr txBox="1"/>
          <p:nvPr/>
        </p:nvSpPr>
        <p:spPr>
          <a:xfrm>
            <a:off x="656531" y="218063"/>
            <a:ext cx="9727512" cy="229543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b">
            <a:noAutofit/>
          </a:bodyPr>
          <a:lstStyle/>
          <a:p>
            <a:pPr>
              <a:spcAft>
                <a:spcPts val="0"/>
              </a:spcAft>
            </a:pPr>
            <a:r>
              <a:rPr lang="en-US" sz="4000" dirty="0">
                <a:solidFill>
                  <a:srgbClr val="FF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Chandra X-Ray data in the </a:t>
            </a:r>
          </a:p>
          <a:p>
            <a:pPr>
              <a:spcAft>
                <a:spcPts val="0"/>
              </a:spcAft>
            </a:pPr>
            <a:r>
              <a:rPr lang="en-US" sz="4000" dirty="0">
                <a:solidFill>
                  <a:srgbClr val="FFFFFF"/>
                </a:solidFill>
                <a:effectLst/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Virtual Observatory</a:t>
            </a:r>
          </a:p>
          <a:p>
            <a:pPr>
              <a:spcAft>
                <a:spcPts val="0"/>
              </a:spcAft>
            </a:pPr>
            <a:endParaRPr lang="en-GB" sz="4000" dirty="0">
              <a:solidFill>
                <a:srgbClr val="FFFFFF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7D7CB3-19BF-E348-ACDB-1C63898C57E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719" y="6030679"/>
            <a:ext cx="1310640" cy="7315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Shape 1073741847">
            <a:extLst>
              <a:ext uri="{FF2B5EF4-FFF2-40B4-BE49-F238E27FC236}">
                <a16:creationId xmlns:a16="http://schemas.microsoft.com/office/drawing/2014/main" id="{2B3AC850-AA0C-E54B-AC85-47F1DBA7E28A}"/>
              </a:ext>
            </a:extLst>
          </p:cNvPr>
          <p:cNvSpPr txBox="1"/>
          <p:nvPr/>
        </p:nvSpPr>
        <p:spPr>
          <a:xfrm>
            <a:off x="2015614" y="6222577"/>
            <a:ext cx="5137354" cy="39370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International Virtual Observatory Alliance</a:t>
            </a:r>
            <a:endParaRPr lang="en-GB" sz="2000" dirty="0">
              <a:solidFill>
                <a:srgbClr val="FEFEF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-Regular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officeArt object">
            <a:extLst>
              <a:ext uri="{FF2B5EF4-FFF2-40B4-BE49-F238E27FC236}">
                <a16:creationId xmlns:a16="http://schemas.microsoft.com/office/drawing/2014/main" id="{497810CA-2C27-F04D-B573-1868F1AE9B4F}"/>
              </a:ext>
            </a:extLst>
          </p:cNvPr>
          <p:cNvSpPr txBox="1"/>
          <p:nvPr/>
        </p:nvSpPr>
        <p:spPr>
          <a:xfrm>
            <a:off x="674569" y="2597218"/>
            <a:ext cx="4994231" cy="221332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0" tIns="0" rIns="0" bIns="0" numCol="1" anchor="ctr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400" i="1" dirty="0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The Chandra X-ray Observatory has nearly 20 years of public data in its archive. Chandra data is easily accessible to the scientific community through VO-enabled services and interfaces.</a:t>
            </a:r>
          </a:p>
          <a:p>
            <a:pPr>
              <a:spcAft>
                <a:spcPts val="0"/>
              </a:spcAft>
            </a:pPr>
            <a:endParaRPr lang="en-US" sz="2400" i="1" dirty="0">
              <a:solidFill>
                <a:srgbClr val="FEFFFF"/>
              </a:solidFill>
              <a:effectLst/>
              <a:latin typeface="TeX Gyre Heros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endParaRPr lang="en-GB" sz="2800" i="1" dirty="0">
              <a:solidFill>
                <a:srgbClr val="FEFFFF"/>
              </a:solidFill>
              <a:effectLst/>
              <a:latin typeface="TeXGyreHeros-Italic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61F06E-CDD0-D04F-8742-5031B6F9784A}"/>
              </a:ext>
            </a:extLst>
          </p:cNvPr>
          <p:cNvSpPr/>
          <p:nvPr/>
        </p:nvSpPr>
        <p:spPr>
          <a:xfrm>
            <a:off x="1557299" y="4671106"/>
            <a:ext cx="22174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FEFFFF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cxc.harvard.edu</a:t>
            </a:r>
            <a:endParaRPr lang="en-US" sz="2400" dirty="0"/>
          </a:p>
        </p:txBody>
      </p:sp>
      <p:sp>
        <p:nvSpPr>
          <p:cNvPr id="20" name="officeArt object">
            <a:extLst>
              <a:ext uri="{FF2B5EF4-FFF2-40B4-BE49-F238E27FC236}">
                <a16:creationId xmlns:a16="http://schemas.microsoft.com/office/drawing/2014/main" id="{86D3F7F5-A09C-6A4D-B6E7-94F6D1BC6667}"/>
              </a:ext>
            </a:extLst>
          </p:cNvPr>
          <p:cNvSpPr txBox="1"/>
          <p:nvPr/>
        </p:nvSpPr>
        <p:spPr>
          <a:xfrm>
            <a:off x="7343221" y="6542546"/>
            <a:ext cx="4525379" cy="284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GyreHeros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Image credit: </a:t>
            </a:r>
            <a:r>
              <a:rPr lang="en-US" sz="800" dirty="0">
                <a:solidFill>
                  <a:schemeClr val="bg1"/>
                </a:solidFill>
                <a:latin typeface="TeXGyreHeros" pitchFamily="2" charset="77"/>
              </a:rPr>
              <a:t>X-ray: NASA/CXC/UMass/D. Wang et al.; Optical: NASA/ESA/</a:t>
            </a:r>
            <a:r>
              <a:rPr lang="en-US" sz="800" dirty="0" err="1">
                <a:solidFill>
                  <a:schemeClr val="bg1"/>
                </a:solidFill>
                <a:latin typeface="TeXGyreHeros" pitchFamily="2" charset="77"/>
              </a:rPr>
              <a:t>STScI</a:t>
            </a:r>
            <a:r>
              <a:rPr lang="en-US" sz="800" dirty="0">
                <a:solidFill>
                  <a:schemeClr val="bg1"/>
                </a:solidFill>
                <a:latin typeface="TeXGyreHeros" pitchFamily="2" charset="77"/>
              </a:rPr>
              <a:t>/</a:t>
            </a:r>
            <a:r>
              <a:rPr lang="en-US" sz="800" dirty="0" err="1">
                <a:solidFill>
                  <a:schemeClr val="bg1"/>
                </a:solidFill>
                <a:latin typeface="TeXGyreHeros" pitchFamily="2" charset="77"/>
              </a:rPr>
              <a:t>D.Wang</a:t>
            </a:r>
            <a:r>
              <a:rPr lang="en-US" sz="800" dirty="0">
                <a:solidFill>
                  <a:schemeClr val="bg1"/>
                </a:solidFill>
                <a:latin typeface="TeXGyreHeros" pitchFamily="2" charset="77"/>
              </a:rPr>
              <a:t> et al.; IR: NASA/JPL-Caltech/SSC/</a:t>
            </a:r>
            <a:r>
              <a:rPr lang="en-US" sz="800" dirty="0" err="1">
                <a:solidFill>
                  <a:schemeClr val="bg1"/>
                </a:solidFill>
                <a:latin typeface="TeXGyreHeros" pitchFamily="2" charset="77"/>
              </a:rPr>
              <a:t>S.Stolovy</a:t>
            </a:r>
            <a:endParaRPr lang="en-GB" sz="8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" pitchFamily="2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1CADE5-F429-AC4A-8487-50CA12F63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496" y="1541533"/>
            <a:ext cx="4594780" cy="273460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3B5EFDC4-A194-FD45-8D9F-32D5A7C35EA7}"/>
              </a:ext>
            </a:extLst>
          </p:cNvPr>
          <p:cNvGrpSpPr/>
          <p:nvPr/>
        </p:nvGrpSpPr>
        <p:grpSpPr>
          <a:xfrm>
            <a:off x="8093431" y="5852573"/>
            <a:ext cx="3253167" cy="718531"/>
            <a:chOff x="8093431" y="5852573"/>
            <a:chExt cx="3253167" cy="718531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381D03D-0670-FF45-A622-547880F1C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 bwMode="auto">
            <a:xfrm>
              <a:off x="8093431" y="5896101"/>
              <a:ext cx="1452067" cy="509994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125B-1DC1-7444-941F-30560F64C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82902" y="5852573"/>
              <a:ext cx="560454" cy="71853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9FC0055-DA47-DA4C-84E1-6E0AEE53A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23592" y="5869449"/>
              <a:ext cx="623006" cy="518341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8CC79F2A-C47C-784D-946F-AE25BC3CBD79}"/>
                </a:ext>
              </a:extLst>
            </p:cNvPr>
            <p:cNvGrpSpPr/>
            <p:nvPr/>
          </p:nvGrpSpPr>
          <p:grpSpPr>
            <a:xfrm>
              <a:off x="9562343" y="5890647"/>
              <a:ext cx="452768" cy="637272"/>
              <a:chOff x="9562343" y="5890647"/>
              <a:chExt cx="452768" cy="637272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195C3CD-ED08-EC4D-99EA-C11BB227A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98016" l="390" r="100000">
                            <a14:foregroundMark x1="56236" y1="89086" x2="56236" y2="89086"/>
                            <a14:backgroundMark x1="5234" y1="8773" x2="5234" y2="8773"/>
                            <a14:backgroundMark x1="92539" y1="7050" x2="92539" y2="705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562343" y="5890647"/>
                <a:ext cx="452768" cy="482516"/>
              </a:xfrm>
              <a:prstGeom prst="rect">
                <a:avLst/>
              </a:prstGeom>
            </p:spPr>
          </p:pic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988829E-D102-1E4D-8C90-FE9DE3F9B835}"/>
                  </a:ext>
                </a:extLst>
              </p:cNvPr>
              <p:cNvSpPr/>
              <p:nvPr/>
            </p:nvSpPr>
            <p:spPr>
              <a:xfrm>
                <a:off x="9586704" y="6312475"/>
                <a:ext cx="401072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  <a:latin typeface="TeXGyreHeros" pitchFamily="2" charset="77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CXC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4599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CFA50C8-6854-2145-9A90-834AF33615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45FA65B-6356-A64E-84F5-03C446932D87}"/>
              </a:ext>
            </a:extLst>
          </p:cNvPr>
          <p:cNvGrpSpPr/>
          <p:nvPr/>
        </p:nvGrpSpPr>
        <p:grpSpPr>
          <a:xfrm>
            <a:off x="-1" y="1075"/>
            <a:ext cx="11336198" cy="6761124"/>
            <a:chOff x="-1" y="1075"/>
            <a:chExt cx="11336198" cy="6761124"/>
          </a:xfrm>
        </p:grpSpPr>
        <p:sp>
          <p:nvSpPr>
            <p:cNvPr id="12" name="officeArt object">
              <a:extLst>
                <a:ext uri="{FF2B5EF4-FFF2-40B4-BE49-F238E27FC236}">
                  <a16:creationId xmlns:a16="http://schemas.microsoft.com/office/drawing/2014/main" id="{E8F03B07-76F5-9147-8DE5-7D8DA951DFC8}"/>
                </a:ext>
              </a:extLst>
            </p:cNvPr>
            <p:cNvSpPr/>
            <p:nvPr/>
          </p:nvSpPr>
          <p:spPr>
            <a:xfrm>
              <a:off x="-1" y="1075"/>
              <a:ext cx="11336198" cy="5751873"/>
            </a:xfrm>
            <a:prstGeom prst="rect">
              <a:avLst/>
            </a:prstGeom>
            <a:solidFill>
              <a:srgbClr val="000000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77D7CB3-19BF-E348-ACDB-1C63898C57E8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719" y="6030679"/>
              <a:ext cx="1310640" cy="73152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0" name="Shape 1073741847">
              <a:extLst>
                <a:ext uri="{FF2B5EF4-FFF2-40B4-BE49-F238E27FC236}">
                  <a16:creationId xmlns:a16="http://schemas.microsoft.com/office/drawing/2014/main" id="{2B3AC850-AA0C-E54B-AC85-47F1DBA7E28A}"/>
                </a:ext>
              </a:extLst>
            </p:cNvPr>
            <p:cNvSpPr txBox="1"/>
            <p:nvPr/>
          </p:nvSpPr>
          <p:spPr>
            <a:xfrm>
              <a:off x="2015614" y="6222577"/>
              <a:ext cx="5137354" cy="393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US" sz="2000" dirty="0">
                  <a:solidFill>
                    <a:srgbClr val="FEFEF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International Virtual Observatory Alliance</a:t>
              </a:r>
              <a:endParaRPr lang="en-GB" sz="2000" dirty="0">
                <a:solidFill>
                  <a:srgbClr val="FEFEF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GyreHeros-Regular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sp>
        <p:nvSpPr>
          <p:cNvPr id="38" name="officeArt object">
            <a:extLst>
              <a:ext uri="{FF2B5EF4-FFF2-40B4-BE49-F238E27FC236}">
                <a16:creationId xmlns:a16="http://schemas.microsoft.com/office/drawing/2014/main" id="{FAAE26FA-E421-044F-A89B-E23CBBD95D4C}"/>
              </a:ext>
            </a:extLst>
          </p:cNvPr>
          <p:cNvSpPr txBox="1"/>
          <p:nvPr/>
        </p:nvSpPr>
        <p:spPr>
          <a:xfrm>
            <a:off x="7343221" y="6542546"/>
            <a:ext cx="4525379" cy="28440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wrap="square" lIns="38100" tIns="38100" rIns="38100" bIns="38100" numCol="1" anchor="ctr">
            <a:noAutofit/>
          </a:bodyPr>
          <a:lstStyle/>
          <a:p>
            <a:pPr algn="r">
              <a:spcAft>
                <a:spcPts val="0"/>
              </a:spcAft>
            </a:pPr>
            <a:r>
              <a:rPr lang="en-US" sz="800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GyreHeros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Image credit: </a:t>
            </a:r>
            <a:r>
              <a:rPr lang="en-US" sz="800" dirty="0">
                <a:solidFill>
                  <a:schemeClr val="bg1"/>
                </a:solidFill>
                <a:latin typeface="TeXGyreHeros" pitchFamily="2" charset="77"/>
              </a:rPr>
              <a:t>X-ray: NASA/CXC/UMass/D. Wang et al.; Optical: NASA/ESA/</a:t>
            </a:r>
            <a:r>
              <a:rPr lang="en-US" sz="800" dirty="0" err="1">
                <a:solidFill>
                  <a:schemeClr val="bg1"/>
                </a:solidFill>
                <a:latin typeface="TeXGyreHeros" pitchFamily="2" charset="77"/>
              </a:rPr>
              <a:t>STScI</a:t>
            </a:r>
            <a:r>
              <a:rPr lang="en-US" sz="800" dirty="0">
                <a:solidFill>
                  <a:schemeClr val="bg1"/>
                </a:solidFill>
                <a:latin typeface="TeXGyreHeros" pitchFamily="2" charset="77"/>
              </a:rPr>
              <a:t>/</a:t>
            </a:r>
            <a:r>
              <a:rPr lang="en-US" sz="800" dirty="0" err="1">
                <a:solidFill>
                  <a:schemeClr val="bg1"/>
                </a:solidFill>
                <a:latin typeface="TeXGyreHeros" pitchFamily="2" charset="77"/>
              </a:rPr>
              <a:t>D.Wang</a:t>
            </a:r>
            <a:r>
              <a:rPr lang="en-US" sz="800" dirty="0">
                <a:solidFill>
                  <a:schemeClr val="bg1"/>
                </a:solidFill>
                <a:latin typeface="TeXGyreHeros" pitchFamily="2" charset="77"/>
              </a:rPr>
              <a:t> et al.; IR: NASA/JPL-Caltech/SSC/</a:t>
            </a:r>
            <a:r>
              <a:rPr lang="en-US" sz="800" dirty="0" err="1">
                <a:solidFill>
                  <a:schemeClr val="bg1"/>
                </a:solidFill>
                <a:latin typeface="TeXGyreHeros" pitchFamily="2" charset="77"/>
              </a:rPr>
              <a:t>S.Stolovy</a:t>
            </a:r>
            <a:endParaRPr lang="en-GB" sz="8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eXGyreHeros" pitchFamily="2" charset="77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4DB516F-D861-0B45-8338-53A97BE76854}"/>
              </a:ext>
            </a:extLst>
          </p:cNvPr>
          <p:cNvSpPr/>
          <p:nvPr/>
        </p:nvSpPr>
        <p:spPr>
          <a:xfrm>
            <a:off x="1550843" y="57318"/>
            <a:ext cx="82451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i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rPr>
              <a:t>Access Chandra X-ray data through Virtual Observatory Services &amp; Interfaces</a:t>
            </a:r>
            <a:endParaRPr lang="en-US" sz="2000" b="1" i="1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F7FB5B-8C15-F042-A85F-9ED82EA10C26}"/>
              </a:ext>
            </a:extLst>
          </p:cNvPr>
          <p:cNvGrpSpPr/>
          <p:nvPr/>
        </p:nvGrpSpPr>
        <p:grpSpPr>
          <a:xfrm>
            <a:off x="8639164" y="3971227"/>
            <a:ext cx="1636987" cy="1707757"/>
            <a:chOff x="4825006" y="3843558"/>
            <a:chExt cx="1636987" cy="170775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F8D8FC7-9257-3543-929F-5D87F641D9B7}"/>
                </a:ext>
              </a:extLst>
            </p:cNvPr>
            <p:cNvSpPr/>
            <p:nvPr/>
          </p:nvSpPr>
          <p:spPr>
            <a:xfrm>
              <a:off x="4960169" y="5243538"/>
              <a:ext cx="14654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b="1" dirty="0" err="1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bit.ly</a:t>
              </a:r>
              <a:r>
                <a:rPr lang="en-US" sz="1400" b="1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/cxc-iau30</a:t>
              </a:r>
              <a:endParaRPr lang="en-US" sz="1400" b="1" dirty="0"/>
            </a:p>
          </p:txBody>
        </p: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C14039C-8B4F-CA4F-8B0D-71090C50B1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4939" y="4178443"/>
              <a:ext cx="1045075" cy="1045075"/>
            </a:xfrm>
            <a:prstGeom prst="round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F7ABC55-1C40-774F-B509-F880965C1E4D}"/>
                </a:ext>
              </a:extLst>
            </p:cNvPr>
            <p:cNvSpPr/>
            <p:nvPr/>
          </p:nvSpPr>
          <p:spPr>
            <a:xfrm>
              <a:off x="4825006" y="3843558"/>
              <a:ext cx="163698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More Chandra VO</a:t>
              </a:r>
              <a:endParaRPr lang="en-US" sz="1400" dirty="0"/>
            </a:p>
          </p:txBody>
        </p:sp>
      </p:grp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62C0CDB-B7A9-AA44-ADFB-9B30BE8EB33E}"/>
              </a:ext>
            </a:extLst>
          </p:cNvPr>
          <p:cNvCxnSpPr>
            <a:cxnSpLocks/>
          </p:cNvCxnSpPr>
          <p:nvPr/>
        </p:nvCxnSpPr>
        <p:spPr>
          <a:xfrm>
            <a:off x="1866750" y="439521"/>
            <a:ext cx="76816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1EC1AD-5B63-AD44-9837-F02AAAAE8AEE}"/>
              </a:ext>
            </a:extLst>
          </p:cNvPr>
          <p:cNvGrpSpPr/>
          <p:nvPr/>
        </p:nvGrpSpPr>
        <p:grpSpPr>
          <a:xfrm>
            <a:off x="6961162" y="553089"/>
            <a:ext cx="4429663" cy="3264093"/>
            <a:chOff x="6961162" y="553089"/>
            <a:chExt cx="4429663" cy="326409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684B1D8-6331-054E-8500-801526DDB7AA}"/>
                </a:ext>
              </a:extLst>
            </p:cNvPr>
            <p:cNvSpPr/>
            <p:nvPr/>
          </p:nvSpPr>
          <p:spPr>
            <a:xfrm>
              <a:off x="6961162" y="553089"/>
              <a:ext cx="4429663" cy="6617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VO-enabled archive interfaces: </a:t>
              </a:r>
              <a:r>
                <a:rPr lang="en-US" sz="1400" dirty="0" err="1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ChaSeR</a:t>
              </a:r>
              <a:r>
                <a:rPr lang="en-US" sz="140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&amp; </a:t>
              </a:r>
              <a:r>
                <a:rPr lang="en-US" sz="1400" dirty="0" err="1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CSCview</a:t>
              </a:r>
              <a:endParaRPr lang="en-US" sz="1400" dirty="0">
                <a:solidFill>
                  <a:schemeClr val="bg1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r>
                <a:rPr lang="en-US" sz="115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Discovery, Query &amp; Access Chandra data through VO interfaces</a:t>
              </a:r>
            </a:p>
            <a:p>
              <a:r>
                <a:rPr lang="en-US" sz="115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VO: ADQL, </a:t>
              </a:r>
              <a:r>
                <a:rPr lang="en-US" sz="1150" dirty="0" err="1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VOTable</a:t>
              </a:r>
              <a:r>
                <a:rPr lang="en-US" sz="115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SAMP</a:t>
              </a:r>
              <a:endParaRPr lang="en-US" sz="1150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4944C5B-45B6-1F46-A19C-D57DB3A9D3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97073" y="1247649"/>
              <a:ext cx="2673844" cy="203438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569A70-7589-834E-9D96-5B9974434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92585" y="1936842"/>
              <a:ext cx="1767133" cy="1880340"/>
            </a:xfrm>
            <a:prstGeom prst="rect">
              <a:avLst/>
            </a:prstGeom>
            <a:ln>
              <a:solidFill>
                <a:srgbClr val="CACED0"/>
              </a:solidFill>
            </a:ln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635E4D19-C25C-8B45-BAB3-554330ECEDBD}"/>
              </a:ext>
            </a:extLst>
          </p:cNvPr>
          <p:cNvSpPr/>
          <p:nvPr/>
        </p:nvSpPr>
        <p:spPr>
          <a:xfrm>
            <a:off x="150469" y="4294038"/>
            <a:ext cx="3490451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eXGyreHeros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Access Chandra data from other VO tools </a:t>
            </a:r>
          </a:p>
          <a:p>
            <a:r>
              <a:rPr lang="en-US" sz="1400" dirty="0">
                <a:solidFill>
                  <a:schemeClr val="bg1"/>
                </a:solidFill>
                <a:latin typeface="TeXGyreHeros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and services with:</a:t>
            </a:r>
          </a:p>
          <a:p>
            <a:r>
              <a:rPr lang="en-US" sz="500" dirty="0">
                <a:solidFill>
                  <a:schemeClr val="bg1"/>
                </a:solidFill>
                <a:latin typeface="TeXGyreHeros" pitchFamily="2" charset="77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TeXGyreHeros" pitchFamily="2" charset="77"/>
                <a:sym typeface="Wingdings" pitchFamily="2" charset="2"/>
              </a:rPr>
              <a:t>Simple Cone Search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TeXGyreHeros" pitchFamily="2" charset="77"/>
              </a:rPr>
              <a:t>Simple Image Access </a:t>
            </a:r>
            <a:r>
              <a:rPr lang="en-US" sz="1150" dirty="0">
                <a:solidFill>
                  <a:schemeClr val="bg1"/>
                </a:solidFill>
                <a:latin typeface="TeXGyreHeros" pitchFamily="2" charset="77"/>
                <a:sym typeface="Wingdings" pitchFamily="2" charset="2"/>
              </a:rPr>
              <a:t>(SIAP)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150" dirty="0">
                <a:solidFill>
                  <a:schemeClr val="bg1"/>
                </a:solidFill>
                <a:latin typeface="TeXGyreHeros" pitchFamily="2" charset="77"/>
                <a:sym typeface="Wingdings" pitchFamily="2" charset="2"/>
              </a:rPr>
              <a:t>Table Access Protocol (TAP)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B96892-A7FD-FC40-92EC-FA038321BA61}"/>
              </a:ext>
            </a:extLst>
          </p:cNvPr>
          <p:cNvGrpSpPr/>
          <p:nvPr/>
        </p:nvGrpSpPr>
        <p:grpSpPr>
          <a:xfrm>
            <a:off x="3886343" y="1729161"/>
            <a:ext cx="3838132" cy="3795934"/>
            <a:chOff x="3850048" y="1386738"/>
            <a:chExt cx="3838132" cy="3795934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EB3735CD-CFE3-3049-ADCD-2FBE552C803C}"/>
                </a:ext>
              </a:extLst>
            </p:cNvPr>
            <p:cNvSpPr/>
            <p:nvPr/>
          </p:nvSpPr>
          <p:spPr>
            <a:xfrm>
              <a:off x="3850048" y="1386738"/>
              <a:ext cx="3838132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HEALPix Multi-Order Coverage maps (MOCs)</a:t>
              </a:r>
            </a:p>
            <a:p>
              <a:r>
                <a:rPr lang="en-US" sz="115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Find sky regions that have been observed by Chandra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56930B-56A3-DA41-8AE0-66B338651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36413" y="1879181"/>
              <a:ext cx="3645144" cy="3303491"/>
            </a:xfrm>
            <a:prstGeom prst="rect">
              <a:avLst/>
            </a:prstGeom>
            <a:ln>
              <a:solidFill>
                <a:srgbClr val="CACED0"/>
              </a:solidFill>
            </a:ln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123899-04F6-0942-B027-7C2071626DAE}"/>
                </a:ext>
              </a:extLst>
            </p:cNvPr>
            <p:cNvSpPr/>
            <p:nvPr/>
          </p:nvSpPr>
          <p:spPr>
            <a:xfrm>
              <a:off x="3872428" y="4767174"/>
              <a:ext cx="3052439" cy="415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Chandra coverage in the Galactic center on DSS </a:t>
              </a:r>
              <a:r>
                <a:rPr lang="en-US" sz="1050" dirty="0" err="1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HiPS</a:t>
              </a:r>
              <a:endParaRPr lang="en-US" sz="1050" dirty="0">
                <a:solidFill>
                  <a:schemeClr val="bg1"/>
                </a:solidFill>
                <a:latin typeface="TeX Gyre Heros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r>
                <a:rPr lang="en-US" sz="105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Visualized in ESA Sky</a:t>
              </a:r>
              <a:endParaRPr lang="en-US" sz="14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5259D24-665C-6340-9282-87DB5605739C}"/>
              </a:ext>
            </a:extLst>
          </p:cNvPr>
          <p:cNvGrpSpPr/>
          <p:nvPr/>
        </p:nvGrpSpPr>
        <p:grpSpPr>
          <a:xfrm>
            <a:off x="150470" y="595889"/>
            <a:ext cx="4216219" cy="3335021"/>
            <a:chOff x="150470" y="595889"/>
            <a:chExt cx="4216219" cy="333502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F9E22E1-5196-2F43-B59B-FE9DD8AC976F}"/>
                </a:ext>
              </a:extLst>
            </p:cNvPr>
            <p:cNvSpPr/>
            <p:nvPr/>
          </p:nvSpPr>
          <p:spPr>
            <a:xfrm>
              <a:off x="150470" y="595889"/>
              <a:ext cx="4216219" cy="4847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Chandra Hierarchical Progressive Survey (</a:t>
              </a:r>
              <a:r>
                <a:rPr lang="en-US" sz="1400" dirty="0" err="1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HiPS</a:t>
              </a:r>
              <a:r>
                <a:rPr lang="en-US" sz="140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)</a:t>
              </a:r>
            </a:p>
            <a:p>
              <a:r>
                <a:rPr lang="en-US" sz="115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Visualize sky regions with source overlays as you zoom in/out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E89285-319D-034A-8F63-3C84B7B113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727" y="1088331"/>
              <a:ext cx="3449633" cy="2842579"/>
            </a:xfrm>
            <a:prstGeom prst="rect">
              <a:avLst/>
            </a:prstGeom>
            <a:ln>
              <a:solidFill>
                <a:srgbClr val="CACED0"/>
              </a:solidFill>
            </a:ln>
          </p:spPr>
        </p:pic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D939239-E463-0248-905D-51C8DDFF7468}"/>
                </a:ext>
              </a:extLst>
            </p:cNvPr>
            <p:cNvSpPr/>
            <p:nvPr/>
          </p:nvSpPr>
          <p:spPr>
            <a:xfrm>
              <a:off x="182782" y="2669262"/>
              <a:ext cx="2468681" cy="4154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Chandra </a:t>
              </a:r>
              <a:r>
                <a:rPr lang="en-US" sz="1050" dirty="0" err="1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HiPS</a:t>
              </a:r>
              <a:r>
                <a:rPr lang="en-US" sz="105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of NGC 6231 with</a:t>
              </a:r>
            </a:p>
            <a:p>
              <a:r>
                <a:rPr lang="en-US" sz="1050" dirty="0">
                  <a:solidFill>
                    <a:schemeClr val="bg1"/>
                  </a:solidFill>
                  <a:latin typeface="TeX Gyre Heros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CSC1.1 sources in ESA Sky</a:t>
              </a:r>
              <a:endParaRPr lang="en-US" sz="1400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44A2FEB-259D-BB48-ADBD-521A12FB1887}"/>
              </a:ext>
            </a:extLst>
          </p:cNvPr>
          <p:cNvGrpSpPr/>
          <p:nvPr/>
        </p:nvGrpSpPr>
        <p:grpSpPr>
          <a:xfrm>
            <a:off x="8093431" y="5852573"/>
            <a:ext cx="3253167" cy="718531"/>
            <a:chOff x="8093431" y="5852573"/>
            <a:chExt cx="3253167" cy="718531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81CEB13B-3EC8-AE46-8E23-A99EE4B8CA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 bwMode="auto">
            <a:xfrm>
              <a:off x="8093431" y="5896101"/>
              <a:ext cx="1452067" cy="509994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EF88D4B8-E8E1-4C41-A615-5390A41DC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082902" y="5852573"/>
              <a:ext cx="560454" cy="71853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90CC2183-D382-004D-BC68-09C1CE33C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723592" y="5869449"/>
              <a:ext cx="623006" cy="518341"/>
            </a:xfrm>
            <a:prstGeom prst="rect">
              <a:avLst/>
            </a:prstGeom>
          </p:spPr>
        </p:pic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FB6AF50-4D70-1944-883A-9E55530CA129}"/>
                </a:ext>
              </a:extLst>
            </p:cNvPr>
            <p:cNvGrpSpPr/>
            <p:nvPr/>
          </p:nvGrpSpPr>
          <p:grpSpPr>
            <a:xfrm>
              <a:off x="9562343" y="5890647"/>
              <a:ext cx="452768" cy="637272"/>
              <a:chOff x="9562343" y="5890647"/>
              <a:chExt cx="452768" cy="637272"/>
            </a:xfrm>
          </p:grpSpPr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0072DF80-CDD4-8943-AF3E-21AABAD8C3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98016" l="390" r="100000">
                            <a14:foregroundMark x1="56236" y1="89086" x2="56236" y2="89086"/>
                            <a14:backgroundMark x1="5234" y1="8773" x2="5234" y2="8773"/>
                            <a14:backgroundMark x1="92539" y1="7050" x2="92539" y2="7050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9562343" y="5890647"/>
                <a:ext cx="452768" cy="482516"/>
              </a:xfrm>
              <a:prstGeom prst="rect">
                <a:avLst/>
              </a:prstGeom>
            </p:spPr>
          </p:pic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6A38743D-CE5E-F04F-A263-184E1A54AEDB}"/>
                  </a:ext>
                </a:extLst>
              </p:cNvPr>
              <p:cNvSpPr/>
              <p:nvPr/>
            </p:nvSpPr>
            <p:spPr>
              <a:xfrm>
                <a:off x="9586704" y="6312475"/>
                <a:ext cx="401072" cy="2154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800" dirty="0">
                    <a:solidFill>
                      <a:schemeClr val="bg1"/>
                    </a:solidFill>
                    <a:latin typeface="TeXGyreHeros" pitchFamily="2" charset="77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CXC</a:t>
                </a:r>
                <a:endParaRPr lang="en-US" sz="1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4905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20549</TotalTime>
  <Words>265</Words>
  <Application>Microsoft Macintosh PowerPoint</Application>
  <PresentationFormat>Widescreen</PresentationFormat>
  <Paragraphs>31</Paragraphs>
  <Slides>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2" baseType="lpstr">
      <vt:lpstr>Arial Unicode MS</vt:lpstr>
      <vt:lpstr>Arial</vt:lpstr>
      <vt:lpstr>Calibri</vt:lpstr>
      <vt:lpstr>Calibri Light</vt:lpstr>
      <vt:lpstr>TeX Gyre Heros</vt:lpstr>
      <vt:lpstr>TeXGyreHeros</vt:lpstr>
      <vt:lpstr>TeXGyreHeros-Italic</vt:lpstr>
      <vt:lpstr>TeXGyreHeros-Regular</vt:lpstr>
      <vt:lpstr>Wingdings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155</cp:revision>
  <cp:lastPrinted>2018-08-09T16:07:28Z</cp:lastPrinted>
  <dcterms:created xsi:type="dcterms:W3CDTF">2018-06-25T20:49:30Z</dcterms:created>
  <dcterms:modified xsi:type="dcterms:W3CDTF">2018-08-09T19:08:35Z</dcterms:modified>
</cp:coreProperties>
</file>