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BB1"/>
    <a:srgbClr val="444247"/>
    <a:srgbClr val="63686B"/>
    <a:srgbClr val="E1EDF2"/>
    <a:srgbClr val="CACED0"/>
    <a:srgbClr val="314B66"/>
    <a:srgbClr val="E15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53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E8283B-DDF4-6347-A5CE-CCA685B50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903D2F-E0B7-A444-8961-B97FBCD3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BF62C6-14C1-A747-B73D-1C5BBC45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A00107-7547-654B-BC5C-E04FC8E1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08A01-F79C-1B45-8C68-E9EBE1A1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3CBBAE-7CE6-BA47-9078-0489F85F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F84A48-2923-AF47-AF2E-6478175D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4B0F85-7BA9-7346-AC2B-C9936DA7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E26906-7A5E-B041-A05F-31D6E93F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AD423-4C2A-8C4C-A8FD-0063862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DDDBE6F-820D-3246-A819-9BC90D810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52E862-4600-C949-8A00-4344AFF80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4E662C-D139-6A46-82C2-7FB139D1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65BE61-3E58-334C-BDF0-193E36A0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139CA0-657A-454B-B9D7-064CF06D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A13FA-14B6-9841-AB76-4007DF5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404F64-8791-D141-A991-206FDFC9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8053D1-4756-904F-956A-BD6EC8BB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9D8FCE-2F9A-824D-8F86-D4FC4407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CF7662-A03F-BA4F-81FD-1A0A882A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C9DE9A-674D-FA42-A794-5B9BBC02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4AA35E-1524-8844-8C4F-6121B4D1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F5E406-FE2F-1745-9F62-D1409F82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00982F-79D7-8C47-B74B-63D5DA60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2FD022-1998-0F4D-A4F7-197FA06E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28677F-52A2-D04A-911B-BBAD1731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5C10DB-7E1D-8A45-BCC2-345DC1B9D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5473B2-A807-0C4E-A337-FC197A230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887B11-BBF2-9849-B5EA-8DB4D941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D2290D-4B43-B141-9B20-EE9338B8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46D73F-8E87-414A-9098-F9B7A76B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743B9B-44D1-6F4F-94C8-063F3197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C0E634-D35F-EC40-8CAB-44DC1AD2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E64143-67E2-A349-882C-2AD8F936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5D3336A-16A1-4548-BEED-CECD72B37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5317EBC-B496-AB46-BE94-6C6E7D82D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F20C1C4-4CB6-F040-B014-E6FF14AD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323296E-447A-AB48-8254-C198D07E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3ACFE7-5BE2-FB49-A83E-9C31E4F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E18CF2-2A80-5B4A-9BA9-80C19823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FAB2B2-CDB5-A641-B1D2-6E6A2582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68374F3-C235-3645-984B-D2120F85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F3BF93-8221-454C-BECB-36D29339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1D2593-F22A-2849-8367-331C9793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1DB44-A815-B34F-AC70-341B3FC5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24C87A7-0390-134D-8DFB-EBADC13E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7DAA61-1A64-7548-AA4C-2A291F42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0C9460-D0D8-A849-97E9-573BA9D6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2074D6-0DE2-4549-B73D-A16B0E9E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F50E06-637D-6344-A2C5-426AA509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72A93A-75B8-AE48-8081-44955660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5E536B-1101-404C-B50C-78619A5B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1AA533-5C8C-AF46-B4C8-66521787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5830C74-9A32-B84D-B6DF-819DE862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C17207-2990-7A47-9ABE-C792C15D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4F835A-BEA8-E14C-B328-26ED2BEA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88E172-89DA-0F48-A794-152A37B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D0A041-947F-6E48-A3D6-8C63AFD7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5A932D-3900-F540-90F7-E370A7B8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7C04F4-194A-2342-90EE-D23917C6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176BA1-2548-C740-8E56-4C43C9E79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638A-AFEB-0940-8930-CAE8364EABA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3D08F5-ABAD-E94E-98FB-DD0457FDE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C7154D-A0A1-0C41-8E00-0D831A576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5CC1-09AD-2647-9526-55D4690111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fficeArt object">
            <a:extLst>
              <a:ext uri="{FF2B5EF4-FFF2-40B4-BE49-F238E27FC236}">
                <a16:creationId xmlns="" xmlns:a16="http://schemas.microsoft.com/office/drawing/2014/main" id="{5AA7ADD5-7536-8349-BA90-0E1B2DE118EF}"/>
              </a:ext>
            </a:extLst>
          </p:cNvPr>
          <p:cNvPicPr/>
          <p:nvPr/>
        </p:nvPicPr>
        <p:blipFill rotWithShape="1">
          <a:blip r:embed="rId2">
            <a:extLst/>
          </a:blip>
          <a:srcRect b="42187"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officeArt object">
            <a:extLst>
              <a:ext uri="{FF2B5EF4-FFF2-40B4-BE49-F238E27FC236}">
                <a16:creationId xmlns="" xmlns:a16="http://schemas.microsoft.com/office/drawing/2014/main" id="{E8F03B07-76F5-9147-8DE5-7D8DA951DFC8}"/>
              </a:ext>
            </a:extLst>
          </p:cNvPr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=""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0" y="0"/>
            <a:ext cx="11002298" cy="5446856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officeArt object">
            <a:extLst>
              <a:ext uri="{FF2B5EF4-FFF2-40B4-BE49-F238E27FC236}">
                <a16:creationId xmlns="" xmlns:a16="http://schemas.microsoft.com/office/drawing/2014/main" id="{793E6998-34CE-9D44-AC26-0CF21D9837DE}"/>
              </a:ext>
            </a:extLst>
          </p:cNvPr>
          <p:cNvSpPr txBox="1"/>
          <p:nvPr/>
        </p:nvSpPr>
        <p:spPr>
          <a:xfrm>
            <a:off x="656530" y="791921"/>
            <a:ext cx="5892551" cy="1147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VObs.it</a:t>
            </a:r>
            <a:endParaRPr lang="en-US" sz="4000" dirty="0">
              <a:solidFill>
                <a:srgbClr val="FF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GB" sz="2800" i="1" dirty="0" smtClean="0">
                <a:solidFill>
                  <a:srgbClr val="4DBBB1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Italian Virtual Observatory</a:t>
            </a:r>
            <a:endParaRPr lang="en-GB" sz="4000" i="1" dirty="0">
              <a:solidFill>
                <a:srgbClr val="4DBBB1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=""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="" xmlns:a16="http://schemas.microsoft.com/office/drawing/2014/main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fficeArt object">
            <a:extLst>
              <a:ext uri="{FF2B5EF4-FFF2-40B4-BE49-F238E27FC236}">
                <a16:creationId xmlns="" xmlns:a16="http://schemas.microsoft.com/office/drawing/2014/main" id="{497810CA-2C27-F04D-B573-1868F1AE9B4F}"/>
              </a:ext>
            </a:extLst>
          </p:cNvPr>
          <p:cNvSpPr txBox="1"/>
          <p:nvPr/>
        </p:nvSpPr>
        <p:spPr>
          <a:xfrm>
            <a:off x="656530" y="2164703"/>
            <a:ext cx="4938896" cy="2840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  <a:latin typeface="TeX Gyre Heros"/>
              </a:rPr>
              <a:t>From </a:t>
            </a:r>
            <a:r>
              <a:rPr lang="en-US" sz="1600" dirty="0">
                <a:solidFill>
                  <a:schemeClr val="bg1"/>
                </a:solidFill>
                <a:latin typeface="TeX Gyre Heros"/>
              </a:rPr>
              <a:t>2003 to 2005, the participation of Italy in </a:t>
            </a:r>
            <a:r>
              <a:rPr lang="en-US" sz="1600" dirty="0" smtClean="0">
                <a:solidFill>
                  <a:schemeClr val="bg1"/>
                </a:solidFill>
                <a:latin typeface="TeX Gyre Heros"/>
              </a:rPr>
              <a:t>the international VO </a:t>
            </a:r>
            <a:r>
              <a:rPr lang="en-US" sz="1600" dirty="0">
                <a:solidFill>
                  <a:schemeClr val="bg1"/>
                </a:solidFill>
                <a:latin typeface="TeX Gyre Heros"/>
              </a:rPr>
              <a:t>activities has been delegated to </a:t>
            </a:r>
            <a:r>
              <a:rPr lang="en-US" sz="1600" dirty="0" smtClean="0">
                <a:solidFill>
                  <a:schemeClr val="bg1"/>
                </a:solidFill>
                <a:latin typeface="TeX Gyre Heros"/>
              </a:rPr>
              <a:t>a Ministry-funded project called DRACO </a:t>
            </a:r>
            <a:r>
              <a:rPr lang="en-US" sz="1600" dirty="0">
                <a:solidFill>
                  <a:schemeClr val="bg1"/>
                </a:solidFill>
                <a:latin typeface="TeX Gyre Heros"/>
              </a:rPr>
              <a:t>(Italian </a:t>
            </a:r>
            <a:r>
              <a:rPr lang="en-US" sz="1600" dirty="0" err="1">
                <a:solidFill>
                  <a:schemeClr val="bg1"/>
                </a:solidFill>
                <a:latin typeface="TeX Gyre Heros"/>
              </a:rPr>
              <a:t>Datagrid</a:t>
            </a:r>
            <a:r>
              <a:rPr lang="en-US" sz="1600" dirty="0">
                <a:solidFill>
                  <a:schemeClr val="bg1"/>
                </a:solidFill>
                <a:latin typeface="TeX Gyre Heros"/>
              </a:rPr>
              <a:t> for Research in Astrophysics and Coordination with the virtual Observatory</a:t>
            </a:r>
            <a:r>
              <a:rPr lang="en-US" sz="1600" dirty="0" smtClean="0">
                <a:solidFill>
                  <a:schemeClr val="bg1"/>
                </a:solidFill>
                <a:latin typeface="TeX Gyre Heros"/>
              </a:rPr>
              <a:t>). </a:t>
            </a:r>
            <a:r>
              <a:rPr lang="en-US" sz="1600" dirty="0">
                <a:solidFill>
                  <a:schemeClr val="bg1"/>
                </a:solidFill>
                <a:latin typeface="TeX Gyre Heros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TeX Gyre Heros"/>
              </a:rPr>
              <a:t>n </a:t>
            </a:r>
            <a:r>
              <a:rPr lang="en-US" sz="1600" dirty="0">
                <a:solidFill>
                  <a:schemeClr val="bg1"/>
                </a:solidFill>
                <a:latin typeface="TeX Gyre Heros"/>
              </a:rPr>
              <a:t>October 2005, a separate VO </a:t>
            </a:r>
            <a:r>
              <a:rPr lang="en-US" sz="1600" dirty="0" smtClean="0">
                <a:solidFill>
                  <a:schemeClr val="bg1"/>
                </a:solidFill>
                <a:latin typeface="TeX Gyre Heros"/>
              </a:rPr>
              <a:t>initiative (VObs.it</a:t>
            </a:r>
            <a:r>
              <a:rPr lang="en-US" sz="1600" dirty="0">
                <a:solidFill>
                  <a:schemeClr val="bg1"/>
                </a:solidFill>
                <a:latin typeface="TeX Gyre Heros"/>
              </a:rPr>
              <a:t>) was established and funded by INAF (Italian National Institute for Astrophysics). The aim of </a:t>
            </a:r>
            <a:r>
              <a:rPr lang="en-US" sz="1600" dirty="0">
                <a:solidFill>
                  <a:schemeClr val="bg1"/>
                </a:solidFill>
                <a:latin typeface="TeX Gyre Heros"/>
              </a:rPr>
              <a:t>this initiative is </a:t>
            </a:r>
            <a:r>
              <a:rPr lang="en-US" sz="1600" dirty="0">
                <a:solidFill>
                  <a:schemeClr val="bg1"/>
                </a:solidFill>
                <a:latin typeface="TeX Gyre Heros"/>
              </a:rPr>
              <a:t>to coordinate within </a:t>
            </a:r>
            <a:r>
              <a:rPr lang="en-US" sz="1600" dirty="0" smtClean="0">
                <a:solidFill>
                  <a:schemeClr val="bg1"/>
                </a:solidFill>
                <a:latin typeface="TeX Gyre Heros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TeX Gyre Heros"/>
              </a:rPr>
              <a:t>unified </a:t>
            </a:r>
            <a:r>
              <a:rPr lang="en-US" sz="1600" dirty="0" smtClean="0">
                <a:solidFill>
                  <a:schemeClr val="bg1"/>
                </a:solidFill>
                <a:latin typeface="TeX Gyre Heros"/>
              </a:rPr>
              <a:t>VO approach </a:t>
            </a:r>
            <a:r>
              <a:rPr lang="en-US" sz="1600" dirty="0">
                <a:solidFill>
                  <a:schemeClr val="bg1"/>
                </a:solidFill>
                <a:latin typeface="TeX Gyre Heros"/>
              </a:rPr>
              <a:t>the archives and databases developed by the Italian community. </a:t>
            </a:r>
            <a:r>
              <a:rPr lang="en-US" sz="1600" dirty="0" smtClean="0">
                <a:solidFill>
                  <a:schemeClr val="bg1"/>
                </a:solidFill>
                <a:latin typeface="TeX Gyre Heros"/>
              </a:rPr>
              <a:t>From time to time, VObs.it has obtained collaboration from several institutions outside INAF (ASI, CINECA, some Universities).</a:t>
            </a:r>
            <a:endParaRPr lang="en-US" sz="1600" dirty="0">
              <a:solidFill>
                <a:schemeClr val="bg1"/>
              </a:solidFill>
              <a:latin typeface="TeX Gyre Hero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1176" r="7833" b="14330"/>
          <a:stretch/>
        </p:blipFill>
        <p:spPr bwMode="auto">
          <a:xfrm>
            <a:off x="7898514" y="2547258"/>
            <a:ext cx="2766376" cy="252859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90" y="314684"/>
            <a:ext cx="2248264" cy="21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7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fficeArt object">
            <a:extLst>
              <a:ext uri="{FF2B5EF4-FFF2-40B4-BE49-F238E27FC236}">
                <a16:creationId xmlns="" xmlns:a16="http://schemas.microsoft.com/office/drawing/2014/main" id="{5AA7ADD5-7536-8349-BA90-0E1B2DE118EF}"/>
              </a:ext>
            </a:extLst>
          </p:cNvPr>
          <p:cNvPicPr/>
          <p:nvPr/>
        </p:nvPicPr>
        <p:blipFill rotWithShape="1">
          <a:blip r:embed="rId2">
            <a:extLst/>
          </a:blip>
          <a:srcRect b="42187"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officeArt object">
            <a:extLst>
              <a:ext uri="{FF2B5EF4-FFF2-40B4-BE49-F238E27FC236}">
                <a16:creationId xmlns=""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5312" y="-2"/>
            <a:ext cx="548108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 lIns="270000" rIns="270000"/>
          <a:lstStyle/>
          <a:p>
            <a:endParaRPr lang="it-IT" sz="2000" dirty="0" smtClean="0">
              <a:solidFill>
                <a:schemeClr val="bg1"/>
              </a:solidFill>
              <a:latin typeface="TeX Gyre Hero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eX Gyre Heros"/>
              </a:rPr>
              <a:t>PARTICIPATION IN THE IVOA</a:t>
            </a:r>
            <a:endParaRPr lang="en-US" sz="2000" dirty="0">
              <a:solidFill>
                <a:schemeClr val="bg1"/>
              </a:solidFill>
              <a:latin typeface="TeX Gyre Heros"/>
            </a:endParaRPr>
          </a:p>
          <a:p>
            <a:pPr algn="just"/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VObs.it</a:t>
            </a:r>
            <a:r>
              <a:rPr lang="en-US" sz="1600" dirty="0">
                <a:solidFill>
                  <a:srgbClr val="4DBBB1"/>
                </a:solidFill>
                <a:latin typeface="TeX Gyre Heros"/>
              </a:rPr>
              <a:t>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participates in many IVOA WGs </a:t>
            </a:r>
            <a:r>
              <a:rPr lang="en-US" sz="1600" smtClean="0">
                <a:solidFill>
                  <a:srgbClr val="4DBBB1"/>
                </a:solidFill>
                <a:latin typeface="TeX Gyre Heros"/>
              </a:rPr>
              <a:t>and IGs:  Chair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of DAL and Vice-Chair </a:t>
            </a:r>
            <a:r>
              <a:rPr lang="en-US" sz="1600" smtClean="0">
                <a:solidFill>
                  <a:srgbClr val="4DBBB1"/>
                </a:solidFill>
                <a:latin typeface="TeX Gyre Heros"/>
              </a:rPr>
              <a:t>of GWS.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VObs.it </a:t>
            </a:r>
            <a:r>
              <a:rPr lang="en-US" sz="1600" dirty="0">
                <a:solidFill>
                  <a:srgbClr val="4DBBB1"/>
                </a:solidFill>
                <a:latin typeface="TeX Gyre Heros"/>
              </a:rPr>
              <a:t>hosts the IVOA internet domain, the mailing lists and the wiki. It also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provides the </a:t>
            </a:r>
            <a:r>
              <a:rPr lang="en-US" sz="1600" dirty="0">
                <a:solidFill>
                  <a:srgbClr val="4DBBB1"/>
                </a:solidFill>
                <a:latin typeface="TeX Gyre Heros"/>
              </a:rPr>
              <a:t>IVOA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Document Coordinator.</a:t>
            </a:r>
            <a:endParaRPr lang="en-US" sz="1600" dirty="0">
              <a:solidFill>
                <a:srgbClr val="4DBBB1"/>
              </a:solidFill>
              <a:latin typeface="TeX Gyre Heros"/>
            </a:endParaRPr>
          </a:p>
          <a:p>
            <a:endParaRPr lang="en-US" sz="2000" dirty="0" smtClean="0">
              <a:solidFill>
                <a:schemeClr val="bg1"/>
              </a:solidFill>
              <a:latin typeface="TeX Gyre Hero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eX Gyre Heros"/>
              </a:rPr>
              <a:t>THEORY DATA IN THE VO</a:t>
            </a:r>
          </a:p>
          <a:p>
            <a:pPr algn="just"/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Italian Theoretical Virtual Observatory (ITVO): test project for the inclusion of theoretical data and related tools inside the VO.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Integration of the </a:t>
            </a:r>
            <a:r>
              <a:rPr lang="en-US" sz="1600" dirty="0" err="1" smtClean="0">
                <a:solidFill>
                  <a:srgbClr val="4DBBB1"/>
                </a:solidFill>
                <a:latin typeface="TeX Gyre Heros"/>
              </a:rPr>
              <a:t>BaSTI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facility: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stellar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evolution models,.</a:t>
            </a:r>
          </a:p>
          <a:p>
            <a:endParaRPr lang="en-US" sz="2000" dirty="0" smtClean="0">
              <a:solidFill>
                <a:schemeClr val="bg1"/>
              </a:solidFill>
              <a:latin typeface="TeX Gyre Hero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eX Gyre Heros"/>
              </a:rPr>
              <a:t>DISSEMINATION TO ASTRONOMY </a:t>
            </a:r>
            <a:r>
              <a:rPr lang="en-US" sz="2000" dirty="0" smtClean="0">
                <a:solidFill>
                  <a:schemeClr val="bg1"/>
                </a:solidFill>
                <a:latin typeface="TeX Gyre Heros"/>
              </a:rPr>
              <a:t>PROFESSIONALS</a:t>
            </a:r>
            <a:endParaRPr lang="en-US" sz="2000" dirty="0" smtClean="0">
              <a:solidFill>
                <a:schemeClr val="bg1"/>
              </a:solidFill>
              <a:latin typeface="TeX Gyre Heros"/>
            </a:endParaRPr>
          </a:p>
          <a:p>
            <a:pPr algn="just"/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Take-up of the VO within the scientific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community</a:t>
            </a:r>
            <a:r>
              <a:rPr lang="en-US" sz="1600" dirty="0">
                <a:solidFill>
                  <a:srgbClr val="4DBBB1"/>
                </a:solidFill>
                <a:latin typeface="TeX Gyre Heros"/>
              </a:rPr>
              <a:t>, also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within </a:t>
            </a:r>
            <a:r>
              <a:rPr lang="en-US" sz="1600" dirty="0">
                <a:solidFill>
                  <a:srgbClr val="4DBBB1"/>
                </a:solidFill>
                <a:latin typeface="TeX Gyre Heros"/>
              </a:rPr>
              <a:t>Euro-VO projects funded by the EU.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Tutors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at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Euro-VO schools; specific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activities for the Italian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community</a:t>
            </a:r>
            <a:r>
              <a:rPr lang="en-US" sz="1600" dirty="0">
                <a:solidFill>
                  <a:srgbClr val="4DBBB1"/>
                </a:solidFill>
                <a:latin typeface="TeX Gyre Heros"/>
              </a:rPr>
              <a:t>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(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“VO-Days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… in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tour”). </a:t>
            </a:r>
            <a:endParaRPr lang="en-US" sz="1600" dirty="0" smtClean="0">
              <a:solidFill>
                <a:srgbClr val="4DBBB1"/>
              </a:solidFill>
              <a:latin typeface="TeX Gyre Heros"/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=""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="" xmlns:a16="http://schemas.microsoft.com/office/drawing/2014/main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officeArt object">
            <a:extLst>
              <a:ext uri="{FF2B5EF4-FFF2-40B4-BE49-F238E27FC236}">
                <a16:creationId xmlns=""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5485474" y="0"/>
            <a:ext cx="548108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 lIns="270000" rIns="270000"/>
          <a:lstStyle/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TeX Gyre Heros"/>
              </a:rPr>
              <a:t>DISTRIBUTED COMPUTING AND DATA</a:t>
            </a:r>
          </a:p>
          <a:p>
            <a:pPr algn="just"/>
            <a:r>
              <a:rPr lang="en-US" sz="1600" dirty="0">
                <a:solidFill>
                  <a:srgbClr val="4DBBB1"/>
                </a:solidFill>
                <a:latin typeface="TeX Gyre Heros"/>
              </a:rPr>
              <a:t>Interconnection of VO and computational </a:t>
            </a:r>
            <a:r>
              <a:rPr lang="en-US" sz="1600" dirty="0" err="1" smtClean="0">
                <a:solidFill>
                  <a:srgbClr val="4DBBB1"/>
                </a:solidFill>
                <a:latin typeface="TeX Gyre Heros"/>
              </a:rPr>
              <a:t>infrastruc-tures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 (</a:t>
            </a:r>
            <a:r>
              <a:rPr lang="en-US" sz="1600" dirty="0">
                <a:solidFill>
                  <a:srgbClr val="4DBBB1"/>
                </a:solidFill>
                <a:latin typeface="TeX Gyre Heros"/>
              </a:rPr>
              <a:t>grid and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cloud): </a:t>
            </a:r>
            <a:r>
              <a:rPr lang="en-US" sz="1600" dirty="0">
                <a:solidFill>
                  <a:srgbClr val="4DBBB1"/>
                </a:solidFill>
                <a:latin typeface="TeX Gyre Heros"/>
              </a:rPr>
              <a:t>Grid Data Source Engine, FITS on the Grid, Grid-VO coordination,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Cloud federation, Cloud-VO interoperability</a:t>
            </a:r>
            <a:r>
              <a:rPr lang="en-US" sz="1600" dirty="0">
                <a:solidFill>
                  <a:srgbClr val="4DBBB1"/>
                </a:solidFill>
                <a:latin typeface="TeX Gyre Heros"/>
              </a:rPr>
              <a:t>, Workflows. </a:t>
            </a:r>
            <a:endParaRPr lang="en-US" sz="2000" dirty="0" smtClean="0">
              <a:solidFill>
                <a:schemeClr val="bg1"/>
              </a:solidFill>
              <a:latin typeface="TeX Gyre Heros"/>
            </a:endParaRPr>
          </a:p>
          <a:p>
            <a:endParaRPr lang="en-US" sz="2000" dirty="0" smtClean="0">
              <a:solidFill>
                <a:schemeClr val="bg1"/>
              </a:solidFill>
              <a:latin typeface="TeX Gyre Hero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eX Gyre Heros"/>
              </a:rPr>
              <a:t>VO APPLICATIONS</a:t>
            </a:r>
          </a:p>
          <a:p>
            <a:pPr algn="just"/>
            <a:r>
              <a:rPr lang="en-US" sz="1600" dirty="0" err="1" smtClean="0">
                <a:solidFill>
                  <a:srgbClr val="4DBBB1"/>
                </a:solidFill>
                <a:latin typeface="TeX Gyre Heros"/>
              </a:rPr>
              <a:t>VisIVO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 (visualization and analysis of astrophysical 3D data), VO-Dance (creates services compliant with VO DAL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standards), </a:t>
            </a:r>
            <a:r>
              <a:rPr lang="en-US" sz="1600" dirty="0" err="1" smtClean="0">
                <a:solidFill>
                  <a:srgbClr val="4DBBB1"/>
                </a:solidFill>
                <a:latin typeface="TeX Gyre Heros"/>
              </a:rPr>
              <a:t>VOdka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(agent which monitors the status of user services).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eX Gyre Heros"/>
              </a:rPr>
              <a:t>OUTREACH AND EDUCATION FOR THE GENERAL PUBLIC AND SCHOOLS</a:t>
            </a:r>
          </a:p>
          <a:p>
            <a:pPr algn="just"/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Services for higher education and outreach: dedicated simplified software and use cases.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S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pecific </a:t>
            </a:r>
            <a:r>
              <a:rPr lang="en-US" sz="1600" dirty="0">
                <a:solidFill>
                  <a:srgbClr val="4DBBB1"/>
                </a:solidFill>
                <a:latin typeface="TeX Gyre Heros"/>
              </a:rPr>
              <a:t>VObs.it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 responsibilities in Euro-VO projects funded by the EU. VAPE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(web app for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VO publishing of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educational </a:t>
            </a:r>
            <a:r>
              <a:rPr lang="en-US" sz="1600" dirty="0" smtClean="0">
                <a:solidFill>
                  <a:srgbClr val="4DBBB1"/>
                </a:solidFill>
                <a:latin typeface="TeX Gyre Heros"/>
              </a:rPr>
              <a:t>data).</a:t>
            </a:r>
            <a:endParaRPr lang="en-US" sz="1600" dirty="0" smtClean="0">
              <a:solidFill>
                <a:srgbClr val="4DBBB1"/>
              </a:solidFill>
              <a:latin typeface="TeX Gyre Heros"/>
            </a:endParaRPr>
          </a:p>
          <a:p>
            <a:endParaRPr lang="it-IT" sz="1600" dirty="0">
              <a:solidFill>
                <a:schemeClr val="bg1"/>
              </a:solidFill>
              <a:latin typeface="TeX Gyre Heros"/>
            </a:endParaRPr>
          </a:p>
          <a:p>
            <a:endParaRPr lang="it-IT" sz="2000" dirty="0">
              <a:solidFill>
                <a:schemeClr val="bg1"/>
              </a:solidFill>
              <a:latin typeface="TeX Gyre Heros"/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5485474" y="130629"/>
            <a:ext cx="926" cy="5449077"/>
          </a:xfrm>
          <a:prstGeom prst="line">
            <a:avLst/>
          </a:prstGeom>
          <a:ln w="44450">
            <a:solidFill>
              <a:srgbClr val="4DBB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377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10" baseType="lpstr">
      <vt:lpstr>Arial Unicode MS</vt:lpstr>
      <vt:lpstr>Arial</vt:lpstr>
      <vt:lpstr>Calibri</vt:lpstr>
      <vt:lpstr>Calibri Light</vt:lpstr>
      <vt:lpstr>TeX Gyre Heros</vt:lpstr>
      <vt:lpstr>TeXGyreHeros-Italic</vt:lpstr>
      <vt:lpstr>TeXGyreHeros-Regular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fabio</cp:lastModifiedBy>
  <cp:revision>32</cp:revision>
  <dcterms:created xsi:type="dcterms:W3CDTF">2018-06-25T20:49:30Z</dcterms:created>
  <dcterms:modified xsi:type="dcterms:W3CDTF">2018-08-07T08:39:52Z</dcterms:modified>
</cp:coreProperties>
</file>