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4" r:id="rId3"/>
    <p:sldId id="267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4660"/>
  </p:normalViewPr>
  <p:slideViewPr>
    <p:cSldViewPr snapToGrid="0">
      <p:cViewPr varScale="1">
        <p:scale>
          <a:sx n="76" d="100"/>
          <a:sy n="76" d="100"/>
        </p:scale>
        <p:origin x="-584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4FD-F28F-479D-B753-4649B069FD7A}" type="datetimeFigureOut">
              <a:rPr lang="en-US" smtClean="0"/>
              <a:t>24/04/18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CDAB-27A2-4FBE-B28F-41D04FBA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82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4FD-F28F-479D-B753-4649B069FD7A}" type="datetimeFigureOut">
              <a:rPr lang="en-US" smtClean="0"/>
              <a:t>24/04/18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CDAB-27A2-4FBE-B28F-41D04FBA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6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4FD-F28F-479D-B753-4649B069FD7A}" type="datetimeFigureOut">
              <a:rPr lang="en-US" smtClean="0"/>
              <a:t>24/04/18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CDAB-27A2-4FBE-B28F-41D04FBA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4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4FD-F28F-479D-B753-4649B069FD7A}" type="datetimeFigureOut">
              <a:rPr lang="en-US" smtClean="0"/>
              <a:t>24/04/18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CDAB-27A2-4FBE-B28F-41D04FBA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5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4FD-F28F-479D-B753-4649B069FD7A}" type="datetimeFigureOut">
              <a:rPr lang="en-US" smtClean="0"/>
              <a:t>24/04/18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CDAB-27A2-4FBE-B28F-41D04FBA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4FD-F28F-479D-B753-4649B069FD7A}" type="datetimeFigureOut">
              <a:rPr lang="en-US" smtClean="0"/>
              <a:t>24/04/18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CDAB-27A2-4FBE-B28F-41D04FBA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3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4FD-F28F-479D-B753-4649B069FD7A}" type="datetimeFigureOut">
              <a:rPr lang="en-US" smtClean="0"/>
              <a:t>24/04/18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CDAB-27A2-4FBE-B28F-41D04FBA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0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4FD-F28F-479D-B753-4649B069FD7A}" type="datetimeFigureOut">
              <a:rPr lang="en-US" smtClean="0"/>
              <a:t>24/04/18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CDAB-27A2-4FBE-B28F-41D04FBA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36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4FD-F28F-479D-B753-4649B069FD7A}" type="datetimeFigureOut">
              <a:rPr lang="en-US" smtClean="0"/>
              <a:t>24/04/18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CDAB-27A2-4FBE-B28F-41D04FBA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98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4FD-F28F-479D-B753-4649B069FD7A}" type="datetimeFigureOut">
              <a:rPr lang="en-US" smtClean="0"/>
              <a:t>24/04/18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CDAB-27A2-4FBE-B28F-41D04FBA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326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4FD-F28F-479D-B753-4649B069FD7A}" type="datetimeFigureOut">
              <a:rPr lang="en-US" smtClean="0"/>
              <a:t>24/04/18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CDAB-27A2-4FBE-B28F-41D04FBA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1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DB4FD-F28F-479D-B753-4649B069FD7A}" type="datetimeFigureOut">
              <a:rPr lang="en-US" smtClean="0"/>
              <a:t>24/04/18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3CDAB-27A2-4FBE-B28F-41D04FBA6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72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71" y="2337707"/>
            <a:ext cx="5729750" cy="3681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0642" y="2087720"/>
            <a:ext cx="5394470" cy="4174727"/>
          </a:xfrm>
          <a:prstGeom prst="rect">
            <a:avLst/>
          </a:prstGeom>
        </p:spPr>
      </p:pic>
      <p:sp>
        <p:nvSpPr>
          <p:cNvPr id="10" name="Multiply 9"/>
          <p:cNvSpPr/>
          <p:nvPr/>
        </p:nvSpPr>
        <p:spPr>
          <a:xfrm>
            <a:off x="8005784" y="2645688"/>
            <a:ext cx="393108" cy="417934"/>
          </a:xfrm>
          <a:prstGeom prst="mathMultiply">
            <a:avLst>
              <a:gd name="adj1" fmla="val 10293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2" name="Multiply 11"/>
          <p:cNvSpPr/>
          <p:nvPr/>
        </p:nvSpPr>
        <p:spPr>
          <a:xfrm>
            <a:off x="2193535" y="2951512"/>
            <a:ext cx="393108" cy="417934"/>
          </a:xfrm>
          <a:prstGeom prst="mathMultiply">
            <a:avLst>
              <a:gd name="adj1" fmla="val 10293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Multiply 12"/>
          <p:cNvSpPr/>
          <p:nvPr/>
        </p:nvSpPr>
        <p:spPr>
          <a:xfrm>
            <a:off x="8000634" y="4923415"/>
            <a:ext cx="393108" cy="417934"/>
          </a:xfrm>
          <a:prstGeom prst="mathMultiply">
            <a:avLst>
              <a:gd name="adj1" fmla="val 10293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4" name="Multiply 13"/>
          <p:cNvSpPr/>
          <p:nvPr/>
        </p:nvSpPr>
        <p:spPr>
          <a:xfrm>
            <a:off x="7979159" y="4327463"/>
            <a:ext cx="393108" cy="417934"/>
          </a:xfrm>
          <a:prstGeom prst="mathMultiply">
            <a:avLst>
              <a:gd name="adj1" fmla="val 10293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73874" y="365125"/>
            <a:ext cx="11838582" cy="13255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PDS Information Model 1.9 – Available Instrument Type</a:t>
            </a:r>
            <a:br>
              <a:rPr lang="en-US" dirty="0" smtClean="0"/>
            </a:br>
            <a:r>
              <a:rPr lang="en-US" dirty="0" smtClean="0"/>
              <a:t>Red crosses are not acceptable for PSA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757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 proposal for instrument-types: 37</a:t>
            </a:r>
            <a:r>
              <a:rPr lang="en-US" dirty="0" smtClean="0">
                <a:solidFill>
                  <a:srgbClr val="FF0000"/>
                </a:solidFill>
              </a:rPr>
              <a:t>+3</a:t>
            </a:r>
            <a:r>
              <a:rPr lang="en-US" dirty="0" smtClean="0">
                <a:solidFill>
                  <a:srgbClr val="0000FF"/>
                </a:solidFill>
              </a:rPr>
              <a:t>-1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430" y="1825625"/>
            <a:ext cx="2777511" cy="4351338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Radio science</a:t>
            </a:r>
          </a:p>
          <a:p>
            <a:r>
              <a:rPr lang="en-US" sz="1800" dirty="0"/>
              <a:t>Radar</a:t>
            </a:r>
            <a:endParaRPr lang="en-US" sz="1800" dirty="0" smtClean="0"/>
          </a:p>
          <a:p>
            <a:r>
              <a:rPr lang="en-US" sz="1800" dirty="0" smtClean="0"/>
              <a:t>Magnetometer</a:t>
            </a:r>
          </a:p>
          <a:p>
            <a:r>
              <a:rPr lang="en-US" sz="1800" dirty="0"/>
              <a:t>Radiometer</a:t>
            </a:r>
            <a:endParaRPr lang="en-US" sz="1800" dirty="0" smtClean="0"/>
          </a:p>
          <a:p>
            <a:r>
              <a:rPr lang="en-US" sz="1800" dirty="0" smtClean="0"/>
              <a:t>Particle detector</a:t>
            </a:r>
          </a:p>
          <a:p>
            <a:r>
              <a:rPr lang="en-US" sz="1800" dirty="0" smtClean="0"/>
              <a:t>Dust </a:t>
            </a:r>
            <a:r>
              <a:rPr lang="en-US" sz="1800" dirty="0" err="1" smtClean="0"/>
              <a:t>analyser</a:t>
            </a:r>
            <a:endParaRPr lang="en-US" sz="1800" dirty="0" smtClean="0"/>
          </a:p>
          <a:p>
            <a:r>
              <a:rPr lang="en-US" sz="1800" dirty="0" smtClean="0"/>
              <a:t>Active plasma experiment</a:t>
            </a:r>
          </a:p>
          <a:p>
            <a:r>
              <a:rPr lang="en-US" sz="1800" dirty="0" smtClean="0"/>
              <a:t>Spectral power receiver</a:t>
            </a:r>
          </a:p>
          <a:p>
            <a:r>
              <a:rPr lang="en-US" sz="1800" dirty="0" smtClean="0"/>
              <a:t>Waveform receiver</a:t>
            </a:r>
          </a:p>
          <a:p>
            <a:r>
              <a:rPr lang="en-US" sz="1800" dirty="0" smtClean="0"/>
              <a:t>Electric field instrument</a:t>
            </a:r>
          </a:p>
          <a:p>
            <a:r>
              <a:rPr lang="en-US" sz="1800" dirty="0" smtClean="0"/>
              <a:t>Plasma </a:t>
            </a:r>
            <a:r>
              <a:rPr lang="en-US" sz="1800" dirty="0" err="1" smtClean="0"/>
              <a:t>analyser</a:t>
            </a:r>
            <a:endParaRPr lang="en-US" sz="18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Sounder?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88666" y="1826286"/>
            <a:ext cx="2414843" cy="46507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Imager</a:t>
            </a:r>
          </a:p>
          <a:p>
            <a:r>
              <a:rPr lang="en-US" sz="1800" dirty="0"/>
              <a:t>Imaging spectrometer</a:t>
            </a:r>
          </a:p>
          <a:p>
            <a:r>
              <a:rPr lang="en-US" sz="1800" dirty="0" smtClean="0"/>
              <a:t>Spectrometer</a:t>
            </a:r>
          </a:p>
          <a:p>
            <a:r>
              <a:rPr lang="en-US" sz="1800" dirty="0"/>
              <a:t>Mass spectrometer</a:t>
            </a:r>
          </a:p>
          <a:p>
            <a:r>
              <a:rPr lang="en-US" sz="1800" dirty="0"/>
              <a:t>Neutron detector</a:t>
            </a:r>
          </a:p>
          <a:p>
            <a:r>
              <a:rPr lang="en-US" sz="1800" dirty="0"/>
              <a:t>Gamma ray </a:t>
            </a:r>
            <a:r>
              <a:rPr lang="en-US" sz="1800" dirty="0" smtClean="0"/>
              <a:t>detector</a:t>
            </a:r>
          </a:p>
          <a:p>
            <a:r>
              <a:rPr lang="en-US" sz="1800" dirty="0" smtClean="0"/>
              <a:t>Altimeter</a:t>
            </a:r>
          </a:p>
          <a:p>
            <a:r>
              <a:rPr lang="en-US" sz="1800" dirty="0" err="1" smtClean="0"/>
              <a:t>Polarimeter</a:t>
            </a:r>
            <a:endParaRPr lang="en-US" sz="1800" dirty="0" smtClean="0"/>
          </a:p>
          <a:p>
            <a:r>
              <a:rPr lang="en-US" sz="1800" strike="sngStrike" dirty="0" smtClean="0">
                <a:solidFill>
                  <a:srgbClr val="0000FF"/>
                </a:solidFill>
              </a:rPr>
              <a:t>Photometer?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540205" y="1830741"/>
            <a:ext cx="219344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rgbClr val="000000"/>
                </a:solidFill>
              </a:rPr>
              <a:t>Microscope</a:t>
            </a:r>
            <a:endParaRPr lang="en-US" sz="1800" dirty="0">
              <a:solidFill>
                <a:srgbClr val="000000"/>
              </a:solidFill>
            </a:endParaRPr>
          </a:p>
          <a:p>
            <a:r>
              <a:rPr lang="en-US" sz="1800" dirty="0" smtClean="0">
                <a:solidFill>
                  <a:srgbClr val="000000"/>
                </a:solidFill>
              </a:rPr>
              <a:t>Surface tool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Sub-surface tool</a:t>
            </a:r>
            <a:endParaRPr lang="en-US" sz="18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Biology </a:t>
            </a:r>
            <a:r>
              <a:rPr lang="en-US" sz="1800" dirty="0" smtClean="0">
                <a:solidFill>
                  <a:srgbClr val="000000"/>
                </a:solidFill>
              </a:rPr>
              <a:t>experiment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Weather station</a:t>
            </a:r>
          </a:p>
          <a:p>
            <a:r>
              <a:rPr lang="en-US" sz="1800" dirty="0">
                <a:solidFill>
                  <a:srgbClr val="000000"/>
                </a:solidFill>
              </a:rPr>
              <a:t>Gas </a:t>
            </a:r>
            <a:r>
              <a:rPr lang="en-US" sz="1800" dirty="0" err="1" smtClean="0">
                <a:solidFill>
                  <a:srgbClr val="000000"/>
                </a:solidFill>
              </a:rPr>
              <a:t>analyser</a:t>
            </a:r>
            <a:endParaRPr lang="en-US" sz="1800" dirty="0" smtClean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Sensor </a:t>
            </a:r>
            <a:r>
              <a:rPr lang="en-US" sz="1800" dirty="0" smtClean="0">
                <a:solidFill>
                  <a:srgbClr val="000000"/>
                </a:solidFill>
              </a:rPr>
              <a:t>suite</a:t>
            </a:r>
          </a:p>
          <a:p>
            <a:r>
              <a:rPr lang="en-US" sz="1800" dirty="0">
                <a:solidFill>
                  <a:srgbClr val="000000"/>
                </a:solidFill>
              </a:rPr>
              <a:t>Chemistry </a:t>
            </a:r>
            <a:r>
              <a:rPr lang="en-US" sz="1800" dirty="0" smtClean="0">
                <a:solidFill>
                  <a:srgbClr val="000000"/>
                </a:solidFill>
              </a:rPr>
              <a:t>laboratory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Temperature sensor</a:t>
            </a:r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000000"/>
              </a:solidFill>
            </a:endParaRPr>
          </a:p>
          <a:p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894470" y="1830261"/>
            <a:ext cx="2069309" cy="4300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rgbClr val="000000"/>
                </a:solidFill>
              </a:rPr>
              <a:t>Seismometer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Interferometer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Gravimeter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Spectrograph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SPICE kernels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Compilation</a:t>
            </a:r>
          </a:p>
          <a:p>
            <a:r>
              <a:rPr lang="en-US" sz="1800" dirty="0">
                <a:solidFill>
                  <a:srgbClr val="000000"/>
                </a:solidFill>
              </a:rPr>
              <a:t>N/A</a:t>
            </a:r>
          </a:p>
          <a:p>
            <a:endParaRPr lang="en-US" sz="1800" dirty="0" smtClean="0">
              <a:solidFill>
                <a:srgbClr val="000000"/>
              </a:solidFill>
            </a:endParaRPr>
          </a:p>
          <a:p>
            <a:endParaRPr lang="en-US" sz="1800" dirty="0" smtClean="0">
              <a:solidFill>
                <a:srgbClr val="000000"/>
              </a:solidFill>
            </a:endParaRPr>
          </a:p>
          <a:p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933522" y="1824297"/>
            <a:ext cx="1908975" cy="4300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rgbClr val="000000"/>
                </a:solidFill>
              </a:rPr>
              <a:t>Accelerometer</a:t>
            </a:r>
          </a:p>
          <a:p>
            <a:r>
              <a:rPr lang="en-US" sz="1800" dirty="0" smtClean="0">
                <a:solidFill>
                  <a:srgbClr val="000000"/>
                </a:solidFill>
              </a:rPr>
              <a:t>Spacecraft sensors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Microphone</a:t>
            </a:r>
          </a:p>
          <a:p>
            <a:endParaRPr lang="en-US" sz="1800" dirty="0" smtClean="0">
              <a:solidFill>
                <a:srgbClr val="000000"/>
              </a:solidFill>
            </a:endParaRPr>
          </a:p>
          <a:p>
            <a:endParaRPr lang="en-US" sz="1800" dirty="0">
              <a:solidFill>
                <a:srgbClr val="000000"/>
              </a:solidFill>
            </a:endParaRPr>
          </a:p>
          <a:p>
            <a:endParaRPr lang="en-US" sz="1800" dirty="0" smtClean="0">
              <a:solidFill>
                <a:srgbClr val="000000"/>
              </a:solidFill>
            </a:endParaRPr>
          </a:p>
          <a:p>
            <a:endParaRPr lang="en-US" sz="1800" dirty="0" smtClean="0">
              <a:solidFill>
                <a:srgbClr val="000000"/>
              </a:solidFill>
            </a:endParaRPr>
          </a:p>
          <a:p>
            <a:endParaRPr lang="en-US" sz="1800" dirty="0" smtClean="0">
              <a:solidFill>
                <a:srgbClr val="000000"/>
              </a:solidFill>
            </a:endParaRPr>
          </a:p>
          <a:p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273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already discussed with numerous stakeholders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16747"/>
            <a:ext cx="10515600" cy="3860216"/>
          </a:xfrm>
        </p:spPr>
        <p:txBody>
          <a:bodyPr>
            <a:normAutofit/>
          </a:bodyPr>
          <a:lstStyle/>
          <a:p>
            <a:r>
              <a:rPr lang="en-US" dirty="0" smtClean="0"/>
              <a:t>PSA has discussed the list with the ESA </a:t>
            </a:r>
            <a:r>
              <a:rPr lang="en-US" dirty="0" err="1" smtClean="0"/>
              <a:t>heliophysic</a:t>
            </a:r>
            <a:r>
              <a:rPr lang="en-US" dirty="0" smtClean="0"/>
              <a:t> Science Lead</a:t>
            </a:r>
          </a:p>
          <a:p>
            <a:r>
              <a:rPr lang="en-US" dirty="0" smtClean="0"/>
              <a:t>PSA </a:t>
            </a:r>
            <a:r>
              <a:rPr lang="en-US" dirty="0"/>
              <a:t>has discussed the </a:t>
            </a:r>
            <a:r>
              <a:rPr lang="en-US" dirty="0" smtClean="0"/>
              <a:t>list with its PSA- User Group</a:t>
            </a:r>
          </a:p>
          <a:p>
            <a:endParaRPr lang="en-US" dirty="0"/>
          </a:p>
          <a:p>
            <a:r>
              <a:rPr lang="en-US" dirty="0" smtClean="0"/>
              <a:t>PSA has also exchanged with individual scientists on the content of the instrument type.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889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Proposal: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8555"/>
          </a:xfrm>
        </p:spPr>
        <p:txBody>
          <a:bodyPr>
            <a:normAutofit/>
          </a:bodyPr>
          <a:lstStyle/>
          <a:p>
            <a:r>
              <a:rPr lang="en-US" dirty="0" smtClean="0"/>
              <a:t>PDS should allow a maximum of 50 entries for the Instrument Type field. This will ensure that we do not end-up with more then 500 entries in few years from now.</a:t>
            </a:r>
          </a:p>
          <a:p>
            <a:endParaRPr lang="en-US" dirty="0" smtClean="0"/>
          </a:p>
          <a:p>
            <a:r>
              <a:rPr lang="en-US" dirty="0" smtClean="0"/>
              <a:t>Below </a:t>
            </a:r>
            <a:r>
              <a:rPr lang="en-US" dirty="0" err="1" smtClean="0"/>
              <a:t>Instrument.type</a:t>
            </a:r>
            <a:r>
              <a:rPr lang="en-US" dirty="0" smtClean="0"/>
              <a:t>, </a:t>
            </a:r>
            <a:r>
              <a:rPr lang="en-US" dirty="0" err="1" smtClean="0"/>
              <a:t>instrument.subtype</a:t>
            </a:r>
            <a:r>
              <a:rPr lang="en-US" dirty="0" smtClean="0"/>
              <a:t> should be left more flexible for the science team (free text entry).</a:t>
            </a:r>
          </a:p>
          <a:p>
            <a:endParaRPr lang="en-US" dirty="0" smtClean="0"/>
          </a:p>
          <a:p>
            <a:r>
              <a:rPr lang="en-US" dirty="0" err="1" smtClean="0"/>
              <a:t>Instrument.type</a:t>
            </a:r>
            <a:r>
              <a:rPr lang="en-US" dirty="0" smtClean="0"/>
              <a:t> </a:t>
            </a:r>
            <a:r>
              <a:rPr lang="en-US" dirty="0"/>
              <a:t>that do not fit </a:t>
            </a:r>
            <a:r>
              <a:rPr lang="en-US" dirty="0" smtClean="0"/>
              <a:t>the already approved names </a:t>
            </a:r>
            <a:r>
              <a:rPr lang="en-US" dirty="0"/>
              <a:t>should be put as </a:t>
            </a:r>
            <a:r>
              <a:rPr lang="en-US" dirty="0" err="1"/>
              <a:t>instrument.subtype</a:t>
            </a:r>
            <a:r>
              <a:rPr lang="en-US" dirty="0"/>
              <a:t>, or proposed to the CCB for promotion to </a:t>
            </a:r>
            <a:r>
              <a:rPr lang="en-US" dirty="0" err="1" smtClean="0"/>
              <a:t>instrument.type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24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D4F53"/>
                </a:solidFill>
              </a:rPr>
              <a:t>PSA proposal for instrument-types: </a:t>
            </a:r>
            <a:r>
              <a:rPr lang="en-US" dirty="0" smtClean="0">
                <a:solidFill>
                  <a:srgbClr val="4D4F53"/>
                </a:solidFill>
              </a:rPr>
              <a:t>39</a:t>
            </a:r>
            <a:endParaRPr lang="en-US" dirty="0">
              <a:solidFill>
                <a:srgbClr val="4D4F5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430" y="1825625"/>
            <a:ext cx="2777511" cy="4351338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>
                <a:solidFill>
                  <a:srgbClr val="4D4F53"/>
                </a:solidFill>
              </a:rPr>
              <a:t>Radio science</a:t>
            </a:r>
          </a:p>
          <a:p>
            <a:r>
              <a:rPr lang="en-US" sz="1800" dirty="0">
                <a:solidFill>
                  <a:srgbClr val="4D4F53"/>
                </a:solidFill>
              </a:rPr>
              <a:t>Radar</a:t>
            </a:r>
            <a:endParaRPr lang="en-US" sz="1800" dirty="0" smtClean="0">
              <a:solidFill>
                <a:srgbClr val="4D4F53"/>
              </a:solidFill>
            </a:endParaRPr>
          </a:p>
          <a:p>
            <a:r>
              <a:rPr lang="en-US" sz="1800" dirty="0" smtClean="0">
                <a:solidFill>
                  <a:srgbClr val="4D4F53"/>
                </a:solidFill>
              </a:rPr>
              <a:t>Magnetometer</a:t>
            </a:r>
          </a:p>
          <a:p>
            <a:r>
              <a:rPr lang="en-US" sz="1800" dirty="0">
                <a:solidFill>
                  <a:srgbClr val="4D4F53"/>
                </a:solidFill>
              </a:rPr>
              <a:t>Radiometer</a:t>
            </a:r>
            <a:endParaRPr lang="en-US" sz="1800" dirty="0" smtClean="0">
              <a:solidFill>
                <a:srgbClr val="4D4F53"/>
              </a:solidFill>
            </a:endParaRPr>
          </a:p>
          <a:p>
            <a:r>
              <a:rPr lang="en-US" sz="1800" dirty="0" smtClean="0">
                <a:solidFill>
                  <a:srgbClr val="4D4F53"/>
                </a:solidFill>
              </a:rPr>
              <a:t>Particle detector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Dust </a:t>
            </a:r>
            <a:r>
              <a:rPr lang="en-US" sz="1800" dirty="0" err="1" smtClean="0">
                <a:solidFill>
                  <a:srgbClr val="4D4F53"/>
                </a:solidFill>
              </a:rPr>
              <a:t>analyser</a:t>
            </a:r>
            <a:endParaRPr lang="en-US" sz="1800" dirty="0" smtClean="0">
              <a:solidFill>
                <a:srgbClr val="4D4F53"/>
              </a:solidFill>
            </a:endParaRPr>
          </a:p>
          <a:p>
            <a:r>
              <a:rPr lang="en-US" sz="1800" dirty="0" smtClean="0">
                <a:solidFill>
                  <a:srgbClr val="4D4F53"/>
                </a:solidFill>
              </a:rPr>
              <a:t>Active plasma experiment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Spectral power receiver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Waveform receiver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Electric field instrument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Plasma </a:t>
            </a:r>
            <a:r>
              <a:rPr lang="en-US" sz="1800" dirty="0" err="1" smtClean="0">
                <a:solidFill>
                  <a:srgbClr val="4D4F53"/>
                </a:solidFill>
              </a:rPr>
              <a:t>analyser</a:t>
            </a:r>
            <a:endParaRPr lang="en-US" sz="1800" dirty="0" smtClean="0">
              <a:solidFill>
                <a:srgbClr val="4D4F53"/>
              </a:solidFill>
            </a:endParaRPr>
          </a:p>
          <a:p>
            <a:r>
              <a:rPr lang="en-US" sz="1800" dirty="0" smtClean="0">
                <a:solidFill>
                  <a:srgbClr val="4D4F53"/>
                </a:solidFill>
              </a:rPr>
              <a:t>Sounder</a:t>
            </a:r>
            <a:endParaRPr lang="en-US" sz="1800" dirty="0" smtClean="0">
              <a:solidFill>
                <a:srgbClr val="4D4F53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88666" y="1826286"/>
            <a:ext cx="2414843" cy="46507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rgbClr val="4D4F53"/>
                </a:solidFill>
              </a:rPr>
              <a:t>Imager</a:t>
            </a:r>
          </a:p>
          <a:p>
            <a:r>
              <a:rPr lang="en-US" sz="1800" dirty="0">
                <a:solidFill>
                  <a:srgbClr val="4D4F53"/>
                </a:solidFill>
              </a:rPr>
              <a:t>Imaging spectrometer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Spectrometer</a:t>
            </a:r>
          </a:p>
          <a:p>
            <a:r>
              <a:rPr lang="en-US" sz="1800" dirty="0">
                <a:solidFill>
                  <a:srgbClr val="4D4F53"/>
                </a:solidFill>
              </a:rPr>
              <a:t>Mass spectrometer</a:t>
            </a:r>
          </a:p>
          <a:p>
            <a:r>
              <a:rPr lang="en-US" sz="1800" dirty="0">
                <a:solidFill>
                  <a:srgbClr val="4D4F53"/>
                </a:solidFill>
              </a:rPr>
              <a:t>Neutron detector</a:t>
            </a:r>
          </a:p>
          <a:p>
            <a:r>
              <a:rPr lang="en-US" sz="1800" dirty="0">
                <a:solidFill>
                  <a:srgbClr val="4D4F53"/>
                </a:solidFill>
              </a:rPr>
              <a:t>Gamma ray </a:t>
            </a:r>
            <a:r>
              <a:rPr lang="en-US" sz="1800" dirty="0" smtClean="0">
                <a:solidFill>
                  <a:srgbClr val="4D4F53"/>
                </a:solidFill>
              </a:rPr>
              <a:t>detector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Altimeter</a:t>
            </a:r>
          </a:p>
          <a:p>
            <a:r>
              <a:rPr lang="en-US" sz="1800" dirty="0" err="1" smtClean="0">
                <a:solidFill>
                  <a:srgbClr val="4D4F53"/>
                </a:solidFill>
              </a:rPr>
              <a:t>Polarimeter</a:t>
            </a:r>
            <a:endParaRPr lang="en-US" sz="1800" dirty="0" smtClean="0">
              <a:solidFill>
                <a:srgbClr val="4D4F53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540205" y="1830741"/>
            <a:ext cx="219344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rgbClr val="4D4F53"/>
                </a:solidFill>
              </a:rPr>
              <a:t>Microscope</a:t>
            </a:r>
            <a:endParaRPr lang="en-US" sz="1800" dirty="0">
              <a:solidFill>
                <a:srgbClr val="4D4F53"/>
              </a:solidFill>
            </a:endParaRPr>
          </a:p>
          <a:p>
            <a:r>
              <a:rPr lang="en-US" sz="1800" dirty="0" smtClean="0">
                <a:solidFill>
                  <a:srgbClr val="4D4F53"/>
                </a:solidFill>
              </a:rPr>
              <a:t>Surface tool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Sub-surface tool</a:t>
            </a:r>
            <a:endParaRPr lang="en-US" sz="1800" dirty="0">
              <a:solidFill>
                <a:srgbClr val="4D4F53"/>
              </a:solidFill>
            </a:endParaRPr>
          </a:p>
          <a:p>
            <a:r>
              <a:rPr lang="en-US" sz="1800" dirty="0">
                <a:solidFill>
                  <a:srgbClr val="4D4F53"/>
                </a:solidFill>
              </a:rPr>
              <a:t>Biology </a:t>
            </a:r>
            <a:r>
              <a:rPr lang="en-US" sz="1800" dirty="0" smtClean="0">
                <a:solidFill>
                  <a:srgbClr val="4D4F53"/>
                </a:solidFill>
              </a:rPr>
              <a:t>experiment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Weather station</a:t>
            </a:r>
          </a:p>
          <a:p>
            <a:r>
              <a:rPr lang="en-US" sz="1800" dirty="0">
                <a:solidFill>
                  <a:srgbClr val="4D4F53"/>
                </a:solidFill>
              </a:rPr>
              <a:t>Gas </a:t>
            </a:r>
            <a:r>
              <a:rPr lang="en-US" sz="1800" dirty="0" err="1" smtClean="0">
                <a:solidFill>
                  <a:srgbClr val="4D4F53"/>
                </a:solidFill>
              </a:rPr>
              <a:t>analyser</a:t>
            </a:r>
            <a:endParaRPr lang="en-US" sz="1800" dirty="0" smtClean="0">
              <a:solidFill>
                <a:srgbClr val="4D4F53"/>
              </a:solidFill>
            </a:endParaRPr>
          </a:p>
          <a:p>
            <a:r>
              <a:rPr lang="en-US" sz="1800" dirty="0">
                <a:solidFill>
                  <a:srgbClr val="4D4F53"/>
                </a:solidFill>
              </a:rPr>
              <a:t>Sensor </a:t>
            </a:r>
            <a:r>
              <a:rPr lang="en-US" sz="1800" dirty="0" smtClean="0">
                <a:solidFill>
                  <a:srgbClr val="4D4F53"/>
                </a:solidFill>
              </a:rPr>
              <a:t>suite</a:t>
            </a:r>
          </a:p>
          <a:p>
            <a:r>
              <a:rPr lang="en-US" sz="1800" dirty="0">
                <a:solidFill>
                  <a:srgbClr val="4D4F53"/>
                </a:solidFill>
              </a:rPr>
              <a:t>Chemistry </a:t>
            </a:r>
            <a:r>
              <a:rPr lang="en-US" sz="1800" dirty="0" smtClean="0">
                <a:solidFill>
                  <a:srgbClr val="4D4F53"/>
                </a:solidFill>
              </a:rPr>
              <a:t>laboratory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Temperature sensor</a:t>
            </a:r>
            <a:endParaRPr lang="en-US" sz="1800" dirty="0">
              <a:solidFill>
                <a:srgbClr val="4D4F53"/>
              </a:solidFill>
            </a:endParaRPr>
          </a:p>
          <a:p>
            <a:endParaRPr lang="en-US" sz="1800" dirty="0">
              <a:solidFill>
                <a:srgbClr val="4D4F53"/>
              </a:solidFill>
            </a:endParaRPr>
          </a:p>
          <a:p>
            <a:endParaRPr lang="en-US" sz="1800" dirty="0">
              <a:solidFill>
                <a:srgbClr val="4D4F53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7894470" y="1830261"/>
            <a:ext cx="2069309" cy="4300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rgbClr val="4D4F53"/>
                </a:solidFill>
              </a:rPr>
              <a:t>Seismometer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Interferometer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Gravimeter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Spectrograph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SPICE kernels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Compilation</a:t>
            </a:r>
          </a:p>
          <a:p>
            <a:r>
              <a:rPr lang="en-US" sz="1800" dirty="0">
                <a:solidFill>
                  <a:srgbClr val="4D4F53"/>
                </a:solidFill>
              </a:rPr>
              <a:t>N/A</a:t>
            </a:r>
          </a:p>
          <a:p>
            <a:endParaRPr lang="en-US" sz="1800" dirty="0" smtClean="0">
              <a:solidFill>
                <a:srgbClr val="4D4F53"/>
              </a:solidFill>
            </a:endParaRPr>
          </a:p>
          <a:p>
            <a:endParaRPr lang="en-US" sz="1800" dirty="0" smtClean="0">
              <a:solidFill>
                <a:srgbClr val="4D4F53"/>
              </a:solidFill>
            </a:endParaRPr>
          </a:p>
          <a:p>
            <a:endParaRPr lang="en-US" sz="1800" dirty="0">
              <a:solidFill>
                <a:srgbClr val="4D4F53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933522" y="1824297"/>
            <a:ext cx="1908975" cy="43004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>
                <a:solidFill>
                  <a:srgbClr val="4D4F53"/>
                </a:solidFill>
              </a:rPr>
              <a:t>Accelerometer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Spacecraft sensors</a:t>
            </a:r>
          </a:p>
          <a:p>
            <a:r>
              <a:rPr lang="en-US" sz="1800" dirty="0" smtClean="0">
                <a:solidFill>
                  <a:srgbClr val="4D4F53"/>
                </a:solidFill>
              </a:rPr>
              <a:t>Microphone</a:t>
            </a:r>
          </a:p>
          <a:p>
            <a:endParaRPr lang="en-US" sz="1800" dirty="0" smtClean="0">
              <a:solidFill>
                <a:srgbClr val="4D4F53"/>
              </a:solidFill>
            </a:endParaRPr>
          </a:p>
          <a:p>
            <a:endParaRPr lang="en-US" sz="1800" dirty="0">
              <a:solidFill>
                <a:srgbClr val="4D4F53"/>
              </a:solidFill>
            </a:endParaRPr>
          </a:p>
          <a:p>
            <a:endParaRPr lang="en-US" sz="1800" dirty="0" smtClean="0">
              <a:solidFill>
                <a:srgbClr val="4D4F53"/>
              </a:solidFill>
            </a:endParaRPr>
          </a:p>
          <a:p>
            <a:endParaRPr lang="en-US" sz="1800" dirty="0" smtClean="0">
              <a:solidFill>
                <a:srgbClr val="4D4F53"/>
              </a:solidFill>
            </a:endParaRPr>
          </a:p>
          <a:p>
            <a:endParaRPr lang="en-US" sz="1800" dirty="0" smtClean="0">
              <a:solidFill>
                <a:srgbClr val="4D4F53"/>
              </a:solidFill>
            </a:endParaRPr>
          </a:p>
          <a:p>
            <a:endParaRPr lang="en-US" sz="1800" dirty="0">
              <a:solidFill>
                <a:srgbClr val="4D4F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702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3092</TotalTime>
  <Words>292</Words>
  <Application>Microsoft Macintosh PowerPoint</Application>
  <PresentationFormat>Custom</PresentationFormat>
  <Paragraphs>103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PDS Information Model 1.9 – Available Instrument Type Red crosses are not acceptable for PSA</vt:lpstr>
      <vt:lpstr>PSA proposal for instrument-types: 37+3-1</vt:lpstr>
      <vt:lpstr>List already discussed with numerous stakeholders </vt:lpstr>
      <vt:lpstr>Proposal: </vt:lpstr>
      <vt:lpstr>PSA proposal for instrument-types: 39</vt:lpstr>
    </vt:vector>
  </TitlesOfParts>
  <Company>JPL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Hughes, John S (398B)</dc:creator>
  <cp:lastModifiedBy>S. Besse</cp:lastModifiedBy>
  <cp:revision>51</cp:revision>
  <cp:lastPrinted>2016-07-13T17:30:28Z</cp:lastPrinted>
  <dcterms:created xsi:type="dcterms:W3CDTF">2016-07-08T22:04:09Z</dcterms:created>
  <dcterms:modified xsi:type="dcterms:W3CDTF">2018-04-24T21:02:41Z</dcterms:modified>
</cp:coreProperties>
</file>