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8" r:id="rId3"/>
    <p:sldId id="267" r:id="rId4"/>
    <p:sldId id="265" r:id="rId5"/>
    <p:sldId id="266" r:id="rId6"/>
    <p:sldId id="259" r:id="rId7"/>
    <p:sldId id="257" r:id="rId8"/>
    <p:sldId id="258" r:id="rId9"/>
    <p:sldId id="269" r:id="rId10"/>
    <p:sldId id="263" r:id="rId11"/>
    <p:sldId id="260" r:id="rId12"/>
    <p:sldId id="262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1391" autoAdjust="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2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9768D-39A3-8D40-8BBC-93990F19C29B}" type="datetimeFigureOut">
              <a:rPr lang="en-US" smtClean="0"/>
              <a:t>5/14/10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olar-PPT-Template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9768D-39A3-8D40-8BBC-93990F19C29B}" type="datetimeFigureOut">
              <a:rPr lang="en-US" smtClean="0"/>
              <a:t>5/15/10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D57EF-B9CC-E349-BD37-CDD722A99BA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7375754" y="142985"/>
            <a:ext cx="311177" cy="131653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442903" y="376573"/>
            <a:ext cx="311178" cy="131652"/>
          </a:xfrm>
          <a:prstGeom prst="rect">
            <a:avLst/>
          </a:prstGeom>
          <a:solidFill>
            <a:schemeClr val="tx1"/>
          </a:solidFill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7345199" y="51974"/>
            <a:ext cx="451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>
                <a:solidFill>
                  <a:schemeClr val="bg1"/>
                </a:solidFill>
              </a:rPr>
              <a:t>VO</a:t>
            </a:r>
            <a:endParaRPr lang="en-US" sz="1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8345413" y="300874"/>
            <a:ext cx="5407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 smtClean="0">
                <a:solidFill>
                  <a:schemeClr val="bg1"/>
                </a:solidFill>
              </a:rPr>
              <a:t>Event</a:t>
            </a:r>
            <a:endParaRPr lang="en-US" sz="1100" b="1" i="1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df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VOEvent</a:t>
            </a:r>
            <a:r>
              <a:rPr lang="en-US" dirty="0" smtClean="0"/>
              <a:t> Working Group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en-US" dirty="0" smtClean="0"/>
              <a:t>IVOA </a:t>
            </a:r>
            <a:r>
              <a:rPr lang="en-US" dirty="0" err="1" smtClean="0"/>
              <a:t>InterOp</a:t>
            </a:r>
            <a:endParaRPr lang="en-US" dirty="0" smtClean="0"/>
          </a:p>
          <a:p>
            <a:r>
              <a:rPr lang="en-US" dirty="0" smtClean="0"/>
              <a:t>Victoria</a:t>
            </a:r>
          </a:p>
          <a:p>
            <a:r>
              <a:rPr lang="en-US" dirty="0" smtClean="0"/>
              <a:t>May 2010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9" y="274638"/>
            <a:ext cx="7039437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The Tao of </a:t>
            </a:r>
            <a:r>
              <a:rPr lang="en-US" sz="4800" dirty="0" err="1" smtClean="0"/>
              <a:t>VOEvent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638" y="1871961"/>
            <a:ext cx="5785873" cy="41974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High level</a:t>
            </a:r>
          </a:p>
          <a:p>
            <a:r>
              <a:rPr lang="en-US" sz="4800" dirty="0" smtClean="0"/>
              <a:t>Light weight</a:t>
            </a:r>
          </a:p>
          <a:p>
            <a:r>
              <a:rPr lang="en-US" sz="4800" dirty="0" smtClean="0"/>
              <a:t>Flexible</a:t>
            </a:r>
          </a:p>
          <a:p>
            <a:r>
              <a:rPr lang="en-US" sz="4800" dirty="0" smtClean="0"/>
              <a:t>Low cost of entry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56164" y="1394026"/>
            <a:ext cx="8293000" cy="40816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3600" dirty="0"/>
              <a:t>Low </a:t>
            </a:r>
            <a:r>
              <a:rPr lang="en-US" sz="3600" dirty="0" smtClean="0"/>
              <a:t>latency </a:t>
            </a:r>
            <a:r>
              <a:rPr lang="en-US" sz="3200" dirty="0" smtClean="0"/>
              <a:t>&amp; </a:t>
            </a:r>
            <a:r>
              <a:rPr lang="en-US" sz="3600" dirty="0"/>
              <a:t>r</a:t>
            </a:r>
            <a:r>
              <a:rPr lang="en-US" sz="3600" dirty="0" smtClean="0"/>
              <a:t>ich semantics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3600" dirty="0" smtClean="0"/>
              <a:t>Human readable </a:t>
            </a:r>
            <a:r>
              <a:rPr lang="en-US" sz="3200" dirty="0" smtClean="0"/>
              <a:t>&amp; </a:t>
            </a:r>
            <a:r>
              <a:rPr lang="en-US" sz="3600" dirty="0"/>
              <a:t>c</a:t>
            </a:r>
            <a:r>
              <a:rPr lang="en-US" sz="3600" dirty="0" smtClean="0"/>
              <a:t>omputer parse-able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3600" dirty="0" smtClean="0"/>
              <a:t>Robotic autonomy </a:t>
            </a:r>
            <a:r>
              <a:rPr lang="en-US" sz="3200" dirty="0" smtClean="0"/>
              <a:t>&amp; </a:t>
            </a:r>
            <a:r>
              <a:rPr lang="en-US" sz="3600" dirty="0"/>
              <a:t>h</a:t>
            </a:r>
            <a:r>
              <a:rPr lang="en-US" sz="3600" dirty="0" smtClean="0"/>
              <a:t>istorical </a:t>
            </a:r>
            <a:r>
              <a:rPr lang="en-US" sz="3600" dirty="0"/>
              <a:t>telegrams</a:t>
            </a:r>
          </a:p>
          <a:p>
            <a:pPr marL="342900" lvl="0" indent="-342900">
              <a:lnSpc>
                <a:spcPct val="150000"/>
              </a:lnSpc>
              <a:spcBef>
                <a:spcPct val="20000"/>
              </a:spcBef>
              <a:buFont typeface="Arial"/>
              <a:buChar char="•"/>
              <a:defRPr/>
            </a:pPr>
            <a:r>
              <a:rPr lang="en-US" sz="3600" dirty="0" smtClean="0"/>
              <a:t>Push paradigm </a:t>
            </a:r>
            <a:r>
              <a:rPr lang="en-US" sz="3200" dirty="0" smtClean="0"/>
              <a:t>vs. </a:t>
            </a:r>
            <a:r>
              <a:rPr lang="en-US" sz="3600" dirty="0" smtClean="0"/>
              <a:t>SEAP </a:t>
            </a:r>
            <a:r>
              <a:rPr lang="en-US" sz="3600" dirty="0"/>
              <a:t>for </a:t>
            </a:r>
            <a:r>
              <a:rPr lang="en-US" sz="3600" dirty="0" smtClean="0"/>
              <a:t>query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02579" y="274638"/>
            <a:ext cx="70394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VOEvent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dualism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869302" y="5343738"/>
            <a:ext cx="5526271" cy="12947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3600" i="1" dirty="0" smtClean="0"/>
              <a:t>All design choices are made under dynamic 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9958" y="1896696"/>
            <a:ext cx="7732195" cy="15008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4800" dirty="0" smtClean="0"/>
              <a:t>IVOA </a:t>
            </a:r>
            <a:r>
              <a:rPr lang="en-US" sz="4800" dirty="0"/>
              <a:t>boundary </a:t>
            </a:r>
            <a:r>
              <a:rPr lang="en-US" sz="4800" dirty="0" smtClean="0"/>
              <a:t>protocol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2579" y="274638"/>
            <a:ext cx="7039437" cy="1143000"/>
          </a:xfrm>
        </p:spPr>
        <p:txBody>
          <a:bodyPr>
            <a:normAutofit/>
          </a:bodyPr>
          <a:lstStyle/>
          <a:p>
            <a:r>
              <a:rPr lang="en-US" sz="4800" dirty="0" err="1" smtClean="0"/>
              <a:t>VOEvent</a:t>
            </a:r>
            <a:r>
              <a:rPr lang="en-US" sz="4800" dirty="0" smtClean="0"/>
              <a:t> Karma</a:t>
            </a:r>
            <a:endParaRPr lang="en-US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533276" y="3780876"/>
            <a:ext cx="7439594" cy="208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4800" dirty="0" smtClean="0"/>
              <a:t>That is… as</a:t>
            </a:r>
            <a:r>
              <a:rPr kumimoji="0" lang="en-US" sz="48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480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gateway</a:t>
            </a:r>
            <a:r>
              <a:rPr kumimoji="0" lang="en-US" sz="480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drug</a:t>
            </a:r>
          </a:p>
          <a:p>
            <a:pPr marL="342900" marR="0" lvl="0" indent="-342900" algn="l" defTabSz="4572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800" b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for the </a:t>
            </a:r>
            <a:r>
              <a:rPr lang="en-US" sz="4800" baseline="0" dirty="0" smtClean="0"/>
              <a:t>Virtual</a:t>
            </a:r>
            <a:r>
              <a:rPr lang="en-US" sz="4800" dirty="0" smtClean="0"/>
              <a:t> Observatory</a:t>
            </a:r>
            <a:endParaRPr kumimoji="0" lang="en-US" sz="4800" b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twired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061" y="299379"/>
            <a:ext cx="6519868" cy="1143000"/>
          </a:xfrm>
        </p:spPr>
        <p:txBody>
          <a:bodyPr>
            <a:noAutofit/>
          </a:bodyPr>
          <a:lstStyle/>
          <a:p>
            <a:r>
              <a:rPr lang="en-US" sz="4000" dirty="0" err="1" smtClean="0"/>
              <a:t>VOEvent</a:t>
            </a:r>
            <a:r>
              <a:rPr lang="en-US" sz="4000" dirty="0" smtClean="0"/>
              <a:t> network operations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9132" y="1501236"/>
            <a:ext cx="7309530" cy="5368112"/>
          </a:xfrm>
        </p:spPr>
        <p:txBody>
          <a:bodyPr>
            <a:normAutofit/>
          </a:bodyPr>
          <a:lstStyle/>
          <a:p>
            <a:r>
              <a:rPr lang="en-US" dirty="0" smtClean="0"/>
              <a:t>Entering new mission-critical phase</a:t>
            </a:r>
          </a:p>
          <a:p>
            <a:pPr lvl="1"/>
            <a:r>
              <a:rPr lang="en-US" dirty="0" smtClean="0"/>
              <a:t>Unexplored territories</a:t>
            </a:r>
          </a:p>
          <a:p>
            <a:pPr lvl="1"/>
            <a:r>
              <a:rPr lang="en-US" dirty="0" smtClean="0"/>
              <a:t>Commitment to resolving problems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Teamwork will be (</a:t>
            </a:r>
            <a:r>
              <a:rPr lang="en-US" dirty="0" err="1" smtClean="0"/>
              <a:t>re)emphasized</a:t>
            </a:r>
            <a:endParaRPr lang="en-US" dirty="0" smtClean="0"/>
          </a:p>
          <a:p>
            <a:pPr lvl="1"/>
            <a:r>
              <a:rPr lang="en-US" dirty="0" smtClean="0"/>
              <a:t>More specific roles</a:t>
            </a:r>
          </a:p>
          <a:p>
            <a:pPr lvl="1">
              <a:buNone/>
            </a:pPr>
            <a:endParaRPr lang="en-US" sz="1000" dirty="0" smtClean="0"/>
          </a:p>
          <a:p>
            <a:r>
              <a:rPr lang="en-US" dirty="0" smtClean="0"/>
              <a:t>Once turned on, it stays on – forever</a:t>
            </a:r>
          </a:p>
          <a:p>
            <a:pPr lvl="1"/>
            <a:r>
              <a:rPr lang="en-US" dirty="0" smtClean="0"/>
              <a:t>Dedicated resources, many 9’s reliability</a:t>
            </a:r>
          </a:p>
          <a:p>
            <a:pPr lvl="1"/>
            <a:r>
              <a:rPr lang="en-US" dirty="0" smtClean="0"/>
              <a:t>User support 24/7/365</a:t>
            </a:r>
          </a:p>
          <a:p>
            <a:pPr lvl="1"/>
            <a:r>
              <a:rPr lang="en-US" dirty="0" smtClean="0"/>
              <a:t>Capacity must scale up to LSST levels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11621" cy="1143000"/>
          </a:xfrm>
        </p:spPr>
        <p:txBody>
          <a:bodyPr/>
          <a:lstStyle/>
          <a:p>
            <a:r>
              <a:rPr lang="en-US" dirty="0" err="1" smtClean="0"/>
              <a:t>VOEvent</a:t>
            </a:r>
            <a:r>
              <a:rPr lang="en-US" dirty="0" smtClean="0"/>
              <a:t> WG activities</a:t>
            </a:r>
            <a:endParaRPr lang="en-US" dirty="0"/>
          </a:p>
        </p:txBody>
      </p:sp>
      <p:pic>
        <p:nvPicPr>
          <p:cNvPr id="8" name="Picture 7" descr="VOArchitecture_level0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386590" y="925772"/>
            <a:ext cx="7677000" cy="59322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07793" y="1987404"/>
            <a:ext cx="435678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SkyAlert</a:t>
            </a:r>
            <a:r>
              <a:rPr lang="en-US" sz="2400" dirty="0" smtClean="0">
                <a:solidFill>
                  <a:srgbClr val="FF0000"/>
                </a:solidFill>
              </a:rPr>
              <a:t> &amp; LSST/CRTS </a:t>
            </a:r>
            <a:r>
              <a:rPr lang="en-US" sz="2400" dirty="0" err="1" smtClean="0">
                <a:solidFill>
                  <a:srgbClr val="FF0000"/>
                </a:solidFill>
              </a:rPr>
              <a:t>iPhone</a:t>
            </a:r>
            <a:r>
              <a:rPr lang="en-US" sz="2400" dirty="0" smtClean="0">
                <a:solidFill>
                  <a:srgbClr val="FF0000"/>
                </a:solidFill>
              </a:rPr>
              <a:t> App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26359" y="5508662"/>
            <a:ext cx="487050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Open Source Broker/clients </a:t>
            </a:r>
            <a:r>
              <a:rPr lang="en-US" i="1" dirty="0" smtClean="0">
                <a:solidFill>
                  <a:srgbClr val="FF0000"/>
                </a:solidFill>
              </a:rPr>
              <a:t>(Bob Denny)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51723" y="3603714"/>
            <a:ext cx="2713228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v2.0 </a:t>
            </a:r>
            <a:r>
              <a:rPr lang="en-US" dirty="0" smtClean="0">
                <a:solidFill>
                  <a:srgbClr val="FF0000"/>
                </a:solidFill>
              </a:rPr>
              <a:t>(consensus-building)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SimpleTimeSeries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2" name="Curved Left Arrow 21"/>
          <p:cNvSpPr/>
          <p:nvPr/>
        </p:nvSpPr>
        <p:spPr>
          <a:xfrm>
            <a:off x="7933737" y="2647113"/>
            <a:ext cx="536063" cy="2704854"/>
          </a:xfrm>
          <a:prstGeom prst="curvedLeftArrow">
            <a:avLst/>
          </a:prstGeom>
          <a:solidFill>
            <a:srgbClr val="FF0000">
              <a:alpha val="58000"/>
            </a:srgb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urved Left Arrow 22"/>
          <p:cNvSpPr/>
          <p:nvPr/>
        </p:nvSpPr>
        <p:spPr>
          <a:xfrm rot="10800000">
            <a:off x="1913332" y="2614125"/>
            <a:ext cx="536063" cy="2704854"/>
          </a:xfrm>
          <a:prstGeom prst="curvedLeftArrow">
            <a:avLst/>
          </a:prstGeom>
          <a:solidFill>
            <a:srgbClr val="FF0000">
              <a:alpha val="58000"/>
            </a:srgbClr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758277" y="3748670"/>
            <a:ext cx="18010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Autonomous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5400000">
            <a:off x="7967076" y="3725896"/>
            <a:ext cx="1516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Workflows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16200000">
            <a:off x="2039363" y="3779447"/>
            <a:ext cx="19205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VOEventStreams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5400000">
            <a:off x="6542448" y="3742391"/>
            <a:ext cx="16817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SEAP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7622148" y="3739849"/>
            <a:ext cx="96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TCPV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16589" y="1302180"/>
            <a:ext cx="648798" cy="461665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</a:rPr>
              <a:t>0.5</a:t>
            </a:r>
            <a:endParaRPr lang="en-US" sz="24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2" grpId="0" animBg="1"/>
      <p:bldP spid="23" grpId="0" animBg="1"/>
      <p:bldP spid="24" grpId="0"/>
      <p:bldP spid="25" grpId="0"/>
      <p:bldP spid="26" grpId="0" animBg="1"/>
      <p:bldP spid="27" grpId="0" animBg="1"/>
      <p:bldP spid="28" grpId="0"/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13" y="340614"/>
            <a:ext cx="6882739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VOEvent</a:t>
            </a:r>
            <a:r>
              <a:rPr lang="en-US" sz="4000" dirty="0" smtClean="0"/>
              <a:t> session 1 </a:t>
            </a:r>
            <a:r>
              <a:rPr lang="en-US" sz="2000" dirty="0" smtClean="0"/>
              <a:t>(Wed 11a, Merino)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8923" y="1600200"/>
            <a:ext cx="7765184" cy="50712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000" i="1" dirty="0" smtClean="0"/>
              <a:t>Time </a:t>
            </a:r>
            <a:r>
              <a:rPr lang="en-US" sz="4000" i="1" dirty="0"/>
              <a:t>Domain requirements </a:t>
            </a:r>
            <a:r>
              <a:rPr lang="en-US" sz="4000" i="1" dirty="0" smtClean="0"/>
              <a:t>from the</a:t>
            </a:r>
          </a:p>
          <a:p>
            <a:pPr>
              <a:buNone/>
            </a:pPr>
            <a:r>
              <a:rPr lang="en-US" sz="4000" i="1" dirty="0" smtClean="0"/>
              <a:t>			growing </a:t>
            </a:r>
            <a:r>
              <a:rPr lang="en-US" sz="4000" i="1" dirty="0" err="1"/>
              <a:t>VOEvent</a:t>
            </a:r>
            <a:r>
              <a:rPr lang="en-US" sz="4000" i="1" dirty="0"/>
              <a:t> </a:t>
            </a:r>
            <a:r>
              <a:rPr lang="en-US" sz="4000" i="1" dirty="0" smtClean="0"/>
              <a:t>community</a:t>
            </a:r>
          </a:p>
          <a:p>
            <a:pPr>
              <a:buNone/>
            </a:pPr>
            <a:endParaRPr lang="en-US" sz="973" i="1" dirty="0" smtClean="0"/>
          </a:p>
          <a:p>
            <a:pPr lvl="1"/>
            <a:r>
              <a:rPr lang="en-US" dirty="0" smtClean="0"/>
              <a:t>Intro</a:t>
            </a:r>
            <a:endParaRPr lang="en-US" sz="2400" i="1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ot </a:t>
            </a:r>
            <a:r>
              <a:rPr lang="en-US" dirty="0"/>
              <a:t>projects </a:t>
            </a:r>
            <a:r>
              <a:rPr lang="en-US" sz="2400" dirty="0"/>
              <a:t>(</a:t>
            </a:r>
            <a:r>
              <a:rPr lang="en-US" sz="2400" dirty="0" err="1"/>
              <a:t>eg</a:t>
            </a:r>
            <a:r>
              <a:rPr lang="en-US" sz="2400" dirty="0"/>
              <a:t>, LOFAR &amp; </a:t>
            </a:r>
            <a:r>
              <a:rPr lang="en-US" sz="2400" dirty="0" smtClean="0"/>
              <a:t>LIGO)</a:t>
            </a:r>
            <a:r>
              <a:rPr lang="en-US" dirty="0" smtClean="0"/>
              <a:t>, </a:t>
            </a:r>
            <a:r>
              <a:rPr lang="en-US" sz="2400" i="1" dirty="0" smtClean="0"/>
              <a:t>R. Williams</a:t>
            </a:r>
          </a:p>
          <a:p>
            <a:pPr lvl="1"/>
            <a:r>
              <a:rPr lang="en-US" dirty="0" smtClean="0"/>
              <a:t>Transport, global networking, service tiers</a:t>
            </a:r>
            <a:endParaRPr lang="en-US" sz="2400" i="1" dirty="0" smtClean="0"/>
          </a:p>
          <a:p>
            <a:pPr lvl="1"/>
            <a:r>
              <a:rPr lang="en-US" dirty="0" smtClean="0"/>
              <a:t>NOAO transients</a:t>
            </a:r>
            <a:endParaRPr lang="en-US" sz="2400" i="1" dirty="0" smtClean="0"/>
          </a:p>
          <a:p>
            <a:pPr lvl="1"/>
            <a:r>
              <a:rPr lang="en-US" dirty="0" smtClean="0"/>
              <a:t>LSST topics</a:t>
            </a:r>
          </a:p>
          <a:p>
            <a:pPr lvl="1"/>
            <a:r>
              <a:rPr lang="en-US" dirty="0" smtClean="0"/>
              <a:t>Slots </a:t>
            </a:r>
            <a:r>
              <a:rPr lang="en-US" dirty="0"/>
              <a:t>for other </a:t>
            </a:r>
            <a:r>
              <a:rPr lang="en-US" dirty="0" smtClean="0"/>
              <a:t>speakers</a:t>
            </a:r>
          </a:p>
          <a:p>
            <a:pPr lvl="1"/>
            <a:r>
              <a:rPr lang="en-US" dirty="0" smtClean="0"/>
              <a:t>Rousing discussion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7575" y="1575458"/>
            <a:ext cx="7806425" cy="528254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i="1" dirty="0" smtClean="0"/>
              <a:t>Short </a:t>
            </a:r>
            <a:r>
              <a:rPr lang="en-US" sz="4000" i="1" dirty="0"/>
              <a:t>term plans</a:t>
            </a:r>
            <a:r>
              <a:rPr lang="en-US" sz="4000" i="1" dirty="0" smtClean="0"/>
              <a:t> / long term vision 			for </a:t>
            </a:r>
            <a:r>
              <a:rPr lang="en-US" sz="4000" i="1" dirty="0"/>
              <a:t>the VO time </a:t>
            </a:r>
            <a:r>
              <a:rPr lang="en-US" sz="4000" i="1" dirty="0" smtClean="0"/>
              <a:t>domain</a:t>
            </a:r>
          </a:p>
          <a:p>
            <a:pPr>
              <a:buNone/>
            </a:pPr>
            <a:endParaRPr lang="en-US" sz="800" dirty="0" smtClean="0"/>
          </a:p>
          <a:p>
            <a:pPr lvl="1"/>
            <a:r>
              <a:rPr lang="en-US" dirty="0" smtClean="0"/>
              <a:t>Intro</a:t>
            </a:r>
          </a:p>
          <a:p>
            <a:pPr lvl="1"/>
            <a:r>
              <a:rPr lang="en-US" dirty="0" err="1" smtClean="0"/>
              <a:t>VOEvent</a:t>
            </a:r>
            <a:r>
              <a:rPr lang="en-US" dirty="0" smtClean="0"/>
              <a:t> v2.0</a:t>
            </a:r>
            <a:endParaRPr lang="en-US" dirty="0" smtClean="0"/>
          </a:p>
          <a:p>
            <a:pPr lvl="1"/>
            <a:r>
              <a:rPr lang="en-US" dirty="0" smtClean="0"/>
              <a:t>Simple </a:t>
            </a:r>
            <a:r>
              <a:rPr lang="en-US" dirty="0"/>
              <a:t>Event Access </a:t>
            </a:r>
            <a:r>
              <a:rPr lang="en-US" dirty="0" smtClean="0"/>
              <a:t>Protocol, </a:t>
            </a:r>
            <a:r>
              <a:rPr lang="en-US" sz="2400" i="1" dirty="0" smtClean="0"/>
              <a:t>Graham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ime </a:t>
            </a:r>
            <a:r>
              <a:rPr lang="en-US" dirty="0"/>
              <a:t>series,</a:t>
            </a:r>
            <a:r>
              <a:rPr lang="en-US" dirty="0" smtClean="0"/>
              <a:t> </a:t>
            </a:r>
            <a:r>
              <a:rPr lang="en-US" sz="2400" i="1" dirty="0" smtClean="0"/>
              <a:t>Rots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ables </a:t>
            </a:r>
            <a:r>
              <a:rPr lang="en-US" smtClean="0"/>
              <a:t>&amp; Light Curve </a:t>
            </a:r>
            <a:r>
              <a:rPr lang="en-US" dirty="0" smtClean="0"/>
              <a:t>Access Protocol, </a:t>
            </a:r>
            <a:r>
              <a:rPr lang="en-US" sz="2400" i="1" dirty="0" smtClean="0"/>
              <a:t>Williams</a:t>
            </a:r>
          </a:p>
          <a:p>
            <a:pPr lvl="1"/>
            <a:r>
              <a:rPr lang="en-US" dirty="0" smtClean="0"/>
              <a:t>Other speakers</a:t>
            </a:r>
          </a:p>
          <a:p>
            <a:pPr lvl="1"/>
            <a:r>
              <a:rPr lang="en-US" dirty="0" smtClean="0"/>
              <a:t>Spirited </a:t>
            </a:r>
            <a:r>
              <a:rPr lang="en-US" dirty="0"/>
              <a:t>discussion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813" y="340614"/>
            <a:ext cx="6882739" cy="1143000"/>
          </a:xfrm>
        </p:spPr>
        <p:txBody>
          <a:bodyPr>
            <a:normAutofit/>
          </a:bodyPr>
          <a:lstStyle/>
          <a:p>
            <a:r>
              <a:rPr lang="en-US" sz="4000" dirty="0" err="1" smtClean="0"/>
              <a:t>VOEvent</a:t>
            </a:r>
            <a:r>
              <a:rPr lang="en-US" sz="4000" dirty="0" smtClean="0"/>
              <a:t> session </a:t>
            </a:r>
            <a:r>
              <a:rPr lang="en-US" sz="4000" dirty="0"/>
              <a:t>2</a:t>
            </a:r>
            <a:r>
              <a:rPr lang="en-US" sz="4000" dirty="0" smtClean="0"/>
              <a:t> </a:t>
            </a:r>
            <a:r>
              <a:rPr lang="en-US" sz="2000" dirty="0" smtClean="0"/>
              <a:t>(Thurs 9a, Merino)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90" y="274638"/>
            <a:ext cx="7031190" cy="1143000"/>
          </a:xfrm>
        </p:spPr>
        <p:txBody>
          <a:bodyPr/>
          <a:lstStyle/>
          <a:p>
            <a:r>
              <a:rPr lang="en-US" dirty="0" smtClean="0"/>
              <a:t>V2.0 – Time Series 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064" y="1483614"/>
            <a:ext cx="7388394" cy="5253023"/>
          </a:xfrm>
        </p:spPr>
        <p:txBody>
          <a:bodyPr>
            <a:normAutofit/>
          </a:bodyPr>
          <a:lstStyle/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err="1" smtClean="0"/>
              <a:t>SimpleTimeSeries</a:t>
            </a:r>
            <a:r>
              <a:rPr lang="en-US" dirty="0"/>
              <a:t> </a:t>
            </a:r>
            <a:r>
              <a:rPr lang="en-US" dirty="0" smtClean="0"/>
              <a:t>in </a:t>
            </a:r>
            <a:r>
              <a:rPr lang="en-US" i="1" dirty="0" smtClean="0"/>
              <a:t>&lt;What&gt;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smtClean="0"/>
              <a:t>STC Orbital Elements in </a:t>
            </a:r>
            <a:r>
              <a:rPr lang="en-US" i="1" dirty="0" smtClean="0"/>
              <a:t>&lt;</a:t>
            </a:r>
            <a:r>
              <a:rPr lang="en-US" i="1" dirty="0" err="1" smtClean="0"/>
              <a:t>WhereWhen</a:t>
            </a:r>
            <a:r>
              <a:rPr lang="en-US" i="1" dirty="0" smtClean="0"/>
              <a:t>&gt;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smtClean="0"/>
              <a:t>More general external </a:t>
            </a:r>
            <a:r>
              <a:rPr lang="en-US" i="1" dirty="0" smtClean="0"/>
              <a:t>&lt;</a:t>
            </a:r>
            <a:r>
              <a:rPr lang="en-US" i="1" dirty="0" smtClean="0"/>
              <a:t>R</a:t>
            </a:r>
            <a:r>
              <a:rPr lang="en-US" i="1" dirty="0" smtClean="0"/>
              <a:t>eferences&gt;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err="1" smtClean="0"/>
              <a:t>Datatypes</a:t>
            </a:r>
            <a:r>
              <a:rPr lang="en-US" dirty="0" smtClean="0"/>
              <a:t> for </a:t>
            </a:r>
            <a:r>
              <a:rPr lang="en-US" i="1" dirty="0" smtClean="0"/>
              <a:t>&lt;</a:t>
            </a:r>
            <a:r>
              <a:rPr lang="en-US" i="1" dirty="0" err="1" smtClean="0"/>
              <a:t>Param</a:t>
            </a:r>
            <a:r>
              <a:rPr lang="en-US" dirty="0" smtClean="0"/>
              <a:t>&gt;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smtClean="0"/>
              <a:t>Benefit from vocabularies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smtClean="0"/>
              <a:t>Tweaks and small enhancements</a:t>
            </a:r>
          </a:p>
          <a:p>
            <a:pPr marL="347472">
              <a:lnSpc>
                <a:spcPct val="110000"/>
              </a:lnSpc>
              <a:spcBef>
                <a:spcPts val="1368"/>
              </a:spcBef>
            </a:pPr>
            <a:r>
              <a:rPr lang="en-US" dirty="0" smtClean="0"/>
              <a:t>Ruggedize schema while keeping simple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52856" cy="1143000"/>
          </a:xfrm>
        </p:spPr>
        <p:txBody>
          <a:bodyPr/>
          <a:lstStyle/>
          <a:p>
            <a:r>
              <a:rPr lang="en-US" dirty="0" smtClean="0"/>
              <a:t>Many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51" y="1369284"/>
            <a:ext cx="7443546" cy="5351619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i="1" dirty="0" err="1" smtClean="0">
                <a:solidFill>
                  <a:schemeClr val="bg1">
                    <a:lumMod val="65000"/>
                  </a:schemeClr>
                </a:solidFill>
              </a:rPr>
              <a:t>dotAstronomy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Leiden – 30 Nov - 4 Dec 2009</a:t>
            </a:r>
          </a:p>
          <a:p>
            <a:pPr>
              <a:defRPr/>
            </a:pPr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Eventful Universe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Tucson – 17-20 Mar 2010</a:t>
            </a:r>
          </a:p>
          <a:p>
            <a:pPr>
              <a:defRPr/>
            </a:pPr>
            <a:r>
              <a:rPr lang="en-US" dirty="0"/>
              <a:t>IVOA </a:t>
            </a:r>
            <a:r>
              <a:rPr lang="en-US" dirty="0" err="1"/>
              <a:t>InterOp</a:t>
            </a:r>
            <a:r>
              <a:rPr lang="en-US" dirty="0"/>
              <a:t>, </a:t>
            </a:r>
            <a:r>
              <a:rPr lang="en-US" sz="2800" dirty="0"/>
              <a:t>Victoria – 17-21 May 2010</a:t>
            </a:r>
          </a:p>
          <a:p>
            <a:pPr>
              <a:defRPr/>
            </a:pPr>
            <a:r>
              <a:rPr lang="en-US" dirty="0" smtClean="0"/>
              <a:t>SPIE, </a:t>
            </a:r>
            <a:r>
              <a:rPr lang="en-US" sz="2400" i="1" dirty="0" smtClean="0"/>
              <a:t>Observatory Ops </a:t>
            </a:r>
            <a:r>
              <a:rPr lang="en-US" sz="2400" dirty="0" smtClean="0"/>
              <a:t>&amp; </a:t>
            </a:r>
            <a:r>
              <a:rPr lang="en-US" sz="2400" i="1" dirty="0" smtClean="0"/>
              <a:t>SW / </a:t>
            </a:r>
            <a:r>
              <a:rPr lang="en-US" sz="2400" i="1" dirty="0" err="1" smtClean="0"/>
              <a:t>Cyberinfrastructure</a:t>
            </a:r>
            <a:endParaRPr lang="en-US" sz="2400" i="1" dirty="0" smtClean="0"/>
          </a:p>
          <a:p>
            <a:pPr>
              <a:buNone/>
              <a:defRPr/>
            </a:pPr>
            <a:r>
              <a:rPr lang="en-US" sz="2800" dirty="0" smtClean="0"/>
              <a:t>			San </a:t>
            </a:r>
            <a:r>
              <a:rPr lang="en-US" sz="2800" dirty="0"/>
              <a:t>Diego – 27 Jun - 2 Jul 2010</a:t>
            </a:r>
          </a:p>
          <a:p>
            <a:pPr>
              <a:defRPr/>
            </a:pPr>
            <a:r>
              <a:rPr lang="en-US" dirty="0"/>
              <a:t>ADASS XX</a:t>
            </a:r>
            <a:r>
              <a:rPr lang="en-US" dirty="0" smtClean="0"/>
              <a:t> Tutorial, </a:t>
            </a:r>
            <a:r>
              <a:rPr lang="en-US" sz="2800" dirty="0"/>
              <a:t>Boston – 7-11 Nov 2010</a:t>
            </a:r>
            <a:endParaRPr lang="en-US" sz="2800" dirty="0" smtClean="0"/>
          </a:p>
          <a:p>
            <a:pPr>
              <a:defRPr/>
            </a:pPr>
            <a:r>
              <a:rPr lang="en-US" i="1" dirty="0" smtClean="0"/>
              <a:t>New Horizons in Time Domain Astronomy</a:t>
            </a:r>
          </a:p>
          <a:p>
            <a:pPr>
              <a:buNone/>
              <a:defRPr/>
            </a:pPr>
            <a:r>
              <a:rPr lang="en-US" dirty="0" smtClean="0"/>
              <a:t>			</a:t>
            </a:r>
            <a:r>
              <a:rPr lang="en-US" sz="2800" dirty="0" smtClean="0"/>
              <a:t>IAU symposium, Griffin &amp; </a:t>
            </a:r>
            <a:r>
              <a:rPr lang="en-US" sz="2800" dirty="0" err="1" smtClean="0"/>
              <a:t>Hanisch</a:t>
            </a:r>
            <a:r>
              <a:rPr lang="en-US" sz="2800" dirty="0" smtClean="0"/>
              <a:t>, Chairs</a:t>
            </a:r>
          </a:p>
          <a:p>
            <a:pPr>
              <a:buNone/>
              <a:defRPr/>
            </a:pPr>
            <a:r>
              <a:rPr lang="en-US" sz="3027" dirty="0" smtClean="0"/>
              <a:t>					</a:t>
            </a:r>
            <a:r>
              <a:rPr lang="en-US" sz="2800" dirty="0" smtClean="0"/>
              <a:t>Oxford </a:t>
            </a:r>
            <a:r>
              <a:rPr lang="en-US" sz="2800" dirty="0"/>
              <a:t>–</a:t>
            </a:r>
            <a:r>
              <a:rPr lang="en-US" sz="2800" dirty="0" smtClean="0"/>
              <a:t> 19-23 Sep 2011</a:t>
            </a:r>
          </a:p>
          <a:p>
            <a:pPr>
              <a:buNone/>
              <a:defRPr/>
            </a:pPr>
            <a:r>
              <a:rPr lang="en-US" sz="2800" i="1" dirty="0"/>
              <a:t>	</a:t>
            </a:r>
            <a:r>
              <a:rPr lang="en-US" i="1" dirty="0" smtClean="0"/>
              <a:t>Hotwired III</a:t>
            </a:r>
            <a:r>
              <a:rPr lang="en-US" dirty="0" smtClean="0"/>
              <a:t>, </a:t>
            </a:r>
            <a:r>
              <a:rPr lang="en-US" sz="2800" dirty="0" smtClean="0"/>
              <a:t>Tucson (?)</a:t>
            </a:r>
            <a:r>
              <a:rPr lang="en-US" sz="2800" dirty="0" smtClean="0"/>
              <a:t> </a:t>
            </a:r>
            <a:r>
              <a:rPr lang="en-US" sz="2800" dirty="0" smtClean="0"/>
              <a:t>– Spring 2012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63172" cy="1143000"/>
          </a:xfrm>
        </p:spPr>
        <p:txBody>
          <a:bodyPr/>
          <a:lstStyle/>
          <a:p>
            <a:r>
              <a:rPr lang="en-US" dirty="0" smtClean="0"/>
              <a:t>Many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2114" y="1417638"/>
            <a:ext cx="7622922" cy="5440362"/>
          </a:xfrm>
        </p:spPr>
        <p:txBody>
          <a:bodyPr>
            <a:normAutofit/>
          </a:bodyPr>
          <a:lstStyle/>
          <a:p>
            <a:r>
              <a:rPr lang="en-US" dirty="0" smtClean="0"/>
              <a:t>CRTS</a:t>
            </a:r>
          </a:p>
          <a:p>
            <a:r>
              <a:rPr lang="en-US" dirty="0" err="1" smtClean="0"/>
              <a:t>SkyAlert</a:t>
            </a:r>
            <a:endParaRPr lang="en-US" dirty="0" smtClean="0"/>
          </a:p>
          <a:p>
            <a:r>
              <a:rPr lang="en-US" dirty="0" smtClean="0"/>
              <a:t>Pan-STARRS Moving Object Pipeline</a:t>
            </a:r>
          </a:p>
          <a:p>
            <a:r>
              <a:rPr lang="en-US" dirty="0" smtClean="0"/>
              <a:t>LSST</a:t>
            </a:r>
          </a:p>
          <a:p>
            <a:r>
              <a:rPr lang="en-US" dirty="0" smtClean="0"/>
              <a:t>LOFAR (ATA, SKA, …)</a:t>
            </a:r>
          </a:p>
          <a:p>
            <a:r>
              <a:rPr lang="en-US" dirty="0" smtClean="0"/>
              <a:t>LIGO </a:t>
            </a:r>
            <a:r>
              <a:rPr lang="en-US" sz="2400" dirty="0" smtClean="0"/>
              <a:t>(</a:t>
            </a:r>
            <a:r>
              <a:rPr lang="en-US" sz="2400" i="1" dirty="0" smtClean="0"/>
              <a:t>and neutrinos and…</a:t>
            </a:r>
            <a:r>
              <a:rPr lang="en-US" sz="2400" dirty="0" smtClean="0"/>
              <a:t>)</a:t>
            </a:r>
          </a:p>
          <a:p>
            <a:r>
              <a:rPr lang="en-US" dirty="0" smtClean="0"/>
              <a:t>Telegrams – VO-GCN, CBAT, MPC, ATEL, …</a:t>
            </a:r>
          </a:p>
          <a:p>
            <a:pPr>
              <a:buNone/>
            </a:pPr>
            <a:r>
              <a:rPr lang="en-US" dirty="0" smtClean="0"/>
              <a:t>	LCOGT </a:t>
            </a:r>
            <a:r>
              <a:rPr lang="en-US" sz="2800" dirty="0" smtClean="0"/>
              <a:t>&amp; </a:t>
            </a:r>
            <a:r>
              <a:rPr lang="en-US" dirty="0" smtClean="0"/>
              <a:t>robotic telescopes</a:t>
            </a:r>
          </a:p>
          <a:p>
            <a:r>
              <a:rPr lang="en-US" dirty="0" smtClean="0"/>
              <a:t>Target-of-Opportunity for large telescopes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65241" cy="1143000"/>
          </a:xfrm>
        </p:spPr>
        <p:txBody>
          <a:bodyPr/>
          <a:lstStyle/>
          <a:p>
            <a:r>
              <a:rPr lang="en-US" dirty="0" smtClean="0"/>
              <a:t>Celestial alert publishers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936" y="1600200"/>
            <a:ext cx="7649724" cy="4525963"/>
          </a:xfrm>
        </p:spPr>
        <p:txBody>
          <a:bodyPr/>
          <a:lstStyle/>
          <a:p>
            <a:r>
              <a:rPr lang="en-US" dirty="0" err="1" smtClean="0"/>
              <a:t>VOEventNet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Gamma-ray burst Coordinates Network</a:t>
            </a:r>
          </a:p>
          <a:p>
            <a:pPr lvl="1"/>
            <a:r>
              <a:rPr lang="en-US" dirty="0" smtClean="0"/>
              <a:t>Minor Planet Center</a:t>
            </a:r>
          </a:p>
          <a:p>
            <a:pPr lvl="1"/>
            <a:r>
              <a:rPr lang="en-US" dirty="0" smtClean="0"/>
              <a:t>Central Bureau for Astronomical Telegrams</a:t>
            </a:r>
          </a:p>
          <a:p>
            <a:pPr lvl="1"/>
            <a:r>
              <a:rPr lang="en-US" dirty="0" smtClean="0"/>
              <a:t>Astronomer’s Telegrams</a:t>
            </a:r>
          </a:p>
          <a:p>
            <a:pPr lvl="1"/>
            <a:r>
              <a:rPr lang="en-US" dirty="0" err="1" smtClean="0"/>
              <a:t>SkyAlert</a:t>
            </a:r>
            <a:endParaRPr lang="en-US" dirty="0" smtClean="0"/>
          </a:p>
          <a:p>
            <a:pPr lvl="1"/>
            <a:r>
              <a:rPr lang="en-US" dirty="0" err="1" smtClean="0"/>
              <a:t>dotAstro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479</Words>
  <Application>Microsoft Macintosh PowerPoint</Application>
  <PresentationFormat>On-screen Show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VOEvent Working Group</vt:lpstr>
      <vt:lpstr>VOEvent network operations</vt:lpstr>
      <vt:lpstr>VOEvent WG activities</vt:lpstr>
      <vt:lpstr>VOEvent session 1 (Wed 11a, Merino)</vt:lpstr>
      <vt:lpstr>VOEvent session 2 (Thurs 9a, Merino)</vt:lpstr>
      <vt:lpstr>V2.0 – Time Series +</vt:lpstr>
      <vt:lpstr>Many Meetings</vt:lpstr>
      <vt:lpstr>Many Projects</vt:lpstr>
      <vt:lpstr>Celestial alert publishers</vt:lpstr>
      <vt:lpstr>The Tao of VOEvent</vt:lpstr>
      <vt:lpstr>Slide 11</vt:lpstr>
      <vt:lpstr>VOEvent Karma</vt:lpstr>
      <vt:lpstr>Slide 13</vt:lpstr>
    </vt:vector>
  </TitlesOfParts>
  <Company>National Optical Astronomy Observatory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VOEvent Working Group</dc:title>
  <dc:creator>Rob Seaman</dc:creator>
  <cp:lastModifiedBy>Rob Seaman</cp:lastModifiedBy>
  <cp:revision>51</cp:revision>
  <dcterms:created xsi:type="dcterms:W3CDTF">2010-05-14T16:40:54Z</dcterms:created>
  <dcterms:modified xsi:type="dcterms:W3CDTF">2010-05-17T21:15:18Z</dcterms:modified>
</cp:coreProperties>
</file>