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71" r:id="rId4"/>
    <p:sldId id="261" r:id="rId5"/>
    <p:sldId id="279" r:id="rId6"/>
    <p:sldId id="280" r:id="rId7"/>
    <p:sldId id="281" r:id="rId8"/>
    <p:sldId id="283" r:id="rId9"/>
    <p:sldId id="282" r:id="rId1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4"/>
    <p:restoredTop sz="88767"/>
  </p:normalViewPr>
  <p:slideViewPr>
    <p:cSldViewPr snapToGrid="0">
      <p:cViewPr>
        <p:scale>
          <a:sx n="117" d="100"/>
          <a:sy n="117" d="100"/>
        </p:scale>
        <p:origin x="1200" y="144"/>
      </p:cViewPr>
      <p:guideLst/>
    </p:cSldViewPr>
  </p:slideViewPr>
  <p:notesTextViewPr>
    <p:cViewPr>
      <p:scale>
        <a:sx n="215" d="100"/>
        <a:sy n="21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EC8BB-31C7-5843-B7D5-429322E1B51E}" type="datetimeFigureOut">
              <a:rPr lang="en-US" smtClean="0"/>
              <a:t>5/29/25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96C36-9EC9-7647-B94C-910363483BB6}" type="slidenum">
              <a:rPr lang="en-US" smtClean="0"/>
              <a:t>‹#›</a:t>
            </a:fld>
            <a:endParaRPr lang="en-US"/>
          </a:p>
        </p:txBody>
      </p:sp>
    </p:spTree>
    <p:extLst>
      <p:ext uri="{BB962C8B-B14F-4D97-AF65-F5344CB8AC3E}">
        <p14:creationId xmlns:p14="http://schemas.microsoft.com/office/powerpoint/2010/main" val="152649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96C36-9EC9-7647-B94C-910363483BB6}" type="slidenum">
              <a:rPr lang="en-US" smtClean="0"/>
              <a:t>1</a:t>
            </a:fld>
            <a:endParaRPr lang="en-US"/>
          </a:p>
        </p:txBody>
      </p:sp>
    </p:spTree>
    <p:extLst>
      <p:ext uri="{BB962C8B-B14F-4D97-AF65-F5344CB8AC3E}">
        <p14:creationId xmlns:p14="http://schemas.microsoft.com/office/powerpoint/2010/main" val="405538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CSP is formed by members of the community actively involved in astrophysics projects. We have at this time 17 members, listed there, </a:t>
            </a:r>
          </a:p>
          <a:p>
            <a:endParaRPr lang="en-US" dirty="0"/>
          </a:p>
        </p:txBody>
      </p:sp>
    </p:spTree>
    <p:extLst>
      <p:ext uri="{BB962C8B-B14F-4D97-AF65-F5344CB8AC3E}">
        <p14:creationId xmlns:p14="http://schemas.microsoft.com/office/powerpoint/2010/main" val="42876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a:t>
            </a:r>
            <a:r>
              <a:rPr lang="en-US" dirty="0" err="1"/>
              <a:t>csp</a:t>
            </a:r>
            <a:r>
              <a:rPr lang="en-US" dirty="0"/>
              <a:t> is to be the </a:t>
            </a:r>
            <a:r>
              <a:rPr lang="en-US" dirty="0" err="1"/>
              <a:t>liason</a:t>
            </a:r>
            <a:r>
              <a:rPr lang="en-US" dirty="0"/>
              <a:t> between the astronomy community and the VO to first of all sustain the scientific impact of the VO as an interoperable ecosystem  to support science which can be achieved only with the continue engagement with the community </a:t>
            </a:r>
          </a:p>
        </p:txBody>
      </p:sp>
    </p:spTree>
    <p:extLst>
      <p:ext uri="{BB962C8B-B14F-4D97-AF65-F5344CB8AC3E}">
        <p14:creationId xmlns:p14="http://schemas.microsoft.com/office/powerpoint/2010/main" val="29948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being in touch with the community, The CSP contributes to identify scientific priorities and bring the requirements to the TCG, which then coordinate the development of new standards and protocols and works on what the community needs. </a:t>
            </a:r>
          </a:p>
          <a:p>
            <a:r>
              <a:rPr lang="en-US" dirty="0"/>
              <a:t>The CSP should then report back to the community and solicit the community to implement the standards and get their feedback.</a:t>
            </a:r>
          </a:p>
        </p:txBody>
      </p:sp>
    </p:spTree>
    <p:extLst>
      <p:ext uri="{BB962C8B-B14F-4D97-AF65-F5344CB8AC3E}">
        <p14:creationId xmlns:p14="http://schemas.microsoft.com/office/powerpoint/2010/main" val="359376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science </a:t>
            </a:r>
            <a:r>
              <a:rPr lang="en-US" dirty="0" err="1"/>
              <a:t>prioiorities</a:t>
            </a:r>
            <a:r>
              <a:rPr lang="en-US" dirty="0"/>
              <a:t> needs, we should look at the international astronomical community, look at the reports, one example being Astro 2020, and identify the priorities and the projects/missions involved.</a:t>
            </a:r>
          </a:p>
        </p:txBody>
      </p:sp>
    </p:spTree>
    <p:extLst>
      <p:ext uri="{BB962C8B-B14F-4D97-AF65-F5344CB8AC3E}">
        <p14:creationId xmlns:p14="http://schemas.microsoft.com/office/powerpoint/2010/main" val="95758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management challenges and solutions, focusing on recent and upcoming missions and how IVOA can be a resource. </a:t>
            </a:r>
          </a:p>
          <a:p>
            <a:endParaRPr lang="en-US" dirty="0"/>
          </a:p>
        </p:txBody>
      </p:sp>
      <p:sp>
        <p:nvSpPr>
          <p:cNvPr id="4" name="Slide Number Placeholder 3"/>
          <p:cNvSpPr>
            <a:spLocks noGrp="1"/>
          </p:cNvSpPr>
          <p:nvPr>
            <p:ph type="sldNum" sz="quarter" idx="5"/>
          </p:nvPr>
        </p:nvSpPr>
        <p:spPr/>
        <p:txBody>
          <a:bodyPr/>
          <a:lstStyle/>
          <a:p>
            <a:fld id="{C2F96C36-9EC9-7647-B94C-910363483BB6}" type="slidenum">
              <a:rPr lang="en-US" smtClean="0"/>
              <a:t>8</a:t>
            </a:fld>
            <a:endParaRPr lang="en-US"/>
          </a:p>
        </p:txBody>
      </p:sp>
    </p:spTree>
    <p:extLst>
      <p:ext uri="{BB962C8B-B14F-4D97-AF65-F5344CB8AC3E}">
        <p14:creationId xmlns:p14="http://schemas.microsoft.com/office/powerpoint/2010/main" val="115441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i="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81446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60010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18943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userDrawn="1">
  <p:cSld name="Items">
    <p:spTree>
      <p:nvGrpSpPr>
        <p:cNvPr id="1" name=""/>
        <p:cNvGrpSpPr/>
        <p:nvPr/>
      </p:nvGrpSpPr>
      <p:grpSpPr bwMode="auto">
        <a:xfrm>
          <a:off x="0" y="0"/>
          <a:ext cx="0" cy="0"/>
          <a:chOff x="0" y="0"/>
          <a:chExt cx="0" cy="0"/>
        </a:xfrm>
      </p:grpSpPr>
      <p:sp>
        <p:nvSpPr>
          <p:cNvPr id="27" name="CSP Status"/>
          <p:cNvSpPr txBox="1">
            <a:spLocks noGrp="1"/>
          </p:cNvSpPr>
          <p:nvPr>
            <p:ph type="body" sz="quarter" idx="21"/>
          </p:nvPr>
        </p:nvSpPr>
        <p:spPr bwMode="auto">
          <a:xfrm>
            <a:off x="3354725" y="6408784"/>
            <a:ext cx="2916753" cy="239422"/>
          </a:xfrm>
          <a:prstGeom prst="rect">
            <a:avLst/>
          </a:prstGeom>
        </p:spPr>
        <p:txBody>
          <a:bodyPr lIns="45719" tIns="45719" rIns="45719" bIns="45719" anchor="ctr">
            <a:spAutoFit/>
          </a:bodyPr>
          <a:lstStyle>
            <a:lvl1pPr marL="0" indent="0" algn="ctr">
              <a:spcBef>
                <a:spcPts val="0"/>
              </a:spcBef>
              <a:buClrTx/>
              <a:buSzTx/>
              <a:buNone/>
              <a:defRPr sz="1055">
                <a:solidFill>
                  <a:srgbClr val="888888"/>
                </a:solidFill>
                <a:latin typeface="+mn-lt"/>
                <a:ea typeface="+mn-ea"/>
                <a:cs typeface="+mn-cs"/>
              </a:defRPr>
            </a:lvl1pPr>
          </a:lstStyle>
          <a:p>
            <a:pPr>
              <a:defRPr/>
            </a:pPr>
            <a:r>
              <a:rPr dirty="0"/>
              <a:t>CSP Status</a:t>
            </a:r>
          </a:p>
        </p:txBody>
      </p:sp>
      <p:sp>
        <p:nvSpPr>
          <p:cNvPr id="28" name="02/11/2021"/>
          <p:cNvSpPr txBox="1">
            <a:spLocks noGrp="1"/>
          </p:cNvSpPr>
          <p:nvPr>
            <p:ph type="body" sz="quarter" idx="22"/>
          </p:nvPr>
        </p:nvSpPr>
        <p:spPr bwMode="auto">
          <a:xfrm>
            <a:off x="486528" y="6408784"/>
            <a:ext cx="1500188" cy="239422"/>
          </a:xfrm>
          <a:prstGeom prst="rect">
            <a:avLst/>
          </a:prstGeom>
        </p:spPr>
        <p:txBody>
          <a:bodyPr lIns="45719" tIns="45719" rIns="45719" bIns="45719" anchor="ctr">
            <a:spAutoFit/>
          </a:bodyPr>
          <a:lstStyle>
            <a:lvl1pPr marL="0" indent="0">
              <a:spcBef>
                <a:spcPts val="0"/>
              </a:spcBef>
              <a:buClrTx/>
              <a:buSzTx/>
              <a:buNone/>
              <a:defRPr sz="1055">
                <a:solidFill>
                  <a:srgbClr val="888888"/>
                </a:solidFill>
                <a:latin typeface="+mn-lt"/>
                <a:ea typeface="+mn-ea"/>
                <a:cs typeface="+mn-cs"/>
              </a:defRPr>
            </a:lvl1pPr>
          </a:lstStyle>
          <a:p>
            <a:pPr>
              <a:defRPr/>
            </a:pPr>
            <a:r>
              <a:t>02/11/2021</a:t>
            </a:r>
          </a:p>
        </p:txBody>
      </p:sp>
      <p:sp>
        <p:nvSpPr>
          <p:cNvPr id="29" name="Title Text"/>
          <p:cNvSpPr txBox="1">
            <a:spLocks noGrp="1"/>
          </p:cNvSpPr>
          <p:nvPr>
            <p:ph type="title"/>
          </p:nvPr>
        </p:nvSpPr>
        <p:spPr bwMode="auto">
          <a:prstGeom prst="rect">
            <a:avLst/>
          </a:prstGeom>
        </p:spPr>
        <p:txBody>
          <a:bodyPr/>
          <a:lstStyle/>
          <a:p>
            <a:pPr>
              <a:defRPr/>
            </a:pPr>
            <a:r>
              <a:t>Title Text</a:t>
            </a:r>
          </a:p>
        </p:txBody>
      </p:sp>
      <p:sp>
        <p:nvSpPr>
          <p:cNvPr id="30" name="Body Level One…"/>
          <p:cNvSpPr txBox="1">
            <a:spLocks noGrp="1"/>
          </p:cNvSpPr>
          <p:nvPr>
            <p:ph type="body" idx="1"/>
          </p:nvPr>
        </p:nvSpPr>
        <p:spPr bwMode="auto">
          <a:prstGeom prst="rect">
            <a:avLst/>
          </a:prstGeom>
        </p:spPr>
        <p:txBody>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31"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extLst>
      <p:ext uri="{BB962C8B-B14F-4D97-AF65-F5344CB8AC3E}">
        <p14:creationId xmlns:p14="http://schemas.microsoft.com/office/powerpoint/2010/main" val="23110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020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93920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2857500" y="6356351"/>
            <a:ext cx="3429000" cy="365125"/>
          </a:xfrm>
          <a:prstGeom prst="rect">
            <a:avLst/>
          </a:prstGeom>
        </p:spPr>
        <p:txBody>
          <a:bodyPr/>
          <a:lstStyle/>
          <a:p>
            <a:r>
              <a:rPr lang="en-US"/>
              <a:t>CSP status -  Interop Spring 2025</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85781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2857500" y="6356351"/>
            <a:ext cx="3429000" cy="365125"/>
          </a:xfrm>
          <a:prstGeom prst="rect">
            <a:avLst/>
          </a:prstGeom>
        </p:spPr>
        <p:txBody>
          <a:bodyPr/>
          <a:lstStyle/>
          <a:p>
            <a:r>
              <a:rPr lang="en-US"/>
              <a:t>CSP status -  Interop Spring 2025</a:t>
            </a:r>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375539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424724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92417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84648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2857500" y="6356351"/>
            <a:ext cx="3429000" cy="365125"/>
          </a:xfrm>
          <a:prstGeom prst="rect">
            <a:avLst/>
          </a:prstGeom>
        </p:spPr>
        <p:txBody>
          <a:bodyPr/>
          <a:lstStyle/>
          <a:p>
            <a:r>
              <a:rPr lang="en-US"/>
              <a:t>CSP status -  Interop Spring 2025</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388622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74000">
              <a:schemeClr val="bg1">
                <a:lumMod val="85000"/>
              </a:schemeClr>
            </a:gs>
            <a:gs pos="83000">
              <a:schemeClr val="bg1">
                <a:lumMod val="75000"/>
              </a:schemeClr>
            </a:gs>
            <a:gs pos="100000">
              <a:schemeClr val="bg1">
                <a:lumMod val="65000"/>
              </a:schemeClr>
            </a:gs>
          </a:gsLst>
          <a:lin ang="7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IVOA_wb_1200.jpg" descr="IVOA_wb_1200.jpg">
            <a:extLst>
              <a:ext uri="{FF2B5EF4-FFF2-40B4-BE49-F238E27FC236}">
                <a16:creationId xmlns:a16="http://schemas.microsoft.com/office/drawing/2014/main" id="{1079D003-9BBC-10BA-3D3D-D0DE36065353}"/>
              </a:ext>
            </a:extLst>
          </p:cNvPr>
          <p:cNvPicPr>
            <a:picLocks noChangeAspect="1"/>
          </p:cNvPicPr>
          <p:nvPr userDrawn="1"/>
        </p:nvPicPr>
        <p:blipFill>
          <a:blip r:embed="rId14">
            <a:clrChange>
              <a:clrFrom>
                <a:srgbClr val="FFFFFF"/>
              </a:clrFrom>
              <a:clrTo>
                <a:srgbClr val="FFFFFF">
                  <a:alpha val="0"/>
                </a:srgbClr>
              </a:clrTo>
            </a:clrChange>
          </a:blip>
          <a:stretch>
            <a:fillRect/>
          </a:stretch>
        </p:blipFill>
        <p:spPr>
          <a:xfrm>
            <a:off x="7460166" y="185738"/>
            <a:ext cx="1505607" cy="965200"/>
          </a:xfrm>
          <a:prstGeom prst="rect">
            <a:avLst/>
          </a:prstGeom>
          <a:ln w="12700">
            <a:miter lim="400000"/>
          </a:ln>
        </p:spPr>
      </p:pic>
      <p:sp>
        <p:nvSpPr>
          <p:cNvPr id="6" name="Footer Placeholder 5">
            <a:extLst>
              <a:ext uri="{FF2B5EF4-FFF2-40B4-BE49-F238E27FC236}">
                <a16:creationId xmlns:a16="http://schemas.microsoft.com/office/drawing/2014/main" id="{545CAAC9-5F77-5832-93B2-73C96E7989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342912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iki.ivoa.net/twiki/bin/view/IVOA/ObjObsSAP" TargetMode="External"/><Relationship Id="rId2" Type="http://schemas.openxmlformats.org/officeDocument/2006/relationships/hyperlink" Target="https://wiki.ivoa.net/twiki/bin/view/IVOA/ObsLocTAP"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D534-8E54-CBFC-1A2C-82F3E1A006FD}"/>
              </a:ext>
            </a:extLst>
          </p:cNvPr>
          <p:cNvSpPr>
            <a:spLocks noGrp="1"/>
          </p:cNvSpPr>
          <p:nvPr>
            <p:ph type="ctrTitle"/>
          </p:nvPr>
        </p:nvSpPr>
        <p:spPr/>
        <p:txBody>
          <a:bodyPr>
            <a:noAutofit/>
          </a:bodyPr>
          <a:lstStyle/>
          <a:p>
            <a:r>
              <a:rPr lang="en-US" sz="5400" dirty="0">
                <a:solidFill>
                  <a:srgbClr val="2F4D67"/>
                </a:solidFill>
              </a:rPr>
              <a:t>Standing Committee for Science Priorities (CSP) status</a:t>
            </a:r>
            <a:endParaRPr lang="en-US" sz="4000" dirty="0">
              <a:solidFill>
                <a:srgbClr val="2F4D67"/>
              </a:solidFill>
            </a:endParaRPr>
          </a:p>
        </p:txBody>
      </p:sp>
      <p:sp>
        <p:nvSpPr>
          <p:cNvPr id="3" name="Subtitle 2">
            <a:extLst>
              <a:ext uri="{FF2B5EF4-FFF2-40B4-BE49-F238E27FC236}">
                <a16:creationId xmlns:a16="http://schemas.microsoft.com/office/drawing/2014/main" id="{22052E03-45FD-E68A-1D90-296C1E9FFFF8}"/>
              </a:ext>
            </a:extLst>
          </p:cNvPr>
          <p:cNvSpPr>
            <a:spLocks noGrp="1"/>
          </p:cNvSpPr>
          <p:nvPr>
            <p:ph type="subTitle" idx="1"/>
          </p:nvPr>
        </p:nvSpPr>
        <p:spPr/>
        <p:txBody>
          <a:bodyPr>
            <a:normAutofit fontScale="92500" lnSpcReduction="10000"/>
          </a:bodyPr>
          <a:lstStyle/>
          <a:p>
            <a:r>
              <a:rPr lang="en-US" b="1" dirty="0"/>
              <a:t>Francesca Civano</a:t>
            </a:r>
          </a:p>
          <a:p>
            <a:r>
              <a:rPr lang="en-US" dirty="0"/>
              <a:t>NASA - GSFC</a:t>
            </a:r>
          </a:p>
          <a:p>
            <a:r>
              <a:rPr lang="en-US" dirty="0"/>
              <a:t>(Chief Scientist - Physics of the Cosmos Program)</a:t>
            </a:r>
          </a:p>
          <a:p>
            <a:r>
              <a:rPr lang="en-US" dirty="0"/>
              <a:t>Chair of the IVOA Committee for the Science Priorities</a:t>
            </a:r>
          </a:p>
        </p:txBody>
      </p:sp>
      <p:pic>
        <p:nvPicPr>
          <p:cNvPr id="4" name="Picture 3">
            <a:extLst>
              <a:ext uri="{FF2B5EF4-FFF2-40B4-BE49-F238E27FC236}">
                <a16:creationId xmlns:a16="http://schemas.microsoft.com/office/drawing/2014/main" id="{ACA8D72B-8F51-B356-64A0-0F78D87F3A91}"/>
              </a:ext>
            </a:extLst>
          </p:cNvPr>
          <p:cNvPicPr>
            <a:picLocks noChangeAspect="1"/>
          </p:cNvPicPr>
          <p:nvPr/>
        </p:nvPicPr>
        <p:blipFill>
          <a:blip r:embed="rId3"/>
          <a:stretch>
            <a:fillRect/>
          </a:stretch>
        </p:blipFill>
        <p:spPr bwMode="auto">
          <a:xfrm>
            <a:off x="3718533" y="5160330"/>
            <a:ext cx="1488973" cy="1245677"/>
          </a:xfrm>
          <a:prstGeom prst="rect">
            <a:avLst/>
          </a:prstGeom>
        </p:spPr>
      </p:pic>
      <p:pic>
        <p:nvPicPr>
          <p:cNvPr id="9" name="Picture 8" descr="A logo with text and planets in the background&#10;&#10;Description automatically generated">
            <a:extLst>
              <a:ext uri="{FF2B5EF4-FFF2-40B4-BE49-F238E27FC236}">
                <a16:creationId xmlns:a16="http://schemas.microsoft.com/office/drawing/2014/main" id="{0A23AF4A-EB84-5C1C-F71F-B4A8111E0B30}"/>
              </a:ext>
            </a:extLst>
          </p:cNvPr>
          <p:cNvPicPr>
            <a:picLocks noChangeAspect="1"/>
          </p:cNvPicPr>
          <p:nvPr/>
        </p:nvPicPr>
        <p:blipFill>
          <a:blip r:embed="rId4"/>
          <a:stretch>
            <a:fillRect/>
          </a:stretch>
        </p:blipFill>
        <p:spPr>
          <a:xfrm>
            <a:off x="2764465" y="5139784"/>
            <a:ext cx="944643" cy="1266224"/>
          </a:xfrm>
          <a:prstGeom prst="rect">
            <a:avLst/>
          </a:prstGeom>
        </p:spPr>
      </p:pic>
      <p:pic>
        <p:nvPicPr>
          <p:cNvPr id="10" name="Picture 9" descr="A logo with stars in a circle&#10;&#10;Description automatically generated">
            <a:extLst>
              <a:ext uri="{FF2B5EF4-FFF2-40B4-BE49-F238E27FC236}">
                <a16:creationId xmlns:a16="http://schemas.microsoft.com/office/drawing/2014/main" id="{6963A7D8-31E6-F52B-0C07-06BDC6CB8C09}"/>
              </a:ext>
            </a:extLst>
          </p:cNvPr>
          <p:cNvPicPr>
            <a:picLocks noChangeAspect="1"/>
          </p:cNvPicPr>
          <p:nvPr/>
        </p:nvPicPr>
        <p:blipFill rotWithShape="1">
          <a:blip r:embed="rId5"/>
          <a:srcRect l="18256" t="18917" r="19564" b="18656"/>
          <a:stretch/>
        </p:blipFill>
        <p:spPr>
          <a:xfrm>
            <a:off x="5094164" y="5160330"/>
            <a:ext cx="1305678" cy="1310864"/>
          </a:xfrm>
          <a:prstGeom prst="rect">
            <a:avLst/>
          </a:prstGeom>
        </p:spPr>
      </p:pic>
      <p:sp>
        <p:nvSpPr>
          <p:cNvPr id="5" name="Footer Placeholder 4">
            <a:extLst>
              <a:ext uri="{FF2B5EF4-FFF2-40B4-BE49-F238E27FC236}">
                <a16:creationId xmlns:a16="http://schemas.microsoft.com/office/drawing/2014/main" id="{614DAA0A-4420-D5E9-F100-F63E334A44CD}"/>
              </a:ext>
            </a:extLst>
          </p:cNvPr>
          <p:cNvSpPr>
            <a:spLocks noGrp="1"/>
          </p:cNvSpPr>
          <p:nvPr>
            <p:ph type="ftr" sz="quarter" idx="11"/>
          </p:nvPr>
        </p:nvSpPr>
        <p:spPr/>
        <p:txBody>
          <a:bodyPr/>
          <a:lstStyle/>
          <a:p>
            <a:r>
              <a:rPr lang="en-US" dirty="0"/>
              <a:t>CSP status -  Interop Spring 2025</a:t>
            </a:r>
          </a:p>
        </p:txBody>
      </p:sp>
    </p:spTree>
    <p:extLst>
      <p:ext uri="{BB962C8B-B14F-4D97-AF65-F5344CB8AC3E}">
        <p14:creationId xmlns:p14="http://schemas.microsoft.com/office/powerpoint/2010/main" val="217099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pic>
        <p:nvPicPr>
          <p:cNvPr id="109" name="Content Placeholder 5" descr="Content Placeholder 5"/>
          <p:cNvPicPr>
            <a:picLocks/>
          </p:cNvPicPr>
          <p:nvPr/>
        </p:nvPicPr>
        <p:blipFill>
          <a:blip r:embed="rId3">
            <a:alphaModFix amt="23545"/>
          </a:blip>
          <a:stretch/>
        </p:blipFill>
        <p:spPr bwMode="auto">
          <a:xfrm>
            <a:off x="-16178" y="1107653"/>
            <a:ext cx="9245884" cy="5794190"/>
          </a:xfrm>
          <a:prstGeom prst="rect">
            <a:avLst/>
          </a:prstGeom>
          <a:ln w="12700">
            <a:miter lim="400000"/>
          </a:ln>
        </p:spPr>
      </p:pic>
      <p:sp>
        <p:nvSpPr>
          <p:cNvPr id="107" name="The CSP of the IVOA"/>
          <p:cNvSpPr txBox="1">
            <a:spLocks noGrp="1"/>
          </p:cNvSpPr>
          <p:nvPr>
            <p:ph type="title"/>
          </p:nvPr>
        </p:nvSpPr>
        <p:spPr bwMode="auto">
          <a:xfrm>
            <a:off x="685800" y="35719"/>
            <a:ext cx="7772401" cy="991195"/>
          </a:xfrm>
          <a:prstGeom prst="rect">
            <a:avLst/>
          </a:prstGeom>
        </p:spPr>
        <p:txBody>
          <a:bodyPr/>
          <a:lstStyle/>
          <a:p>
            <a:pPr algn="ctr">
              <a:defRPr/>
            </a:pPr>
            <a:r>
              <a:rPr dirty="0">
                <a:solidFill>
                  <a:srgbClr val="2F4D67"/>
                </a:solidFill>
              </a:rPr>
              <a:t>The CSP of the IVOA</a:t>
            </a:r>
          </a:p>
        </p:txBody>
      </p:sp>
      <p:sp>
        <p:nvSpPr>
          <p:cNvPr id="110" name="Rounded Rectangle"/>
          <p:cNvSpPr/>
          <p:nvPr/>
        </p:nvSpPr>
        <p:spPr bwMode="auto">
          <a:xfrm>
            <a:off x="316447" y="1742158"/>
            <a:ext cx="8501014" cy="964407"/>
          </a:xfrm>
          <a:prstGeom prst="roundRect">
            <a:avLst>
              <a:gd name="adj" fmla="val 50000"/>
            </a:avLst>
          </a:prstGeom>
          <a:ln w="38100">
            <a:solidFill>
              <a:srgbClr val="36859A"/>
            </a:solidFill>
            <a:miter lim="400000"/>
          </a:ln>
          <a:effectLst>
            <a:outerShdw blurRad="50800" dist="25400" dir="5400000" rotWithShape="0">
              <a:srgbClr val="000000">
                <a:alpha val="50000"/>
              </a:srgbClr>
            </a:outerShdw>
          </a:effectLst>
        </p:spPr>
        <p:txBody>
          <a:bodyPr lIns="50229" tIns="50229" rIns="50229" bIns="50229" anchor="ctr"/>
          <a:lstStyle/>
          <a:p>
            <a:pPr algn="ctr" defTabSz="577618">
              <a:defRPr sz="3200">
                <a:latin typeface="Helvetica Light"/>
                <a:ea typeface="Helvetica Light"/>
                <a:cs typeface="Helvetica Light"/>
              </a:defRPr>
            </a:pPr>
            <a:endParaRPr sz="2250"/>
          </a:p>
        </p:txBody>
      </p:sp>
      <p:sp>
        <p:nvSpPr>
          <p:cNvPr id="112" name="Members of the science community and active astronomy projects."/>
          <p:cNvSpPr txBox="1"/>
          <p:nvPr/>
        </p:nvSpPr>
        <p:spPr bwMode="auto">
          <a:xfrm>
            <a:off x="313144" y="2028035"/>
            <a:ext cx="8527802" cy="392655"/>
          </a:xfrm>
          <a:prstGeom prst="rect">
            <a:avLst/>
          </a:prstGeom>
          <a:ln w="12700">
            <a:miter lim="400000"/>
          </a:ln>
        </p:spPr>
        <p:txBody>
          <a:bodyPr lIns="26789" tIns="26789" rIns="26789" bIns="26789" anchor="ctr">
            <a:spAutoFit/>
          </a:bodyPr>
          <a:lstStyle/>
          <a:p>
            <a:pPr marL="565839" lvl="1" indent="-244382">
              <a:spcBef>
                <a:spcPts val="492"/>
              </a:spcBef>
              <a:buClr>
                <a:srgbClr val="31859B"/>
              </a:buClr>
              <a:buSzPct val="150000"/>
              <a:buChar char="•"/>
              <a:defRPr sz="2600">
                <a:solidFill>
                  <a:srgbClr val="000000"/>
                </a:solidFill>
                <a:latin typeface="+mj-lt"/>
                <a:ea typeface="+mj-ea"/>
                <a:cs typeface="+mj-cs"/>
              </a:defRPr>
            </a:pPr>
            <a:r>
              <a:rPr sz="2200" dirty="0">
                <a:latin typeface="Calibri" panose="020F0502020204030204" pitchFamily="34" charset="0"/>
                <a:cs typeface="Calibri" panose="020F0502020204030204" pitchFamily="34" charset="0"/>
              </a:rPr>
              <a:t>Members of the science community and active astronomy projects.</a:t>
            </a:r>
          </a:p>
        </p:txBody>
      </p:sp>
      <p:sp>
        <p:nvSpPr>
          <p:cNvPr id="113" name="http://ivoa.net/twiki/bin/view/IVOA/IvoaSciencePriorities"/>
          <p:cNvSpPr txBox="1"/>
          <p:nvPr/>
        </p:nvSpPr>
        <p:spPr bwMode="auto">
          <a:xfrm>
            <a:off x="1292424" y="5954485"/>
            <a:ext cx="6314615" cy="382734"/>
          </a:xfrm>
          <a:prstGeom prst="rect">
            <a:avLst/>
          </a:prstGeom>
          <a:ln w="12700">
            <a:miter lim="400000"/>
          </a:ln>
        </p:spPr>
        <p:txBody>
          <a:bodyPr wrap="none" lIns="50229" tIns="50229" rIns="50229" bIns="50229" anchor="ctr">
            <a:spAutoFit/>
          </a:bodyPr>
          <a:lstStyle/>
          <a:p>
            <a:pPr lvl="1" defTabSz="904099">
              <a:spcBef>
                <a:spcPts val="703"/>
              </a:spcBef>
              <a:buClr>
                <a:srgbClr val="31859B"/>
              </a:buClr>
              <a:defRPr sz="2600" b="1">
                <a:solidFill>
                  <a:srgbClr val="36859A"/>
                </a:solidFill>
                <a:latin typeface="+mj-lt"/>
                <a:ea typeface="+mj-ea"/>
                <a:cs typeface="+mj-cs"/>
              </a:defRPr>
            </a:pPr>
            <a:r>
              <a:rPr sz="1828" dirty="0"/>
              <a:t>http://</a:t>
            </a:r>
            <a:r>
              <a:rPr sz="1828" dirty="0" err="1"/>
              <a:t>ivoa.net</a:t>
            </a:r>
            <a:r>
              <a:rPr sz="1828" dirty="0"/>
              <a:t>/</a:t>
            </a:r>
            <a:r>
              <a:rPr sz="1828" dirty="0" err="1"/>
              <a:t>twiki</a:t>
            </a:r>
            <a:r>
              <a:rPr sz="1828" dirty="0"/>
              <a:t>/bin/view/IVOA/</a:t>
            </a:r>
            <a:r>
              <a:rPr sz="1828" dirty="0" err="1"/>
              <a:t>IvoaSciencePriorities</a:t>
            </a:r>
            <a:endParaRPr sz="1828" dirty="0"/>
          </a:p>
        </p:txBody>
      </p:sp>
      <p:sp>
        <p:nvSpPr>
          <p:cNvPr id="114" name="Members: Mark Allen, Christophe Arviset, Chenzhou Cui, Raffaele D’Abrusco, Vandana Desai, Gregory Dubois-Felsmann, Janet Evans, Pepi Fabbiano, Mark Lacy, Marco Molinaro, Kai Lars Polsterer, Enrique Solano, Rachana Bhatawdekar and Rosie Bolton…"/>
          <p:cNvSpPr txBox="1"/>
          <p:nvPr/>
        </p:nvSpPr>
        <p:spPr bwMode="auto">
          <a:xfrm>
            <a:off x="448813" y="3586081"/>
            <a:ext cx="8236282" cy="2242081"/>
          </a:xfrm>
          <a:prstGeom prst="rect">
            <a:avLst/>
          </a:prstGeom>
          <a:ln w="12700">
            <a:miter lim="400000"/>
          </a:ln>
        </p:spPr>
        <p:txBody>
          <a:bodyPr lIns="50229" tIns="50229" rIns="50229" bIns="50229" anchor="ctr"/>
          <a:lstStyle/>
          <a:p>
            <a:pPr marL="565839" lvl="1" indent="-244382">
              <a:spcBef>
                <a:spcPts val="492"/>
              </a:spcBef>
              <a:buClr>
                <a:srgbClr val="31859B"/>
              </a:buClr>
              <a:buSzPct val="150000"/>
              <a:buFontTx/>
              <a:buChar char="•"/>
              <a:defRPr sz="26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Members: Mark Allen, </a:t>
            </a:r>
            <a:r>
              <a:rPr sz="2000" b="1" dirty="0" err="1">
                <a:latin typeface="Calibri" panose="020F0502020204030204" pitchFamily="34" charset="0"/>
                <a:cs typeface="Calibri" panose="020F0502020204030204" pitchFamily="34" charset="0"/>
              </a:rPr>
              <a:t>Chenzhou</a:t>
            </a:r>
            <a:r>
              <a:rPr sz="2000" b="1" dirty="0">
                <a:latin typeface="Calibri" panose="020F0502020204030204" pitchFamily="34" charset="0"/>
                <a:cs typeface="Calibri" panose="020F0502020204030204" pitchFamily="34" charset="0"/>
              </a:rPr>
              <a:t> Cui</a:t>
            </a:r>
            <a:r>
              <a:rPr sz="2000"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Raffaele </a:t>
            </a:r>
            <a:r>
              <a:rPr sz="2000" b="1" dirty="0" err="1">
                <a:latin typeface="Calibri" panose="020F0502020204030204" pitchFamily="34" charset="0"/>
                <a:cs typeface="Calibri" panose="020F0502020204030204" pitchFamily="34" charset="0"/>
              </a:rPr>
              <a:t>D’Abrusco</a:t>
            </a:r>
            <a:r>
              <a:rPr sz="2000" dirty="0">
                <a:latin typeface="Calibri" panose="020F0502020204030204" pitchFamily="34" charset="0"/>
                <a:cs typeface="Calibri" panose="020F0502020204030204" pitchFamily="34" charset="0"/>
              </a:rPr>
              <a:t>, Gregory Dubois-</a:t>
            </a:r>
            <a:r>
              <a:rPr sz="2000" dirty="0" err="1">
                <a:latin typeface="Calibri" panose="020F0502020204030204" pitchFamily="34" charset="0"/>
                <a:cs typeface="Calibri" panose="020F0502020204030204" pitchFamily="34" charset="0"/>
              </a:rPr>
              <a:t>Felsmann</a:t>
            </a:r>
            <a:r>
              <a:rPr sz="2000"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Janet Evans</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Pepi</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Fabbiano</a:t>
            </a:r>
            <a:r>
              <a:rPr sz="2000" dirty="0">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Minh Huynh</a:t>
            </a:r>
            <a:r>
              <a:rPr lang="en-US" sz="20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Mark Lacy, </a:t>
            </a:r>
            <a:r>
              <a:rPr sz="2000" b="1" dirty="0">
                <a:latin typeface="Calibri" panose="020F0502020204030204" pitchFamily="34" charset="0"/>
                <a:cs typeface="Calibri" panose="020F0502020204030204" pitchFamily="34" charset="0"/>
              </a:rPr>
              <a:t>Marco Molinaro</a:t>
            </a:r>
            <a:r>
              <a:rP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Ada </a:t>
            </a:r>
            <a:r>
              <a:rPr lang="en-US" sz="2000" dirty="0" err="1">
                <a:latin typeface="Calibri" panose="020F0502020204030204" pitchFamily="34" charset="0"/>
                <a:cs typeface="Calibri" panose="020F0502020204030204" pitchFamily="34" charset="0"/>
              </a:rPr>
              <a:t>Nebot</a:t>
            </a:r>
            <a:r>
              <a:rPr lang="en-US" sz="2000" dirty="0">
                <a:latin typeface="Calibri" panose="020F0502020204030204" pitchFamily="34" charset="0"/>
                <a:cs typeface="Calibri" panose="020F0502020204030204" pitchFamily="34" charset="0"/>
              </a:rPr>
              <a:t>,</a:t>
            </a:r>
            <a:r>
              <a:rPr sz="2000" dirty="0">
                <a:latin typeface="Calibri" panose="020F0502020204030204" pitchFamily="34" charset="0"/>
                <a:cs typeface="Calibri" panose="020F0502020204030204" pitchFamily="34" charset="0"/>
              </a:rPr>
              <a:t> Kai Lars </a:t>
            </a:r>
            <a:r>
              <a:rPr sz="2000" dirty="0" err="1">
                <a:latin typeface="Calibri" panose="020F0502020204030204" pitchFamily="34" charset="0"/>
                <a:cs typeface="Calibri" panose="020F0502020204030204" pitchFamily="34" charset="0"/>
              </a:rPr>
              <a:t>Polsterer</a:t>
            </a:r>
            <a:r>
              <a:rP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Judy </a:t>
            </a:r>
            <a:r>
              <a:rPr lang="en-US" sz="2000" b="1" dirty="0" err="1">
                <a:latin typeface="Calibri" panose="020F0502020204030204" pitchFamily="34" charset="0"/>
                <a:cs typeface="Calibri" panose="020F0502020204030204" pitchFamily="34" charset="0"/>
              </a:rPr>
              <a:t>Racusin</a:t>
            </a:r>
            <a:r>
              <a:rPr lang="en-US" sz="20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Enrique Solano, Rachana </a:t>
            </a:r>
            <a:r>
              <a:rPr sz="2000" dirty="0" err="1">
                <a:latin typeface="Calibri" panose="020F0502020204030204" pitchFamily="34" charset="0"/>
                <a:cs typeface="Calibri" panose="020F0502020204030204" pitchFamily="34" charset="0"/>
              </a:rPr>
              <a:t>Bhatawdekar</a:t>
            </a:r>
            <a:r>
              <a:rPr sz="2000" dirty="0">
                <a:latin typeface="Calibri" panose="020F0502020204030204" pitchFamily="34" charset="0"/>
                <a:cs typeface="Calibri" panose="020F0502020204030204" pitchFamily="34" charset="0"/>
              </a:rPr>
              <a:t> and Rosie Bolton </a:t>
            </a:r>
          </a:p>
          <a:p>
            <a:pPr marL="565839" lvl="1" indent="-244382">
              <a:spcBef>
                <a:spcPts val="492"/>
              </a:spcBef>
              <a:buClr>
                <a:srgbClr val="31859B"/>
              </a:buClr>
              <a:buSzPct val="150000"/>
              <a:buChar char="•"/>
              <a:defRPr sz="26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Chairs: Francesca Civano (chair)</a:t>
            </a:r>
            <a:r>
              <a:rPr lang="en-US" sz="2000" dirty="0">
                <a:latin typeface="Calibri" panose="020F0502020204030204" pitchFamily="34" charset="0"/>
                <a:cs typeface="Calibri" panose="020F0502020204030204" pitchFamily="34" charset="0"/>
              </a:rPr>
              <a:t>, Vandana Desai (vice-chair)</a:t>
            </a:r>
            <a:endParaRPr sz="2000" dirty="0">
              <a:latin typeface="Calibri" panose="020F0502020204030204" pitchFamily="34" charset="0"/>
              <a:cs typeface="Calibri" panose="020F0502020204030204" pitchFamily="34" charset="0"/>
            </a:endParaRPr>
          </a:p>
        </p:txBody>
      </p:sp>
      <p:sp>
        <p:nvSpPr>
          <p:cNvPr id="115" name="Rounded Rectangle"/>
          <p:cNvSpPr/>
          <p:nvPr/>
        </p:nvSpPr>
        <p:spPr bwMode="auto">
          <a:xfrm>
            <a:off x="371895" y="3477774"/>
            <a:ext cx="8390118" cy="2272574"/>
          </a:xfrm>
          <a:prstGeom prst="roundRect">
            <a:avLst>
              <a:gd name="adj" fmla="val 29970"/>
            </a:avLst>
          </a:prstGeom>
          <a:ln w="38100">
            <a:solidFill>
              <a:srgbClr val="36859A"/>
            </a:solidFill>
            <a:miter lim="400000"/>
          </a:ln>
          <a:effectLst>
            <a:outerShdw blurRad="50800" dist="25400" dir="5400000" rotWithShape="0">
              <a:srgbClr val="000000">
                <a:alpha val="50000"/>
              </a:srgbClr>
            </a:outerShdw>
          </a:effectLst>
        </p:spPr>
        <p:txBody>
          <a:bodyPr lIns="50229" tIns="50229" rIns="50229" bIns="50229" anchor="ctr"/>
          <a:lstStyle/>
          <a:p>
            <a:pPr algn="ctr" defTabSz="577618">
              <a:defRPr sz="3200">
                <a:latin typeface="Helvetica Light"/>
                <a:ea typeface="Helvetica Light"/>
                <a:cs typeface="Helvetica Light"/>
              </a:defRPr>
            </a:pPr>
            <a:endParaRPr sz="2250"/>
          </a:p>
        </p:txBody>
      </p:sp>
      <p:sp>
        <p:nvSpPr>
          <p:cNvPr id="116" name="Members"/>
          <p:cNvSpPr txBox="1"/>
          <p:nvPr/>
        </p:nvSpPr>
        <p:spPr bwMode="auto">
          <a:xfrm>
            <a:off x="3746299" y="2992442"/>
            <a:ext cx="2133601" cy="475507"/>
          </a:xfrm>
          <a:prstGeom prst="rect">
            <a:avLst/>
          </a:prstGeom>
          <a:ln w="12700">
            <a:miter lim="400000"/>
          </a:ln>
        </p:spPr>
        <p:txBody>
          <a:bodyPr lIns="50229" tIns="50229" rIns="50229" bIns="50229" anchor="ctr"/>
          <a:lstStyle>
            <a:lvl1pPr defTabSz="1285875">
              <a:spcBef>
                <a:spcPts val="1000"/>
              </a:spcBef>
              <a:buClr>
                <a:srgbClr val="31859B"/>
              </a:buClr>
              <a:defRPr sz="2600" b="1">
                <a:solidFill>
                  <a:srgbClr val="36859A"/>
                </a:solidFill>
                <a:latin typeface="+mj-lt"/>
                <a:ea typeface="+mj-ea"/>
                <a:cs typeface="+mj-cs"/>
              </a:defRPr>
            </a:lvl1pPr>
          </a:lstStyle>
          <a:p>
            <a:pPr>
              <a:defRPr/>
            </a:pPr>
            <a:r>
              <a:rPr sz="2800" dirty="0">
                <a:latin typeface="Calibri" panose="020F0502020204030204" pitchFamily="34" charset="0"/>
                <a:cs typeface="Calibri" panose="020F0502020204030204" pitchFamily="34" charset="0"/>
              </a:rPr>
              <a:t>Members</a:t>
            </a:r>
          </a:p>
        </p:txBody>
      </p:sp>
      <p:sp>
        <p:nvSpPr>
          <p:cNvPr id="5" name="Members">
            <a:extLst>
              <a:ext uri="{FF2B5EF4-FFF2-40B4-BE49-F238E27FC236}">
                <a16:creationId xmlns:a16="http://schemas.microsoft.com/office/drawing/2014/main" id="{7F7476BC-1D52-926E-77C9-1615204B9806}"/>
              </a:ext>
            </a:extLst>
          </p:cNvPr>
          <p:cNvSpPr txBox="1"/>
          <p:nvPr/>
        </p:nvSpPr>
        <p:spPr bwMode="auto">
          <a:xfrm>
            <a:off x="3013213" y="1339039"/>
            <a:ext cx="3599775" cy="449430"/>
          </a:xfrm>
          <a:prstGeom prst="rect">
            <a:avLst/>
          </a:prstGeom>
          <a:ln w="12700">
            <a:miter lim="400000"/>
          </a:ln>
        </p:spPr>
        <p:txBody>
          <a:bodyPr lIns="50229" tIns="50229" rIns="50229" bIns="50229" anchor="ctr"/>
          <a:lstStyle>
            <a:lvl1pPr defTabSz="1285875">
              <a:spcBef>
                <a:spcPts val="1000"/>
              </a:spcBef>
              <a:buClr>
                <a:srgbClr val="31859B"/>
              </a:buClr>
              <a:defRPr sz="2600" b="1">
                <a:solidFill>
                  <a:srgbClr val="36859A"/>
                </a:solidFill>
                <a:latin typeface="+mj-lt"/>
                <a:ea typeface="+mj-ea"/>
                <a:cs typeface="+mj-cs"/>
              </a:defRPr>
            </a:lvl1pPr>
          </a:lstStyle>
          <a:p>
            <a:pPr>
              <a:defRPr/>
            </a:pPr>
            <a:r>
              <a:rPr lang="en-US" sz="2800" dirty="0">
                <a:latin typeface="Calibri" panose="020F0502020204030204" pitchFamily="34" charset="0"/>
                <a:cs typeface="Calibri" panose="020F0502020204030204" pitchFamily="34" charset="0"/>
              </a:rPr>
              <a:t>Who is in the CSP?</a:t>
            </a:r>
            <a:endParaRPr sz="28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E21CF309-C7E8-4542-956E-C450E325D8EE}"/>
              </a:ext>
            </a:extLst>
          </p:cNvPr>
          <p:cNvSpPr>
            <a:spLocks noGrp="1"/>
          </p:cNvSpPr>
          <p:nvPr>
            <p:ph type="body" sz="quarter" idx="21"/>
          </p:nvPr>
        </p:nvSpPr>
        <p:spPr>
          <a:xfrm>
            <a:off x="3354725" y="6408784"/>
            <a:ext cx="2916753" cy="239422"/>
          </a:xfrm>
        </p:spPr>
        <p:txBody>
          <a:bodyPr/>
          <a:lstStyle/>
          <a:p>
            <a:r>
              <a:rPr lang="en-US" dirty="0"/>
              <a:t>CSP status -  Interop Spring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8" name="Goal of the CSP"/>
          <p:cNvSpPr txBox="1">
            <a:spLocks noGrp="1"/>
          </p:cNvSpPr>
          <p:nvPr>
            <p:ph type="title"/>
          </p:nvPr>
        </p:nvSpPr>
        <p:spPr bwMode="auto">
          <a:xfrm>
            <a:off x="685800" y="35719"/>
            <a:ext cx="7772401" cy="991195"/>
          </a:xfrm>
          <a:prstGeom prst="rect">
            <a:avLst/>
          </a:prstGeom>
        </p:spPr>
        <p:txBody>
          <a:bodyPr/>
          <a:lstStyle/>
          <a:p>
            <a:pPr algn="ctr">
              <a:defRPr/>
            </a:pPr>
            <a:r>
              <a:rPr dirty="0">
                <a:solidFill>
                  <a:srgbClr val="2F4D67"/>
                </a:solidFill>
              </a:rPr>
              <a:t>Goal of the CSP</a:t>
            </a:r>
          </a:p>
        </p:txBody>
      </p:sp>
      <p:sp>
        <p:nvSpPr>
          <p:cNvPr id="120" name="Sustain the scientific impact of the VO as an interoperable ecosystem to support science"/>
          <p:cNvSpPr txBox="1"/>
          <p:nvPr/>
        </p:nvSpPr>
        <p:spPr bwMode="auto">
          <a:xfrm>
            <a:off x="557701" y="1696439"/>
            <a:ext cx="4100141" cy="963196"/>
          </a:xfrm>
          <a:prstGeom prst="rect">
            <a:avLst/>
          </a:prstGeom>
          <a:ln w="12700">
            <a:miter lim="400000"/>
          </a:ln>
        </p:spPr>
        <p:txBody>
          <a:bodyPr lIns="26789" tIns="26789" rIns="26789" bIns="26789" anchor="ctr">
            <a:spAutoFit/>
          </a:bodyPr>
          <a:lstStyle>
            <a:lvl1pPr marL="381000" indent="-381000">
              <a:spcBef>
                <a:spcPts val="700"/>
              </a:spcBef>
              <a:buClr>
                <a:srgbClr val="31859B"/>
              </a:buClr>
              <a:buSzPct val="150000"/>
              <a:buChar char="•"/>
              <a:defRPr sz="2800">
                <a:solidFill>
                  <a:srgbClr val="000000"/>
                </a:solidFill>
                <a:latin typeface="+mj-lt"/>
                <a:ea typeface="+mj-ea"/>
                <a:cs typeface="+mj-cs"/>
              </a:defRPr>
            </a:lvl1pPr>
          </a:lstStyle>
          <a:p>
            <a:pPr>
              <a:defRPr/>
            </a:pPr>
            <a:r>
              <a:rPr sz="1969">
                <a:latin typeface="Calibri" panose="020F0502020204030204" pitchFamily="34" charset="0"/>
                <a:cs typeface="Calibri" panose="020F0502020204030204" pitchFamily="34" charset="0"/>
              </a:rPr>
              <a:t>Sustain the scientific impact of the VO as an interoperable ecosystem to support science </a:t>
            </a:r>
          </a:p>
        </p:txBody>
      </p:sp>
      <p:sp>
        <p:nvSpPr>
          <p:cNvPr id="121" name="Rounded Rectangle"/>
          <p:cNvSpPr/>
          <p:nvPr/>
        </p:nvSpPr>
        <p:spPr bwMode="auto">
          <a:xfrm>
            <a:off x="343797" y="1665284"/>
            <a:ext cx="4184764" cy="1025505"/>
          </a:xfrm>
          <a:prstGeom prst="roundRect">
            <a:avLst>
              <a:gd name="adj" fmla="val 21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2" name="What is the goal of the CSP?"/>
          <p:cNvSpPr txBox="1"/>
          <p:nvPr/>
        </p:nvSpPr>
        <p:spPr bwMode="auto">
          <a:xfrm>
            <a:off x="565418" y="1241313"/>
            <a:ext cx="3562882" cy="423433"/>
          </a:xfrm>
          <a:prstGeom prst="rect">
            <a:avLst/>
          </a:prstGeom>
          <a:ln w="12700">
            <a:miter lim="400000"/>
          </a:ln>
        </p:spPr>
        <p:txBody>
          <a:bodyPr wrap="none" lIns="26789" tIns="26789" rIns="26789" bIns="26789" anchor="ctr">
            <a:spAutoFit/>
          </a:bodyPr>
          <a:lstStyle>
            <a:lvl1pPr>
              <a:spcBef>
                <a:spcPts val="700"/>
              </a:spcBef>
              <a:buClr>
                <a:srgbClr val="31859B"/>
              </a:buClr>
              <a:defRPr sz="2600" b="1">
                <a:solidFill>
                  <a:srgbClr val="36859A"/>
                </a:solidFill>
                <a:latin typeface="+mj-lt"/>
                <a:ea typeface="+mj-ea"/>
                <a:cs typeface="+mj-cs"/>
              </a:defRPr>
            </a:lvl1pPr>
          </a:lstStyle>
          <a:p>
            <a:pPr>
              <a:defRPr b="0"/>
            </a:pPr>
            <a:r>
              <a:rPr sz="2400" b="0" dirty="0">
                <a:latin typeface="Calibri" panose="020F0502020204030204" pitchFamily="34" charset="0"/>
                <a:cs typeface="Calibri" panose="020F0502020204030204" pitchFamily="34" charset="0"/>
              </a:rPr>
              <a:t>What is the goal of the CSP?</a:t>
            </a:r>
          </a:p>
        </p:txBody>
      </p:sp>
      <p:sp>
        <p:nvSpPr>
          <p:cNvPr id="123" name="Ensure continuous engagement of the international astronomical community"/>
          <p:cNvSpPr txBox="1"/>
          <p:nvPr/>
        </p:nvSpPr>
        <p:spPr bwMode="auto">
          <a:xfrm>
            <a:off x="542178" y="3059085"/>
            <a:ext cx="3875989" cy="963196"/>
          </a:xfrm>
          <a:prstGeom prst="rect">
            <a:avLst/>
          </a:prstGeom>
          <a:ln w="12700">
            <a:miter lim="400000"/>
          </a:ln>
        </p:spPr>
        <p:txBody>
          <a:bodyPr lIns="26789" tIns="26789" rIns="26789" bIns="26789" anchor="ctr">
            <a:spAutoFit/>
          </a:bodyPr>
          <a:lstStyle>
            <a:lvl1pPr marL="381000" indent="-381000">
              <a:spcBef>
                <a:spcPts val="700"/>
              </a:spcBef>
              <a:buClr>
                <a:srgbClr val="31859B"/>
              </a:buClr>
              <a:buSzPct val="150000"/>
              <a:buChar char="•"/>
              <a:defRPr sz="2800">
                <a:solidFill>
                  <a:srgbClr val="000000"/>
                </a:solidFill>
                <a:latin typeface="+mj-lt"/>
                <a:ea typeface="+mj-ea"/>
                <a:cs typeface="+mj-cs"/>
              </a:defRPr>
            </a:lvl1pPr>
          </a:lstStyle>
          <a:p>
            <a:pPr>
              <a:defRPr/>
            </a:pPr>
            <a:r>
              <a:rPr sz="1969">
                <a:latin typeface="Calibri" panose="020F0502020204030204" pitchFamily="34" charset="0"/>
                <a:cs typeface="Calibri" panose="020F0502020204030204" pitchFamily="34" charset="0"/>
              </a:rPr>
              <a:t>Ensure continuous engagement of the international astronomical community </a:t>
            </a:r>
          </a:p>
        </p:txBody>
      </p:sp>
      <p:sp>
        <p:nvSpPr>
          <p:cNvPr id="124" name="Rounded Rectangle"/>
          <p:cNvSpPr/>
          <p:nvPr/>
        </p:nvSpPr>
        <p:spPr bwMode="auto">
          <a:xfrm>
            <a:off x="328274" y="2947117"/>
            <a:ext cx="4184764" cy="1187131"/>
          </a:xfrm>
          <a:prstGeom prst="roundRect">
            <a:avLst>
              <a:gd name="adj" fmla="val 18685"/>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5" name="The astronomy community comprises missions that are active or under development, operating observatories, astronomical archives, and teams of astronomers performing research and disseminating data products to the community."/>
          <p:cNvSpPr txBox="1"/>
          <p:nvPr/>
        </p:nvSpPr>
        <p:spPr bwMode="auto">
          <a:xfrm>
            <a:off x="131703" y="4951323"/>
            <a:ext cx="8455524" cy="1284262"/>
          </a:xfrm>
          <a:prstGeom prst="rect">
            <a:avLst/>
          </a:prstGeom>
          <a:ln w="12700">
            <a:miter lim="400000"/>
          </a:ln>
        </p:spPr>
        <p:txBody>
          <a:bodyPr lIns="35719" tIns="35719" rIns="35719" bIns="35719" anchor="ctr">
            <a:spAutoFit/>
          </a:bodyPr>
          <a:lstStyle/>
          <a:p>
            <a:pPr marL="589338" lvl="1" indent="-267881">
              <a:spcBef>
                <a:spcPts val="492"/>
              </a:spcBef>
              <a:buClr>
                <a:srgbClr val="31859B"/>
              </a:buClr>
              <a:buSzPct val="150000"/>
              <a:buChar char="•"/>
              <a:defRPr sz="2800">
                <a:solidFill>
                  <a:srgbClr val="000000"/>
                </a:solidFill>
                <a:latin typeface="+mj-lt"/>
                <a:ea typeface="+mj-ea"/>
                <a:cs typeface="+mj-cs"/>
              </a:defRPr>
            </a:pPr>
            <a:r>
              <a:rPr sz="1969">
                <a:latin typeface="Calibri" panose="020F0502020204030204" pitchFamily="34" charset="0"/>
                <a:cs typeface="Calibri" panose="020F0502020204030204" pitchFamily="34" charset="0"/>
              </a:rPr>
              <a:t>The astronomy community comprises missions that are active or under development, operating observatories, astronomical archives, and teams of astronomers performing research and disseminating data products to the community.</a:t>
            </a:r>
          </a:p>
        </p:txBody>
      </p:sp>
      <p:sp>
        <p:nvSpPr>
          <p:cNvPr id="126" name="Rounded Rectangle"/>
          <p:cNvSpPr/>
          <p:nvPr/>
        </p:nvSpPr>
        <p:spPr bwMode="auto">
          <a:xfrm>
            <a:off x="324126" y="4834449"/>
            <a:ext cx="8098638" cy="1518010"/>
          </a:xfrm>
          <a:prstGeom prst="roundRect">
            <a:avLst>
              <a:gd name="adj" fmla="val 14612"/>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7" name="Astronomy community"/>
          <p:cNvSpPr txBox="1"/>
          <p:nvPr/>
        </p:nvSpPr>
        <p:spPr bwMode="auto">
          <a:xfrm>
            <a:off x="343797" y="4381990"/>
            <a:ext cx="1506422" cy="423433"/>
          </a:xfrm>
          <a:prstGeom prst="rect">
            <a:avLst/>
          </a:prstGeom>
          <a:ln w="12700">
            <a:miter lim="400000"/>
          </a:ln>
        </p:spPr>
        <p:txBody>
          <a:bodyPr wrap="none" lIns="26789" tIns="26789" rIns="26789" bIns="26789" anchor="ctr">
            <a:spAutoFit/>
          </a:bodyPr>
          <a:lstStyle>
            <a:lvl1pPr>
              <a:spcBef>
                <a:spcPts val="700"/>
              </a:spcBef>
              <a:buClr>
                <a:srgbClr val="31859B"/>
              </a:buClr>
              <a:defRPr sz="2600" b="1">
                <a:solidFill>
                  <a:srgbClr val="36859A"/>
                </a:solidFill>
                <a:latin typeface="+mj-lt"/>
                <a:ea typeface="+mj-ea"/>
                <a:cs typeface="+mj-cs"/>
              </a:defRPr>
            </a:lvl1pPr>
          </a:lstStyle>
          <a:p>
            <a:pPr>
              <a:defRPr b="0"/>
            </a:pPr>
            <a:r>
              <a:rPr lang="en-US" sz="2400" b="0" dirty="0">
                <a:latin typeface="Calibri" panose="020F0502020204030204" pitchFamily="34" charset="0"/>
                <a:cs typeface="Calibri" panose="020F0502020204030204" pitchFamily="34" charset="0"/>
              </a:rPr>
              <a:t>C</a:t>
            </a:r>
            <a:r>
              <a:rPr sz="2400" b="0" dirty="0">
                <a:latin typeface="Calibri" panose="020F0502020204030204" pitchFamily="34" charset="0"/>
                <a:cs typeface="Calibri" panose="020F0502020204030204" pitchFamily="34" charset="0"/>
              </a:rPr>
              <a:t>ommunity</a:t>
            </a:r>
          </a:p>
        </p:txBody>
      </p:sp>
      <p:pic>
        <p:nvPicPr>
          <p:cNvPr id="1116488197" name="Picture 1116488196"/>
          <p:cNvPicPr>
            <a:picLocks noChangeAspect="1"/>
          </p:cNvPicPr>
          <p:nvPr/>
        </p:nvPicPr>
        <p:blipFill>
          <a:blip r:embed="rId3"/>
          <a:stretch/>
        </p:blipFill>
        <p:spPr bwMode="auto">
          <a:xfrm>
            <a:off x="5049474" y="1287828"/>
            <a:ext cx="3373289" cy="30941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 name="Activities of the CSP - I"/>
          <p:cNvSpPr txBox="1">
            <a:spLocks noGrp="1"/>
          </p:cNvSpPr>
          <p:nvPr>
            <p:ph type="title"/>
          </p:nvPr>
        </p:nvSpPr>
        <p:spPr bwMode="auto">
          <a:xfrm>
            <a:off x="922763" y="167991"/>
            <a:ext cx="7298474" cy="991195"/>
          </a:xfrm>
          <a:prstGeom prst="rect">
            <a:avLst/>
          </a:prstGeom>
        </p:spPr>
        <p:txBody>
          <a:bodyPr>
            <a:normAutofit/>
          </a:bodyPr>
          <a:lstStyle/>
          <a:p>
            <a:pPr algn="ctr">
              <a:defRPr/>
            </a:pPr>
            <a:r>
              <a:rPr lang="en-US" dirty="0">
                <a:solidFill>
                  <a:srgbClr val="2F4D67"/>
                </a:solidFill>
              </a:rPr>
              <a:t>Activities of the CSP</a:t>
            </a:r>
            <a:endParaRPr dirty="0">
              <a:solidFill>
                <a:srgbClr val="2F4D67"/>
              </a:solidFill>
            </a:endParaRPr>
          </a:p>
        </p:txBody>
      </p:sp>
      <p:sp>
        <p:nvSpPr>
          <p:cNvPr id="147" name="Driven by scientific use cases that are developed in cooperation with the scientific community.…"/>
          <p:cNvSpPr txBox="1"/>
          <p:nvPr/>
        </p:nvSpPr>
        <p:spPr bwMode="auto">
          <a:xfrm>
            <a:off x="687358" y="1714329"/>
            <a:ext cx="7772401" cy="1348382"/>
          </a:xfrm>
          <a:prstGeom prst="rect">
            <a:avLst/>
          </a:prstGeom>
          <a:ln w="12700">
            <a:miter lim="400000"/>
          </a:ln>
        </p:spPr>
        <p:txBody>
          <a:bodyPr lIns="35719" tIns="35719" rIns="35719" bIns="35719" anchor="ctr">
            <a:spAutoFit/>
          </a:bodyPr>
          <a:lstStyle/>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Driven by scientific use cases that are developed in cooperation with the scientific community.</a:t>
            </a:r>
          </a:p>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Will </a:t>
            </a:r>
            <a:r>
              <a:rPr lang="en-US" sz="1969" dirty="0">
                <a:latin typeface="Calibri" panose="020F0502020204030204" pitchFamily="34" charset="0"/>
                <a:cs typeface="Calibri" panose="020F0502020204030204" pitchFamily="34" charset="0"/>
              </a:rPr>
              <a:t>influence</a:t>
            </a:r>
            <a:r>
              <a:rPr sz="1969" dirty="0">
                <a:latin typeface="Calibri" panose="020F0502020204030204" pitchFamily="34" charset="0"/>
                <a:cs typeface="Calibri" panose="020F0502020204030204" pitchFamily="34" charset="0"/>
              </a:rPr>
              <a:t> the development of new protocols which will be developed by the IVOA and coordinated by the TCG</a:t>
            </a:r>
          </a:p>
        </p:txBody>
      </p:sp>
      <p:sp>
        <p:nvSpPr>
          <p:cNvPr id="148" name="Recommend scientific priorities and scientific requirements"/>
          <p:cNvSpPr txBox="1"/>
          <p:nvPr/>
        </p:nvSpPr>
        <p:spPr bwMode="auto">
          <a:xfrm>
            <a:off x="765699" y="1217799"/>
            <a:ext cx="7563292" cy="375167"/>
          </a:xfrm>
          <a:prstGeom prst="rect">
            <a:avLst/>
          </a:prstGeom>
          <a:ln w="12700">
            <a:miter lim="400000"/>
          </a:ln>
        </p:spPr>
        <p:txBody>
          <a:bodyPr lIns="35719" tIns="35719" rIns="35719" bIns="35719" anchor="ctr">
            <a:spAutoFit/>
          </a:bodyPr>
          <a:lstStyle>
            <a:lvl1pPr>
              <a:spcBef>
                <a:spcPts val="700"/>
              </a:spcBef>
              <a:buClr>
                <a:srgbClr val="31859B"/>
              </a:buClr>
              <a:defRPr sz="2800" b="1">
                <a:solidFill>
                  <a:srgbClr val="2182A1"/>
                </a:solidFill>
                <a:latin typeface="+mj-lt"/>
                <a:ea typeface="+mj-ea"/>
                <a:cs typeface="+mj-cs"/>
              </a:defRPr>
            </a:lvl1pPr>
          </a:lstStyle>
          <a:p>
            <a:pPr>
              <a:defRPr/>
            </a:pPr>
            <a:r>
              <a:rPr sz="1969" dirty="0">
                <a:latin typeface="Calibri" panose="020F0502020204030204" pitchFamily="34" charset="0"/>
                <a:cs typeface="Calibri" panose="020F0502020204030204" pitchFamily="34" charset="0"/>
              </a:rPr>
              <a:t>Recommend scientific priorities and scientific requirements</a:t>
            </a:r>
          </a:p>
        </p:txBody>
      </p:sp>
      <p:sp>
        <p:nvSpPr>
          <p:cNvPr id="149" name="Rounded Rectangle"/>
          <p:cNvSpPr/>
          <p:nvPr/>
        </p:nvSpPr>
        <p:spPr bwMode="auto">
          <a:xfrm>
            <a:off x="550718" y="4772793"/>
            <a:ext cx="7899158" cy="1640273"/>
          </a:xfrm>
          <a:prstGeom prst="roundRect">
            <a:avLst>
              <a:gd name="adj" fmla="val 12008"/>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0" name="Scientific community"/>
          <p:cNvSpPr txBox="1"/>
          <p:nvPr/>
        </p:nvSpPr>
        <p:spPr bwMode="auto">
          <a:xfrm>
            <a:off x="328972" y="3467265"/>
            <a:ext cx="1706742"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sz="1969" dirty="0">
                <a:latin typeface="Calibri" panose="020F0502020204030204" pitchFamily="34" charset="0"/>
                <a:cs typeface="Calibri" panose="020F0502020204030204" pitchFamily="34" charset="0"/>
              </a:rPr>
              <a:t>Scientific community</a:t>
            </a:r>
          </a:p>
        </p:txBody>
      </p:sp>
      <p:sp>
        <p:nvSpPr>
          <p:cNvPr id="151" name="Committee Scientific Priorities"/>
          <p:cNvSpPr txBox="1"/>
          <p:nvPr/>
        </p:nvSpPr>
        <p:spPr bwMode="auto">
          <a:xfrm>
            <a:off x="2987268" y="3467265"/>
            <a:ext cx="2433803"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IVOA </a:t>
            </a:r>
            <a:r>
              <a:rPr sz="1969" dirty="0">
                <a:latin typeface="Calibri" panose="020F0502020204030204" pitchFamily="34" charset="0"/>
                <a:cs typeface="Calibri" panose="020F0502020204030204" pitchFamily="34" charset="0"/>
              </a:rPr>
              <a:t>Committee Scientific Priorities</a:t>
            </a:r>
          </a:p>
        </p:txBody>
      </p:sp>
      <p:sp>
        <p:nvSpPr>
          <p:cNvPr id="152" name="Technical Coordination Group"/>
          <p:cNvSpPr txBox="1"/>
          <p:nvPr/>
        </p:nvSpPr>
        <p:spPr bwMode="auto">
          <a:xfrm>
            <a:off x="6212427" y="3474051"/>
            <a:ext cx="2501359"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IVOA </a:t>
            </a:r>
            <a:r>
              <a:rPr sz="1969" dirty="0">
                <a:latin typeface="Calibri" panose="020F0502020204030204" pitchFamily="34" charset="0"/>
                <a:cs typeface="Calibri" panose="020F0502020204030204" pitchFamily="34" charset="0"/>
              </a:rPr>
              <a:t>Technical Coordination Group</a:t>
            </a:r>
          </a:p>
        </p:txBody>
      </p:sp>
      <p:sp>
        <p:nvSpPr>
          <p:cNvPr id="153" name="Rounded Rectangle"/>
          <p:cNvSpPr/>
          <p:nvPr/>
        </p:nvSpPr>
        <p:spPr bwMode="auto">
          <a:xfrm>
            <a:off x="369928" y="3373639"/>
            <a:ext cx="1688884"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4" name="Rounded Rectangle"/>
          <p:cNvSpPr/>
          <p:nvPr/>
        </p:nvSpPr>
        <p:spPr bwMode="auto">
          <a:xfrm>
            <a:off x="2928642" y="3373639"/>
            <a:ext cx="2551054"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5" name="Rounded Rectangle"/>
          <p:cNvSpPr/>
          <p:nvPr/>
        </p:nvSpPr>
        <p:spPr bwMode="auto">
          <a:xfrm>
            <a:off x="6221357" y="3373639"/>
            <a:ext cx="2483499"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7" name="Line"/>
          <p:cNvSpPr/>
          <p:nvPr/>
        </p:nvSpPr>
        <p:spPr bwMode="auto">
          <a:xfrm>
            <a:off x="5568413" y="3616294"/>
            <a:ext cx="628315" cy="1"/>
          </a:xfrm>
          <a:prstGeom prst="line">
            <a:avLst/>
          </a:prstGeom>
          <a:ln w="76200">
            <a:solidFill>
              <a:srgbClr val="2182A1"/>
            </a:solidFill>
            <a:miter lim="400000"/>
            <a:tail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58" name="Line"/>
          <p:cNvSpPr/>
          <p:nvPr/>
        </p:nvSpPr>
        <p:spPr bwMode="auto">
          <a:xfrm>
            <a:off x="2211612" y="3623081"/>
            <a:ext cx="628315" cy="1"/>
          </a:xfrm>
          <a:prstGeom prst="line">
            <a:avLst/>
          </a:prstGeom>
          <a:ln w="76200">
            <a:solidFill>
              <a:srgbClr val="2182A1"/>
            </a:solidFill>
            <a:miter lim="400000"/>
            <a:tail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60" name="Line"/>
          <p:cNvSpPr/>
          <p:nvPr/>
        </p:nvSpPr>
        <p:spPr bwMode="auto">
          <a:xfrm>
            <a:off x="5541624" y="3996434"/>
            <a:ext cx="628315" cy="1"/>
          </a:xfrm>
          <a:prstGeom prst="line">
            <a:avLst/>
          </a:prstGeom>
          <a:ln w="76200">
            <a:solidFill>
              <a:srgbClr val="2182A1"/>
            </a:solidFill>
            <a:miter lim="400000"/>
            <a:head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61" name="Line"/>
          <p:cNvSpPr/>
          <p:nvPr/>
        </p:nvSpPr>
        <p:spPr bwMode="auto">
          <a:xfrm>
            <a:off x="2184823" y="4003221"/>
            <a:ext cx="628315" cy="1"/>
          </a:xfrm>
          <a:prstGeom prst="line">
            <a:avLst/>
          </a:prstGeom>
          <a:ln w="76200">
            <a:solidFill>
              <a:srgbClr val="2182A1"/>
            </a:solidFill>
            <a:miter lim="400000"/>
            <a:head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3" name="Encourages engagement, adoption and feedback of implementations of the international astronomical community…">
            <a:extLst>
              <a:ext uri="{FF2B5EF4-FFF2-40B4-BE49-F238E27FC236}">
                <a16:creationId xmlns:a16="http://schemas.microsoft.com/office/drawing/2014/main" id="{F22DB4B2-DC5D-3158-0213-BAF9640C1109}"/>
              </a:ext>
            </a:extLst>
          </p:cNvPr>
          <p:cNvSpPr txBox="1"/>
          <p:nvPr/>
        </p:nvSpPr>
        <p:spPr bwMode="auto">
          <a:xfrm>
            <a:off x="694125" y="4931874"/>
            <a:ext cx="7772401" cy="1348382"/>
          </a:xfrm>
          <a:prstGeom prst="rect">
            <a:avLst/>
          </a:prstGeom>
          <a:ln w="12700">
            <a:miter lim="400000"/>
          </a:ln>
        </p:spPr>
        <p:txBody>
          <a:bodyPr lIns="35719" tIns="35719" rIns="35719" bIns="35719" anchor="ctr">
            <a:spAutoFit/>
          </a:bodyPr>
          <a:lstStyle/>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Encourage engagement, adoption and feedback of implementations </a:t>
            </a:r>
            <a:r>
              <a:rPr lang="en-US" sz="1969" dirty="0">
                <a:latin typeface="Calibri" panose="020F0502020204030204" pitchFamily="34" charset="0"/>
                <a:cs typeface="Calibri" panose="020F0502020204030204" pitchFamily="34" charset="0"/>
              </a:rPr>
              <a:t>by</a:t>
            </a:r>
            <a:r>
              <a:rPr sz="1969" dirty="0">
                <a:latin typeface="Calibri" panose="020F0502020204030204" pitchFamily="34" charset="0"/>
                <a:cs typeface="Calibri" panose="020F0502020204030204" pitchFamily="34" charset="0"/>
              </a:rPr>
              <a:t> the international astronomical community </a:t>
            </a:r>
          </a:p>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Support VO members in developing tutorials, technical and scientific workshops and scientific training materials.</a:t>
            </a:r>
          </a:p>
        </p:txBody>
      </p:sp>
      <p:sp>
        <p:nvSpPr>
          <p:cNvPr id="4" name="Insure community engagement">
            <a:extLst>
              <a:ext uri="{FF2B5EF4-FFF2-40B4-BE49-F238E27FC236}">
                <a16:creationId xmlns:a16="http://schemas.microsoft.com/office/drawing/2014/main" id="{69DFC989-682E-F591-D493-FF09081D5D98}"/>
              </a:ext>
            </a:extLst>
          </p:cNvPr>
          <p:cNvSpPr txBox="1"/>
          <p:nvPr/>
        </p:nvSpPr>
        <p:spPr bwMode="auto">
          <a:xfrm>
            <a:off x="2429110" y="4441553"/>
            <a:ext cx="4080879" cy="375167"/>
          </a:xfrm>
          <a:prstGeom prst="rect">
            <a:avLst/>
          </a:prstGeom>
          <a:ln w="12700">
            <a:miter lim="400000"/>
          </a:ln>
        </p:spPr>
        <p:txBody>
          <a:bodyPr lIns="35719" tIns="35719" rIns="35719" bIns="35719" anchor="ctr">
            <a:spAutoFit/>
          </a:bodyPr>
          <a:lstStyle>
            <a:lvl1pP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E</a:t>
            </a:r>
            <a:r>
              <a:rPr sz="1969" dirty="0">
                <a:latin typeface="Calibri" panose="020F0502020204030204" pitchFamily="34" charset="0"/>
                <a:cs typeface="Calibri" panose="020F0502020204030204" pitchFamily="34" charset="0"/>
              </a:rPr>
              <a:t>nsure community engagement</a:t>
            </a:r>
          </a:p>
        </p:txBody>
      </p:sp>
      <p:sp>
        <p:nvSpPr>
          <p:cNvPr id="5" name="Rounded Rectangle">
            <a:extLst>
              <a:ext uri="{FF2B5EF4-FFF2-40B4-BE49-F238E27FC236}">
                <a16:creationId xmlns:a16="http://schemas.microsoft.com/office/drawing/2014/main" id="{3C49F29B-1FB0-B911-5322-96C138C5C1E0}"/>
              </a:ext>
            </a:extLst>
          </p:cNvPr>
          <p:cNvSpPr/>
          <p:nvPr/>
        </p:nvSpPr>
        <p:spPr bwMode="auto">
          <a:xfrm>
            <a:off x="550718" y="1710191"/>
            <a:ext cx="7915808" cy="1401613"/>
          </a:xfrm>
          <a:prstGeom prst="roundRect">
            <a:avLst>
              <a:gd name="adj" fmla="val 12008"/>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0" name="Science Priority Areas:"/>
          <p:cNvSpPr txBox="1">
            <a:spLocks noGrp="1"/>
          </p:cNvSpPr>
          <p:nvPr>
            <p:ph type="title"/>
          </p:nvPr>
        </p:nvSpPr>
        <p:spPr bwMode="auto">
          <a:xfrm>
            <a:off x="685799" y="156066"/>
            <a:ext cx="7772401" cy="991195"/>
          </a:xfrm>
          <a:prstGeom prst="rect">
            <a:avLst/>
          </a:prstGeom>
        </p:spPr>
        <p:txBody>
          <a:bodyPr/>
          <a:lstStyle/>
          <a:p>
            <a:pPr algn="ctr">
              <a:defRPr/>
            </a:pPr>
            <a:r>
              <a:rPr dirty="0">
                <a:solidFill>
                  <a:srgbClr val="2F4D67"/>
                </a:solidFill>
              </a:rPr>
              <a:t>Science Priority Areas </a:t>
            </a:r>
          </a:p>
        </p:txBody>
      </p:sp>
      <p:pic>
        <p:nvPicPr>
          <p:cNvPr id="3" name="Picture 2">
            <a:extLst>
              <a:ext uri="{FF2B5EF4-FFF2-40B4-BE49-F238E27FC236}">
                <a16:creationId xmlns:a16="http://schemas.microsoft.com/office/drawing/2014/main" id="{AF8225A5-4BF8-6473-6902-493714F66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159" y="4703207"/>
            <a:ext cx="1458377" cy="1851505"/>
          </a:xfrm>
          <a:prstGeom prst="rect">
            <a:avLst/>
          </a:prstGeom>
        </p:spPr>
      </p:pic>
      <p:sp>
        <p:nvSpPr>
          <p:cNvPr id="182" name="Exploring worlds resembling Earth…"/>
          <p:cNvSpPr txBox="1"/>
          <p:nvPr/>
        </p:nvSpPr>
        <p:spPr bwMode="auto">
          <a:xfrm>
            <a:off x="11760" y="1348783"/>
            <a:ext cx="4779199" cy="4160434"/>
          </a:xfrm>
          <a:prstGeom prst="rect">
            <a:avLst/>
          </a:prstGeom>
          <a:ln w="12700">
            <a:miter lim="400000"/>
          </a:ln>
        </p:spPr>
        <p:txBody>
          <a:bodyPr wrap="square" lIns="35719" tIns="35719" rIns="35719" bIns="35719" anchor="ctr">
            <a:spAutoFit/>
          </a:bodyPr>
          <a:lstStyle/>
          <a:p>
            <a:pPr marL="267881" lvl="2">
              <a:spcBef>
                <a:spcPts val="492"/>
              </a:spcBef>
              <a:buClr>
                <a:srgbClr val="31859B"/>
              </a:buClr>
              <a:buSzPct val="150000"/>
              <a:defRPr sz="2800">
                <a:solidFill>
                  <a:srgbClr val="000000"/>
                </a:solidFill>
                <a:latin typeface="+mj-lt"/>
                <a:ea typeface="+mj-ea"/>
                <a:cs typeface="+mj-cs"/>
              </a:defRPr>
            </a:pPr>
            <a:r>
              <a:rPr lang="en-US" sz="1600" b="1" dirty="0">
                <a:latin typeface="Calibri" panose="020F0502020204030204" pitchFamily="34" charset="0"/>
                <a:cs typeface="Calibri" panose="020F0502020204030204" pitchFamily="34" charset="0"/>
              </a:rPr>
              <a:t>Pathways to Habitable Worlds</a:t>
            </a:r>
            <a:endParaRPr sz="1600" b="1" dirty="0">
              <a:latin typeface="Calibri" panose="020F0502020204030204" pitchFamily="34" charset="0"/>
              <a:cs typeface="Calibri" panose="020F0502020204030204" pitchFamily="34" charset="0"/>
            </a:endParaRP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JWST, DKIST</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Ground-based ELTs equipped with high-resolution spectroscopy, high-performance AO, high-contrast imaging</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Future: HWO</a:t>
            </a:r>
          </a:p>
          <a:p>
            <a:pPr marL="267881" lvl="2">
              <a:spcBef>
                <a:spcPts val="492"/>
              </a:spcBef>
              <a:buClr>
                <a:srgbClr val="31859B"/>
              </a:buClr>
              <a:buSzPct val="150000"/>
              <a:defRPr sz="2800">
                <a:solidFill>
                  <a:srgbClr val="000000"/>
                </a:solidFill>
                <a:latin typeface="+mj-lt"/>
                <a:ea typeface="+mj-ea"/>
                <a:cs typeface="+mj-cs"/>
              </a:defRPr>
            </a:pPr>
            <a:r>
              <a:rPr lang="en-US" sz="1600" b="1" dirty="0">
                <a:latin typeface="Calibri" panose="020F0502020204030204" pitchFamily="34" charset="0"/>
                <a:cs typeface="Calibri" panose="020F0502020204030204" pitchFamily="34" charset="0"/>
              </a:rPr>
              <a:t>New Windows on the Dynamic Universe</a:t>
            </a:r>
            <a:endParaRPr sz="1600" b="1" dirty="0">
              <a:latin typeface="Calibri" panose="020F0502020204030204" pitchFamily="34" charset="0"/>
              <a:cs typeface="Calibri" panose="020F0502020204030204" pitchFamily="34" charset="0"/>
            </a:endParaRP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Rubin, Euclid and Roman ... ELT </a:t>
            </a:r>
          </a:p>
          <a:p>
            <a:pPr marL="910795" lvl="3" indent="-267880">
              <a:spcBef>
                <a:spcPts val="491"/>
              </a:spcBef>
              <a:buClr>
                <a:srgbClr val="31859B"/>
              </a:buClr>
              <a:buSzPct val="150000"/>
              <a:buFontTx/>
              <a:buChar char="•"/>
              <a:defRPr sz="2800">
                <a:solidFill>
                  <a:srgbClr val="000000"/>
                </a:solidFill>
                <a:latin typeface="+mj-lt"/>
                <a:ea typeface="+mj-ea"/>
                <a:cs typeface="+mj-cs"/>
              </a:defRPr>
            </a:pPr>
            <a:r>
              <a:rPr lang="en-US" sz="1600" dirty="0">
                <a:solidFill>
                  <a:srgbClr val="000000"/>
                </a:solidFill>
                <a:latin typeface="Calibri" panose="020F0502020204030204" pitchFamily="34" charset="0"/>
                <a:cs typeface="Calibri" panose="020F0502020204030204" pitchFamily="34" charset="0"/>
              </a:rPr>
              <a:t>COSI, UVEX, ULTRASAT</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next generation radio observatories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updates to current ground-based GW facilities and LISA</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high energy neutrino observatories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Einstein Probe</a:t>
            </a:r>
          </a:p>
        </p:txBody>
      </p:sp>
      <p:sp>
        <p:nvSpPr>
          <p:cNvPr id="2" name="Exploring worlds resembling Earth…">
            <a:extLst>
              <a:ext uri="{FF2B5EF4-FFF2-40B4-BE49-F238E27FC236}">
                <a16:creationId xmlns:a16="http://schemas.microsoft.com/office/drawing/2014/main" id="{3767E4EE-81AF-773E-BD19-4604E2FAFF73}"/>
              </a:ext>
            </a:extLst>
          </p:cNvPr>
          <p:cNvSpPr txBox="1"/>
          <p:nvPr/>
        </p:nvSpPr>
        <p:spPr bwMode="auto">
          <a:xfrm>
            <a:off x="4790959" y="1348783"/>
            <a:ext cx="4276841" cy="2801088"/>
          </a:xfrm>
          <a:prstGeom prst="rect">
            <a:avLst/>
          </a:prstGeom>
          <a:ln w="12700">
            <a:miter lim="400000"/>
          </a:ln>
        </p:spPr>
        <p:txBody>
          <a:bodyPr wrap="square" lIns="35719" tIns="35719" rIns="35719" bIns="35719" anchor="ctr">
            <a:spAutoFit/>
          </a:bodyPr>
          <a:lstStyle/>
          <a:p>
            <a:pPr marL="267881" lvl="2">
              <a:spcBef>
                <a:spcPts val="491"/>
              </a:spcBef>
              <a:buClr>
                <a:srgbClr val="31859B"/>
              </a:buClr>
              <a:buSzPct val="150000"/>
              <a:defRPr sz="2800">
                <a:solidFill>
                  <a:srgbClr val="000000"/>
                </a:solidFill>
                <a:latin typeface="+mj-lt"/>
                <a:ea typeface="+mj-ea"/>
                <a:cs typeface="+mj-cs"/>
              </a:defRPr>
            </a:pPr>
            <a:r>
              <a:rPr lang="en-US" sz="1600" b="1" dirty="0">
                <a:latin typeface="Calibri" panose="020F0502020204030204" pitchFamily="34" charset="0"/>
                <a:cs typeface="Calibri" panose="020F0502020204030204" pitchFamily="34" charset="0"/>
              </a:rPr>
              <a:t>Unveiling the drivers of galaxy growth</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JWST, Rubin, Roman, Euclid, SPHEREX </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progress in numerical simulations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ELT</a:t>
            </a:r>
          </a:p>
          <a:p>
            <a:pPr marL="267881" lvl="2">
              <a:spcBef>
                <a:spcPts val="491"/>
              </a:spcBef>
              <a:buClr>
                <a:srgbClr val="31859B"/>
              </a:buClr>
              <a:buSzPct val="150000"/>
              <a:defRPr sz="2800">
                <a:solidFill>
                  <a:srgbClr val="000000"/>
                </a:solidFill>
                <a:latin typeface="+mj-lt"/>
                <a:ea typeface="+mj-ea"/>
                <a:cs typeface="+mj-cs"/>
              </a:defRPr>
            </a:pPr>
            <a:r>
              <a:rPr lang="en-US" sz="1600" b="1" dirty="0">
                <a:solidFill>
                  <a:srgbClr val="000000"/>
                </a:solidFill>
                <a:latin typeface="Calibri" panose="020F0502020204030204" pitchFamily="34" charset="0"/>
                <a:cs typeface="Calibri" panose="020F0502020204030204" pitchFamily="34" charset="0"/>
              </a:rPr>
              <a:t>Data Science</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solidFill>
                  <a:srgbClr val="000000"/>
                </a:solidFill>
                <a:latin typeface="Calibri" panose="020F0502020204030204" pitchFamily="34" charset="0"/>
                <a:cs typeface="Calibri" panose="020F0502020204030204" pitchFamily="34" charset="0"/>
              </a:rPr>
              <a:t>Big data, cloud resources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solidFill>
                  <a:srgbClr val="000000"/>
                </a:solidFill>
                <a:latin typeface="Calibri" panose="020F0502020204030204" pitchFamily="34" charset="0"/>
                <a:cs typeface="Calibri" panose="020F0502020204030204" pitchFamily="34" charset="0"/>
              </a:rPr>
              <a:t>The rise of science platforms</a:t>
            </a:r>
          </a:p>
          <a:p>
            <a:pPr marL="267881" lvl="2">
              <a:spcBef>
                <a:spcPts val="491"/>
              </a:spcBef>
              <a:buClr>
                <a:srgbClr val="31859B"/>
              </a:buClr>
              <a:buSzPct val="150000"/>
              <a:defRPr sz="2800">
                <a:solidFill>
                  <a:srgbClr val="000000"/>
                </a:solidFill>
                <a:latin typeface="+mj-lt"/>
                <a:ea typeface="+mj-ea"/>
                <a:cs typeface="+mj-cs"/>
              </a:defRPr>
            </a:pPr>
            <a:r>
              <a:rPr lang="en-US" sz="1600" b="1" dirty="0" err="1">
                <a:solidFill>
                  <a:srgbClr val="000000"/>
                </a:solidFill>
                <a:latin typeface="Calibri" panose="020F0502020204030204" pitchFamily="34" charset="0"/>
                <a:cs typeface="Calibri" panose="020F0502020204030204" pitchFamily="34" charset="0"/>
              </a:rPr>
              <a:t>Heliophysics</a:t>
            </a:r>
            <a:r>
              <a:rPr lang="en-US" sz="1600" b="1" dirty="0">
                <a:solidFill>
                  <a:srgbClr val="000000"/>
                </a:solidFill>
                <a:latin typeface="Calibri" panose="020F0502020204030204" pitchFamily="34" charset="0"/>
                <a:cs typeface="Calibri" panose="020F0502020204030204" pitchFamily="34" charset="0"/>
              </a:rPr>
              <a:t> and Solar System</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1600" dirty="0">
                <a:latin typeface="Calibri" panose="020F0502020204030204" pitchFamily="34" charset="0"/>
                <a:cs typeface="Calibri" panose="020F0502020204030204" pitchFamily="34" charset="0"/>
              </a:rPr>
              <a:t>Data archives</a:t>
            </a:r>
          </a:p>
        </p:txBody>
      </p:sp>
    </p:spTree>
    <p:extLst>
      <p:ext uri="{BB962C8B-B14F-4D97-AF65-F5344CB8AC3E}">
        <p14:creationId xmlns:p14="http://schemas.microsoft.com/office/powerpoint/2010/main" val="13355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0" name="CSP important considerations"/>
          <p:cNvSpPr txBox="1">
            <a:spLocks noGrp="1"/>
          </p:cNvSpPr>
          <p:nvPr>
            <p:ph type="title"/>
          </p:nvPr>
        </p:nvSpPr>
        <p:spPr bwMode="auto">
          <a:xfrm>
            <a:off x="685799" y="257880"/>
            <a:ext cx="7772401" cy="991195"/>
          </a:xfrm>
          <a:prstGeom prst="rect">
            <a:avLst/>
          </a:prstGeom>
        </p:spPr>
        <p:txBody>
          <a:bodyPr/>
          <a:lstStyle/>
          <a:p>
            <a:pPr algn="ctr">
              <a:defRPr/>
            </a:pPr>
            <a:r>
              <a:rPr lang="en-US" dirty="0">
                <a:solidFill>
                  <a:srgbClr val="2F4D67"/>
                </a:solidFill>
              </a:rPr>
              <a:t>I</a:t>
            </a:r>
            <a:r>
              <a:rPr dirty="0">
                <a:solidFill>
                  <a:srgbClr val="2F4D67"/>
                </a:solidFill>
              </a:rPr>
              <a:t>mportant considerations</a:t>
            </a:r>
          </a:p>
        </p:txBody>
      </p:sp>
      <p:sp>
        <p:nvSpPr>
          <p:cNvPr id="172" name="Identify the current main science cases in the community…"/>
          <p:cNvSpPr txBox="1"/>
          <p:nvPr/>
        </p:nvSpPr>
        <p:spPr bwMode="auto">
          <a:xfrm>
            <a:off x="0" y="1706648"/>
            <a:ext cx="9031371" cy="4396963"/>
          </a:xfrm>
          <a:prstGeom prst="rect">
            <a:avLst/>
          </a:prstGeom>
          <a:ln w="12700">
            <a:miter lim="400000"/>
          </a:ln>
        </p:spPr>
        <p:txBody>
          <a:bodyPr lIns="45719" tIns="45719" rIns="45719" bIns="45719">
            <a:normAutofit/>
          </a:bodyPr>
          <a:lstStyle/>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Identify the current main science cases in the community  </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Engage with large and small projects</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Ensure IVOA is building standards, </a:t>
            </a:r>
            <a:r>
              <a:rPr lang="en-US" sz="2400" dirty="0">
                <a:latin typeface="Calibri" panose="020F0502020204030204" pitchFamily="34" charset="0"/>
                <a:cs typeface="Calibri" panose="020F0502020204030204" pitchFamily="34" charset="0"/>
              </a:rPr>
              <a:t>data models and provide coordination and information to those groups building </a:t>
            </a:r>
            <a:r>
              <a:rPr sz="2400" dirty="0">
                <a:latin typeface="Calibri" panose="020F0502020204030204" pitchFamily="34" charset="0"/>
                <a:cs typeface="Calibri" panose="020F0502020204030204" pitchFamily="34" charset="0"/>
              </a:rPr>
              <a:t>tools and services responding to these science cases</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Ensure right balance for these standards</a:t>
            </a:r>
            <a:endParaRPr sz="2000" dirty="0">
              <a:latin typeface="Calibri" panose="020F0502020204030204" pitchFamily="34" charset="0"/>
              <a:cs typeface="Calibri" panose="020F0502020204030204" pitchFamily="34" charset="0"/>
            </a:endParaRP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Not too generic, not too specific</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Implementable standards, while not too simplistic</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Need for new standards, or updating existing standards</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Addressing new data types, new areas in astronomy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A9C94-BA7E-00DC-3421-C64281B766D5}"/>
              </a:ext>
            </a:extLst>
          </p:cNvPr>
          <p:cNvSpPr>
            <a:spLocks noGrp="1"/>
          </p:cNvSpPr>
          <p:nvPr>
            <p:ph type="title"/>
          </p:nvPr>
        </p:nvSpPr>
        <p:spPr>
          <a:xfrm>
            <a:off x="520995" y="268241"/>
            <a:ext cx="8070112" cy="1325563"/>
          </a:xfrm>
        </p:spPr>
        <p:txBody>
          <a:bodyPr/>
          <a:lstStyle/>
          <a:p>
            <a:pPr algn="ctr"/>
            <a:r>
              <a:rPr lang="en-US" dirty="0">
                <a:solidFill>
                  <a:srgbClr val="2F4D67"/>
                </a:solidFill>
              </a:rPr>
              <a:t>Activities at the last Interop</a:t>
            </a:r>
          </a:p>
        </p:txBody>
      </p:sp>
      <p:sp>
        <p:nvSpPr>
          <p:cNvPr id="5" name="Text Placeholder 4">
            <a:extLst>
              <a:ext uri="{FF2B5EF4-FFF2-40B4-BE49-F238E27FC236}">
                <a16:creationId xmlns:a16="http://schemas.microsoft.com/office/drawing/2014/main" id="{A33E9667-2A92-F470-0880-0AFB1F06B9F7}"/>
              </a:ext>
            </a:extLst>
          </p:cNvPr>
          <p:cNvSpPr>
            <a:spLocks noGrp="1"/>
          </p:cNvSpPr>
          <p:nvPr>
            <p:ph type="body" idx="1"/>
          </p:nvPr>
        </p:nvSpPr>
        <p:spPr>
          <a:xfrm>
            <a:off x="628649" y="1336526"/>
            <a:ext cx="7886700" cy="5464079"/>
          </a:xfrm>
        </p:spPr>
        <p:txBody>
          <a:bodyPr>
            <a:normAutofit fontScale="92500" lnSpcReduction="20000"/>
          </a:bodyPr>
          <a:lstStyle/>
          <a:p>
            <a:r>
              <a:rPr lang="en-US" sz="2400" dirty="0"/>
              <a:t>Plenary Session in Malta  on </a:t>
            </a:r>
            <a:r>
              <a:rPr lang="en-US" sz="2400" b="1" dirty="0"/>
              <a:t>High Energy and Time Domain </a:t>
            </a:r>
            <a:r>
              <a:rPr lang="en-US" sz="2400" dirty="0"/>
              <a:t>with the goal of hearing from high-energy projects about their involvement in IVOA and their use of standards.</a:t>
            </a:r>
          </a:p>
          <a:p>
            <a:pPr lvl="1"/>
            <a:r>
              <a:rPr lang="en-US" sz="1900" dirty="0"/>
              <a:t>Topics covered:</a:t>
            </a:r>
          </a:p>
          <a:p>
            <a:pPr lvl="2"/>
            <a:r>
              <a:rPr lang="en-US" sz="1900" dirty="0"/>
              <a:t>How does your project make their data discoverable? Are data from your project in the IVOA registry? Are there problems in the IVOA </a:t>
            </a:r>
            <a:r>
              <a:rPr lang="en-US" sz="1900" dirty="0" err="1"/>
              <a:t>Obscore</a:t>
            </a:r>
            <a:r>
              <a:rPr lang="en-US" sz="1900" dirty="0"/>
              <a:t> definition preventing or limiting it?</a:t>
            </a:r>
          </a:p>
          <a:p>
            <a:pPr lvl="2"/>
            <a:r>
              <a:rPr lang="en-US" sz="1900" dirty="0"/>
              <a:t>What data products are used in your data analysis and are they interoperable with data from other projects? Do you use a data model?</a:t>
            </a:r>
          </a:p>
          <a:p>
            <a:pPr lvl="2"/>
            <a:r>
              <a:rPr lang="en-US" sz="1900" dirty="0"/>
              <a:t>What do you use for an alert system? Do you use </a:t>
            </a:r>
            <a:r>
              <a:rPr lang="en-US" sz="1900" dirty="0" err="1"/>
              <a:t>VOevent</a:t>
            </a:r>
            <a:r>
              <a:rPr lang="en-US" sz="1900" dirty="0"/>
              <a:t>, and if not, can you address the issues you see?</a:t>
            </a:r>
          </a:p>
          <a:p>
            <a:pPr lvl="2"/>
            <a:r>
              <a:rPr lang="en-US" sz="1900" dirty="0"/>
              <a:t>How do you coordinate rapid follow up observations currently? Are the Observing plan of your project/mission available externally and is there coordination of your project/mission among the HE projects? Are you familiar with the IVOA </a:t>
            </a:r>
            <a:r>
              <a:rPr lang="en-US" sz="1900" dirty="0">
                <a:hlinkClick r:id="rId2"/>
              </a:rPr>
              <a:t>ObsLocTAP</a:t>
            </a:r>
            <a:r>
              <a:rPr lang="en-US" sz="1900" dirty="0"/>
              <a:t> protocol and </a:t>
            </a:r>
            <a:r>
              <a:rPr lang="en-US" sz="1900" dirty="0">
                <a:hlinkClick r:id="rId3"/>
              </a:rPr>
              <a:t>ObjObsSAP</a:t>
            </a:r>
            <a:r>
              <a:rPr lang="en-US" sz="1900" dirty="0"/>
              <a:t> working draft of the IVOA?</a:t>
            </a:r>
          </a:p>
          <a:p>
            <a:pPr lvl="1"/>
            <a:r>
              <a:rPr lang="en-US" sz="1900" dirty="0"/>
              <a:t>Session outcomes:</a:t>
            </a:r>
          </a:p>
          <a:p>
            <a:pPr lvl="2"/>
            <a:r>
              <a:rPr lang="en-US" sz="1900" dirty="0"/>
              <a:t>Approval of the High Energy Interest Group </a:t>
            </a:r>
          </a:p>
          <a:p>
            <a:pPr lvl="2"/>
            <a:r>
              <a:rPr lang="en-US" sz="1900" dirty="0"/>
              <a:t>Promoting the HEIG work on </a:t>
            </a:r>
            <a:r>
              <a:rPr lang="en-US" sz="1900" dirty="0" err="1"/>
              <a:t>obscore</a:t>
            </a:r>
            <a:r>
              <a:rPr lang="en-US" sz="1900" dirty="0"/>
              <a:t> extension</a:t>
            </a:r>
          </a:p>
          <a:p>
            <a:r>
              <a:rPr lang="en-US" sz="2400" dirty="0"/>
              <a:t>Organized a session focusing on </a:t>
            </a:r>
            <a:r>
              <a:rPr lang="en-US" sz="2400" dirty="0" err="1"/>
              <a:t>VOevent</a:t>
            </a:r>
            <a:r>
              <a:rPr lang="en-US" sz="2400" dirty="0"/>
              <a:t> and how to move towards a </a:t>
            </a:r>
            <a:r>
              <a:rPr lang="en-US" sz="2400" dirty="0" err="1"/>
              <a:t>VOevent</a:t>
            </a:r>
            <a:r>
              <a:rPr lang="en-US" sz="2400" dirty="0"/>
              <a:t> 3.0</a:t>
            </a:r>
          </a:p>
          <a:p>
            <a:pPr marL="457200" lvl="1" indent="0">
              <a:buNone/>
            </a:pPr>
            <a:endParaRPr lang="en-US" sz="2000" dirty="0"/>
          </a:p>
        </p:txBody>
      </p:sp>
    </p:spTree>
    <p:extLst>
      <p:ext uri="{BB962C8B-B14F-4D97-AF65-F5344CB8AC3E}">
        <p14:creationId xmlns:p14="http://schemas.microsoft.com/office/powerpoint/2010/main" val="34357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FB565-B43F-D53D-A1A9-11C8B10CCF75}"/>
              </a:ext>
            </a:extLst>
          </p:cNvPr>
          <p:cNvSpPr>
            <a:spLocks noGrp="1"/>
          </p:cNvSpPr>
          <p:nvPr>
            <p:ph type="body" sz="quarter" idx="21"/>
          </p:nvPr>
        </p:nvSpPr>
        <p:spPr/>
        <p:txBody>
          <a:bodyPr/>
          <a:lstStyle/>
          <a:p>
            <a:endParaRPr lang="en-US"/>
          </a:p>
        </p:txBody>
      </p:sp>
      <p:sp>
        <p:nvSpPr>
          <p:cNvPr id="3" name="Text Placeholder 2">
            <a:extLst>
              <a:ext uri="{FF2B5EF4-FFF2-40B4-BE49-F238E27FC236}">
                <a16:creationId xmlns:a16="http://schemas.microsoft.com/office/drawing/2014/main" id="{02B847E1-ECA1-C7C7-BAD9-78CE851E0289}"/>
              </a:ext>
            </a:extLst>
          </p:cNvPr>
          <p:cNvSpPr>
            <a:spLocks noGrp="1"/>
          </p:cNvSpPr>
          <p:nvPr>
            <p:ph type="body" sz="quarter" idx="22"/>
          </p:nvPr>
        </p:nvSpPr>
        <p:spPr/>
        <p:txBody>
          <a:bodyPr/>
          <a:lstStyle/>
          <a:p>
            <a:endParaRPr lang="en-US"/>
          </a:p>
        </p:txBody>
      </p:sp>
      <p:sp>
        <p:nvSpPr>
          <p:cNvPr id="5" name="Text Placeholder 4">
            <a:extLst>
              <a:ext uri="{FF2B5EF4-FFF2-40B4-BE49-F238E27FC236}">
                <a16:creationId xmlns:a16="http://schemas.microsoft.com/office/drawing/2014/main" id="{9E5A14EF-EEE2-F837-FA3F-0A547AE8FCF9}"/>
              </a:ext>
            </a:extLst>
          </p:cNvPr>
          <p:cNvSpPr>
            <a:spLocks noGrp="1"/>
          </p:cNvSpPr>
          <p:nvPr>
            <p:ph type="body" idx="1"/>
          </p:nvPr>
        </p:nvSpPr>
        <p:spPr/>
        <p:txBody>
          <a:bodyPr/>
          <a:lstStyle/>
          <a:p>
            <a:endParaRPr lang="en-US" dirty="0"/>
          </a:p>
        </p:txBody>
      </p:sp>
      <p:sp>
        <p:nvSpPr>
          <p:cNvPr id="8" name="Title 3">
            <a:extLst>
              <a:ext uri="{FF2B5EF4-FFF2-40B4-BE49-F238E27FC236}">
                <a16:creationId xmlns:a16="http://schemas.microsoft.com/office/drawing/2014/main" id="{39293817-F1A0-F3CB-DB0E-4F4B7FEE9D53}"/>
              </a:ext>
            </a:extLst>
          </p:cNvPr>
          <p:cNvSpPr>
            <a:spLocks noGrp="1"/>
          </p:cNvSpPr>
          <p:nvPr>
            <p:ph type="title"/>
          </p:nvPr>
        </p:nvSpPr>
        <p:spPr>
          <a:xfrm>
            <a:off x="628650" y="184260"/>
            <a:ext cx="7886700" cy="1325563"/>
          </a:xfrm>
        </p:spPr>
        <p:txBody>
          <a:bodyPr>
            <a:normAutofit/>
          </a:bodyPr>
          <a:lstStyle/>
          <a:p>
            <a:pPr algn="ctr"/>
            <a:r>
              <a:rPr lang="en-US" dirty="0">
                <a:solidFill>
                  <a:srgbClr val="2F4D67"/>
                </a:solidFill>
              </a:rPr>
              <a:t>Data management challenges and solutions</a:t>
            </a:r>
            <a:endParaRPr lang="en-US" sz="4800" dirty="0">
              <a:solidFill>
                <a:srgbClr val="2F4D67"/>
              </a:solidFill>
            </a:endParaRPr>
          </a:p>
        </p:txBody>
      </p:sp>
      <p:pic>
        <p:nvPicPr>
          <p:cNvPr id="10" name="Picture 9">
            <a:extLst>
              <a:ext uri="{FF2B5EF4-FFF2-40B4-BE49-F238E27FC236}">
                <a16:creationId xmlns:a16="http://schemas.microsoft.com/office/drawing/2014/main" id="{6F712818-4295-5DED-41AC-1B641B4BAC66}"/>
              </a:ext>
            </a:extLst>
          </p:cNvPr>
          <p:cNvPicPr>
            <a:picLocks noChangeAspect="1"/>
          </p:cNvPicPr>
          <p:nvPr/>
        </p:nvPicPr>
        <p:blipFill>
          <a:blip r:embed="rId3"/>
          <a:stretch>
            <a:fillRect/>
          </a:stretch>
        </p:blipFill>
        <p:spPr>
          <a:xfrm rot="5400000">
            <a:off x="1031756" y="-442159"/>
            <a:ext cx="7015942" cy="9079454"/>
          </a:xfrm>
          <a:prstGeom prst="rect">
            <a:avLst/>
          </a:prstGeom>
        </p:spPr>
      </p:pic>
    </p:spTree>
    <p:extLst>
      <p:ext uri="{BB962C8B-B14F-4D97-AF65-F5344CB8AC3E}">
        <p14:creationId xmlns:p14="http://schemas.microsoft.com/office/powerpoint/2010/main" val="335468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56690-5E8F-A411-2834-56DF6E633FEB}"/>
              </a:ext>
            </a:extLst>
          </p:cNvPr>
          <p:cNvSpPr>
            <a:spLocks noGrp="1"/>
          </p:cNvSpPr>
          <p:nvPr>
            <p:ph type="title"/>
          </p:nvPr>
        </p:nvSpPr>
        <p:spPr>
          <a:xfrm>
            <a:off x="331470" y="194310"/>
            <a:ext cx="7223760" cy="1370649"/>
          </a:xfrm>
        </p:spPr>
        <p:txBody>
          <a:bodyPr>
            <a:normAutofit/>
          </a:bodyPr>
          <a:lstStyle/>
          <a:p>
            <a:pPr algn="ctr"/>
            <a:r>
              <a:rPr lang="en-US" dirty="0">
                <a:solidFill>
                  <a:srgbClr val="2F4D67"/>
                </a:solidFill>
              </a:rPr>
              <a:t>Data management challenges </a:t>
            </a:r>
            <a:br>
              <a:rPr lang="en-US" dirty="0">
                <a:solidFill>
                  <a:srgbClr val="2F4D67"/>
                </a:solidFill>
              </a:rPr>
            </a:br>
            <a:r>
              <a:rPr lang="en-US" dirty="0">
                <a:solidFill>
                  <a:srgbClr val="2F4D67"/>
                </a:solidFill>
              </a:rPr>
              <a:t>and solutions</a:t>
            </a:r>
            <a:endParaRPr lang="en-US" sz="4800" dirty="0">
              <a:solidFill>
                <a:srgbClr val="2F4D67"/>
              </a:solidFill>
            </a:endParaRPr>
          </a:p>
        </p:txBody>
      </p:sp>
      <p:sp>
        <p:nvSpPr>
          <p:cNvPr id="5" name="Text Placeholder 4">
            <a:extLst>
              <a:ext uri="{FF2B5EF4-FFF2-40B4-BE49-F238E27FC236}">
                <a16:creationId xmlns:a16="http://schemas.microsoft.com/office/drawing/2014/main" id="{15EDDCA9-04D9-2090-1CF0-52ACAF1BE0AF}"/>
              </a:ext>
            </a:extLst>
          </p:cNvPr>
          <p:cNvSpPr>
            <a:spLocks noGrp="1"/>
          </p:cNvSpPr>
          <p:nvPr>
            <p:ph type="body" idx="1"/>
          </p:nvPr>
        </p:nvSpPr>
        <p:spPr/>
        <p:txBody>
          <a:bodyPr>
            <a:normAutofit fontScale="70000" lnSpcReduction="20000"/>
          </a:bodyPr>
          <a:lstStyle/>
          <a:p>
            <a:pPr marL="0" indent="0">
              <a:buNone/>
            </a:pPr>
            <a:r>
              <a:rPr lang="en-US" b="1" dirty="0"/>
              <a:t>Topic of discussion</a:t>
            </a:r>
            <a:r>
              <a:rPr lang="en-US" dirty="0"/>
              <a:t>: data management challenges and solutions, focusing on recent and upcoming missions and how IVOA can be a resource</a:t>
            </a:r>
          </a:p>
          <a:p>
            <a:pPr marL="0" indent="0">
              <a:buNone/>
            </a:pPr>
            <a:r>
              <a:rPr lang="en-US" b="1" dirty="0"/>
              <a:t>Missions</a:t>
            </a:r>
            <a:r>
              <a:rPr lang="en-US" dirty="0"/>
              <a:t>: Euclid, Roman, SPHEREX and COSI</a:t>
            </a:r>
          </a:p>
          <a:p>
            <a:pPr marL="0" indent="0">
              <a:buNone/>
            </a:pPr>
            <a:r>
              <a:rPr lang="en-US" u="sng" dirty="0"/>
              <a:t>For missions already launched</a:t>
            </a:r>
          </a:p>
          <a:p>
            <a:pPr lvl="1"/>
            <a:r>
              <a:rPr lang="en-US" dirty="0"/>
              <a:t>Brief overview of mission</a:t>
            </a:r>
          </a:p>
          <a:p>
            <a:pPr lvl="1"/>
            <a:r>
              <a:rPr lang="en-US" dirty="0"/>
              <a:t>What are the major data management issues faced by the data management team, archive, users?</a:t>
            </a:r>
          </a:p>
          <a:p>
            <a:pPr lvl="1"/>
            <a:r>
              <a:rPr lang="en-US" dirty="0"/>
              <a:t>What solutions have you adopted and have those worked?</a:t>
            </a:r>
          </a:p>
          <a:p>
            <a:pPr lvl="1"/>
            <a:r>
              <a:rPr lang="en-US" dirty="0"/>
              <a:t>What lessons have you learned?</a:t>
            </a:r>
          </a:p>
          <a:p>
            <a:pPr lvl="1"/>
            <a:r>
              <a:rPr lang="en-US" dirty="0"/>
              <a:t>What are the outstanding issues that the IVOA could be helpful with?</a:t>
            </a:r>
          </a:p>
          <a:p>
            <a:pPr marL="0" indent="0">
              <a:buNone/>
            </a:pPr>
            <a:r>
              <a:rPr lang="en-US" u="sng" dirty="0"/>
              <a:t>For mission in development/to be launched</a:t>
            </a:r>
            <a:r>
              <a:rPr lang="en-US" dirty="0"/>
              <a:t>:</a:t>
            </a:r>
          </a:p>
          <a:p>
            <a:pPr lvl="1"/>
            <a:r>
              <a:rPr lang="en-US" dirty="0"/>
              <a:t>Brief overview of mission</a:t>
            </a:r>
          </a:p>
          <a:p>
            <a:pPr lvl="1"/>
            <a:r>
              <a:rPr lang="en-US" dirty="0"/>
              <a:t>What are the major data challenges that you foresee: data size, archive, users?</a:t>
            </a:r>
          </a:p>
          <a:p>
            <a:pPr lvl="1"/>
            <a:r>
              <a:rPr lang="en-US" dirty="0"/>
              <a:t>Are you considering data standards and aligning with IVOA?</a:t>
            </a:r>
          </a:p>
        </p:txBody>
      </p:sp>
    </p:spTree>
    <p:extLst>
      <p:ext uri="{BB962C8B-B14F-4D97-AF65-F5344CB8AC3E}">
        <p14:creationId xmlns:p14="http://schemas.microsoft.com/office/powerpoint/2010/main" val="2382489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10552</TotalTime>
  <Words>1015</Words>
  <Application>Microsoft Macintosh PowerPoint</Application>
  <PresentationFormat>Letter Paper (8.5x11 in)</PresentationFormat>
  <Paragraphs>93</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Courier New</vt:lpstr>
      <vt:lpstr>Office Theme</vt:lpstr>
      <vt:lpstr>Standing Committee for Science Priorities (CSP) status</vt:lpstr>
      <vt:lpstr>The CSP of the IVOA</vt:lpstr>
      <vt:lpstr>Goal of the CSP</vt:lpstr>
      <vt:lpstr>Activities of the CSP</vt:lpstr>
      <vt:lpstr>Science Priority Areas </vt:lpstr>
      <vt:lpstr>Important considerations</vt:lpstr>
      <vt:lpstr>Activities at the last Interop</vt:lpstr>
      <vt:lpstr>Data management challenges and solutions</vt:lpstr>
      <vt:lpstr>Data management challenges  and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Civano, Francesca M. (GSFC-6600)</dc:creator>
  <cp:lastModifiedBy>Civano, Francesca M. (GSFC-6600)</cp:lastModifiedBy>
  <cp:revision>24</cp:revision>
  <dcterms:created xsi:type="dcterms:W3CDTF">2024-09-30T17:33:03Z</dcterms:created>
  <dcterms:modified xsi:type="dcterms:W3CDTF">2025-06-02T17:58:51Z</dcterms:modified>
</cp:coreProperties>
</file>