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</p:sldMasterIdLst>
  <p:notesMasterIdLst>
    <p:notesMasterId r:id="rId24"/>
  </p:notesMasterIdLst>
  <p:handoutMasterIdLst>
    <p:handoutMasterId r:id="rId25"/>
  </p:handoutMasterIdLst>
  <p:sldIdLst>
    <p:sldId id="256" r:id="rId6"/>
    <p:sldId id="349" r:id="rId7"/>
    <p:sldId id="356" r:id="rId8"/>
    <p:sldId id="360" r:id="rId9"/>
    <p:sldId id="361" r:id="rId10"/>
    <p:sldId id="362" r:id="rId11"/>
    <p:sldId id="363" r:id="rId12"/>
    <p:sldId id="341" r:id="rId13"/>
    <p:sldId id="365" r:id="rId14"/>
    <p:sldId id="370" r:id="rId15"/>
    <p:sldId id="366" r:id="rId16"/>
    <p:sldId id="371" r:id="rId17"/>
    <p:sldId id="372" r:id="rId18"/>
    <p:sldId id="369" r:id="rId19"/>
    <p:sldId id="377" r:id="rId20"/>
    <p:sldId id="351" r:id="rId21"/>
    <p:sldId id="352" r:id="rId22"/>
    <p:sldId id="353" r:id="rId23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 snapToGrid="0">
      <p:cViewPr>
        <p:scale>
          <a:sx n="75" d="100"/>
          <a:sy n="75" d="100"/>
        </p:scale>
        <p:origin x="-100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33242-1655-4152-B236-01DEB98348C0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20304B-494C-4A87-84E6-82A575555A67}">
      <dgm:prSet phldrT="[Text]"/>
      <dgm:spPr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Gaia Archive TAP server</a:t>
          </a:r>
          <a:endParaRPr lang="en-GB" dirty="0"/>
        </a:p>
      </dgm:t>
    </dgm:pt>
    <dgm:pt modelId="{E63784FB-2C84-4CC5-80EC-6BFE9D0813A9}" type="parTrans" cxnId="{8F5A5C39-566E-4273-B43B-DF4C1C5A8BC4}">
      <dgm:prSet/>
      <dgm:spPr/>
      <dgm:t>
        <a:bodyPr/>
        <a:lstStyle/>
        <a:p>
          <a:endParaRPr lang="en-GB"/>
        </a:p>
      </dgm:t>
    </dgm:pt>
    <dgm:pt modelId="{806557DD-2E30-4F62-B32B-285CB5471248}" type="sibTrans" cxnId="{8F5A5C39-566E-4273-B43B-DF4C1C5A8BC4}">
      <dgm:prSet/>
      <dgm:spPr/>
      <dgm:t>
        <a:bodyPr/>
        <a:lstStyle/>
        <a:p>
          <a:endParaRPr lang="en-GB"/>
        </a:p>
      </dgm:t>
    </dgm:pt>
    <dgm:pt modelId="{44184758-58AA-452C-83CC-8383344A0262}">
      <dgm:prSet phldrT="[Text]"/>
      <dgm:spPr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Gaia DM</a:t>
          </a:r>
          <a:endParaRPr lang="en-GB" dirty="0"/>
        </a:p>
      </dgm:t>
    </dgm:pt>
    <dgm:pt modelId="{E2F9F08A-2807-41C0-A8A4-3756232341F4}" type="parTrans" cxnId="{74A57120-95D3-4441-B880-47E997F2B139}">
      <dgm:prSet/>
      <dgm:spPr>
        <a:ln>
          <a:headEnd type="stealth" w="lg" len="lg"/>
          <a:tailEnd type="oval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9799F375-73F7-4718-A551-F0F8763A260A}" type="sibTrans" cxnId="{74A57120-95D3-4441-B880-47E997F2B139}">
      <dgm:prSet/>
      <dgm:spPr/>
      <dgm:t>
        <a:bodyPr/>
        <a:lstStyle/>
        <a:p>
          <a:endParaRPr lang="en-GB"/>
        </a:p>
      </dgm:t>
    </dgm:pt>
    <dgm:pt modelId="{DBC56381-B0CF-4B43-814D-EDC3ED47D077}">
      <dgm:prSet phldrT="[Text]"/>
      <dgm:spPr>
        <a:solidFill>
          <a:srgbClr val="00338D"/>
        </a:solidFill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err="1" smtClean="0"/>
            <a:t>VOTable</a:t>
          </a:r>
          <a:r>
            <a:rPr lang="en-GB" dirty="0" smtClean="0"/>
            <a:t> response with </a:t>
          </a:r>
        </a:p>
        <a:p>
          <a:r>
            <a:rPr lang="en-GB" dirty="0" smtClean="0"/>
            <a:t>VO-DML</a:t>
          </a:r>
          <a:endParaRPr lang="en-GB" dirty="0"/>
        </a:p>
      </dgm:t>
    </dgm:pt>
    <dgm:pt modelId="{D91211DF-235D-4AF4-B35F-151581183A22}" type="parTrans" cxnId="{D0FA218A-261B-4439-8C08-D88E434051B5}">
      <dgm:prSet/>
      <dgm:spPr>
        <a:ln>
          <a:headEnd type="oval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95376E33-3148-4B7F-9FF3-EC1349E2DC38}" type="sibTrans" cxnId="{D0FA218A-261B-4439-8C08-D88E434051B5}">
      <dgm:prSet/>
      <dgm:spPr/>
      <dgm:t>
        <a:bodyPr/>
        <a:lstStyle/>
        <a:p>
          <a:endParaRPr lang="en-GB"/>
        </a:p>
      </dgm:t>
    </dgm:pt>
    <dgm:pt modelId="{FD9419DE-DE31-41B6-8BA3-4BE1E9372697}">
      <dgm:prSet phldrT="[Text]"/>
      <dgm:spPr>
        <a:solidFill>
          <a:srgbClr val="00338D"/>
        </a:solidFill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TAP_SCHEMA</a:t>
          </a:r>
        </a:p>
      </dgm:t>
    </dgm:pt>
    <dgm:pt modelId="{5776DEA1-5837-4D2E-A5EC-950F052FF071}" type="parTrans" cxnId="{CA06EEEF-3976-4D18-A36B-6DA75CD0F413}">
      <dgm:prSet/>
      <dgm:spPr>
        <a:ln>
          <a:headEnd type="oval" w="med" len="med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A6F0D8D9-5235-436B-BA11-D0D5551FB746}" type="sibTrans" cxnId="{CA06EEEF-3976-4D18-A36B-6DA75CD0F413}">
      <dgm:prSet/>
      <dgm:spPr/>
      <dgm:t>
        <a:bodyPr/>
        <a:lstStyle/>
        <a:p>
          <a:endParaRPr lang="en-GB"/>
        </a:p>
      </dgm:t>
    </dgm:pt>
    <dgm:pt modelId="{DAA30D0D-1D9E-4AA9-8713-DFC40385CA3E}" type="pres">
      <dgm:prSet presAssocID="{F4533242-1655-4152-B236-01DEB98348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74B1E6B-35C4-4690-A6F1-6DA057B17126}" type="pres">
      <dgm:prSet presAssocID="{F420304B-494C-4A87-84E6-82A575555A67}" presName="singleCycle" presStyleCnt="0"/>
      <dgm:spPr/>
    </dgm:pt>
    <dgm:pt modelId="{195DB34D-803D-4861-A25D-8080DBDAA566}" type="pres">
      <dgm:prSet presAssocID="{F420304B-494C-4A87-84E6-82A575555A6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AF75C850-CCB9-4196-AAAE-48DCF943845F}" type="pres">
      <dgm:prSet presAssocID="{E2F9F08A-2807-41C0-A8A4-3756232341F4}" presName="Name56" presStyleLbl="parChTrans1D2" presStyleIdx="0" presStyleCnt="3"/>
      <dgm:spPr/>
      <dgm:t>
        <a:bodyPr/>
        <a:lstStyle/>
        <a:p>
          <a:endParaRPr lang="en-GB"/>
        </a:p>
      </dgm:t>
    </dgm:pt>
    <dgm:pt modelId="{029BE5F8-070F-41AE-A36A-E1ECB9ECB26B}" type="pres">
      <dgm:prSet presAssocID="{44184758-58AA-452C-83CC-8383344A0262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599D2C-8626-4B92-B83F-F6D3A8DE73C5}" type="pres">
      <dgm:prSet presAssocID="{D91211DF-235D-4AF4-B35F-151581183A22}" presName="Name56" presStyleLbl="parChTrans1D2" presStyleIdx="1" presStyleCnt="3"/>
      <dgm:spPr/>
      <dgm:t>
        <a:bodyPr/>
        <a:lstStyle/>
        <a:p>
          <a:endParaRPr lang="en-GB"/>
        </a:p>
      </dgm:t>
    </dgm:pt>
    <dgm:pt modelId="{2E62A771-A531-4E2F-A565-E6E85601CA78}" type="pres">
      <dgm:prSet presAssocID="{DBC56381-B0CF-4B43-814D-EDC3ED47D077}" presName="text0" presStyleLbl="node1" presStyleIdx="2" presStyleCnt="4" custRadScaleRad="115261" custRadScaleInc="114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D2ED5F-AE03-420F-A20A-3B13726F1E1E}" type="pres">
      <dgm:prSet presAssocID="{5776DEA1-5837-4D2E-A5EC-950F052FF071}" presName="Name56" presStyleLbl="parChTrans1D2" presStyleIdx="2" presStyleCnt="3"/>
      <dgm:spPr/>
      <dgm:t>
        <a:bodyPr/>
        <a:lstStyle/>
        <a:p>
          <a:endParaRPr lang="en-GB"/>
        </a:p>
      </dgm:t>
    </dgm:pt>
    <dgm:pt modelId="{B007949F-B789-44B7-A604-BE3E3C2762BD}" type="pres">
      <dgm:prSet presAssocID="{FD9419DE-DE31-41B6-8BA3-4BE1E9372697}" presName="text0" presStyleLbl="node1" presStyleIdx="3" presStyleCnt="4" custRadScaleRad="135951" custRadScaleInc="57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42143A-6A6F-45E6-931C-68A374957371}" type="presOf" srcId="{F4533242-1655-4152-B236-01DEB98348C0}" destId="{DAA30D0D-1D9E-4AA9-8713-DFC40385CA3E}" srcOrd="0" destOrd="0" presId="urn:microsoft.com/office/officeart/2008/layout/RadialCluster"/>
    <dgm:cxn modelId="{F07383E2-AD8A-408A-9C91-DC0819F03056}" type="presOf" srcId="{E2F9F08A-2807-41C0-A8A4-3756232341F4}" destId="{AF75C850-CCB9-4196-AAAE-48DCF943845F}" srcOrd="0" destOrd="0" presId="urn:microsoft.com/office/officeart/2008/layout/RadialCluster"/>
    <dgm:cxn modelId="{D0FA218A-261B-4439-8C08-D88E434051B5}" srcId="{F420304B-494C-4A87-84E6-82A575555A67}" destId="{DBC56381-B0CF-4B43-814D-EDC3ED47D077}" srcOrd="1" destOrd="0" parTransId="{D91211DF-235D-4AF4-B35F-151581183A22}" sibTransId="{95376E33-3148-4B7F-9FF3-EC1349E2DC38}"/>
    <dgm:cxn modelId="{74A57120-95D3-4441-B880-47E997F2B139}" srcId="{F420304B-494C-4A87-84E6-82A575555A67}" destId="{44184758-58AA-452C-83CC-8383344A0262}" srcOrd="0" destOrd="0" parTransId="{E2F9F08A-2807-41C0-A8A4-3756232341F4}" sibTransId="{9799F375-73F7-4718-A551-F0F8763A260A}"/>
    <dgm:cxn modelId="{9CFE0425-5AC8-451F-B7BC-661574F0E802}" type="presOf" srcId="{DBC56381-B0CF-4B43-814D-EDC3ED47D077}" destId="{2E62A771-A531-4E2F-A565-E6E85601CA78}" srcOrd="0" destOrd="0" presId="urn:microsoft.com/office/officeart/2008/layout/RadialCluster"/>
    <dgm:cxn modelId="{5F1A409D-F8E9-44C8-B03E-32F5862C75E0}" type="presOf" srcId="{F420304B-494C-4A87-84E6-82A575555A67}" destId="{195DB34D-803D-4861-A25D-8080DBDAA566}" srcOrd="0" destOrd="0" presId="urn:microsoft.com/office/officeart/2008/layout/RadialCluster"/>
    <dgm:cxn modelId="{CA06EEEF-3976-4D18-A36B-6DA75CD0F413}" srcId="{F420304B-494C-4A87-84E6-82A575555A67}" destId="{FD9419DE-DE31-41B6-8BA3-4BE1E9372697}" srcOrd="2" destOrd="0" parTransId="{5776DEA1-5837-4D2E-A5EC-950F052FF071}" sibTransId="{A6F0D8D9-5235-436B-BA11-D0D5551FB746}"/>
    <dgm:cxn modelId="{97EE8549-908B-4151-8053-8EED87CFDE4D}" type="presOf" srcId="{D91211DF-235D-4AF4-B35F-151581183A22}" destId="{4E599D2C-8626-4B92-B83F-F6D3A8DE73C5}" srcOrd="0" destOrd="0" presId="urn:microsoft.com/office/officeart/2008/layout/RadialCluster"/>
    <dgm:cxn modelId="{31565AA7-8E5F-4A4F-8B47-16492B7D18FF}" type="presOf" srcId="{5776DEA1-5837-4D2E-A5EC-950F052FF071}" destId="{E9D2ED5F-AE03-420F-A20A-3B13726F1E1E}" srcOrd="0" destOrd="0" presId="urn:microsoft.com/office/officeart/2008/layout/RadialCluster"/>
    <dgm:cxn modelId="{FF339CC7-04C3-4BD4-AE20-7783FFAA7AA0}" type="presOf" srcId="{FD9419DE-DE31-41B6-8BA3-4BE1E9372697}" destId="{B007949F-B789-44B7-A604-BE3E3C2762BD}" srcOrd="0" destOrd="0" presId="urn:microsoft.com/office/officeart/2008/layout/RadialCluster"/>
    <dgm:cxn modelId="{56310135-DF6E-4448-942D-15EA35C56172}" type="presOf" srcId="{44184758-58AA-452C-83CC-8383344A0262}" destId="{029BE5F8-070F-41AE-A36A-E1ECB9ECB26B}" srcOrd="0" destOrd="0" presId="urn:microsoft.com/office/officeart/2008/layout/RadialCluster"/>
    <dgm:cxn modelId="{8F5A5C39-566E-4273-B43B-DF4C1C5A8BC4}" srcId="{F4533242-1655-4152-B236-01DEB98348C0}" destId="{F420304B-494C-4A87-84E6-82A575555A67}" srcOrd="0" destOrd="0" parTransId="{E63784FB-2C84-4CC5-80EC-6BFE9D0813A9}" sibTransId="{806557DD-2E30-4F62-B32B-285CB5471248}"/>
    <dgm:cxn modelId="{6AA9818F-4863-4A8C-A902-F1878D1B3F42}" type="presParOf" srcId="{DAA30D0D-1D9E-4AA9-8713-DFC40385CA3E}" destId="{E74B1E6B-35C4-4690-A6F1-6DA057B17126}" srcOrd="0" destOrd="0" presId="urn:microsoft.com/office/officeart/2008/layout/RadialCluster"/>
    <dgm:cxn modelId="{87ED5EB9-4589-4BD9-B0DC-AA975A3150D3}" type="presParOf" srcId="{E74B1E6B-35C4-4690-A6F1-6DA057B17126}" destId="{195DB34D-803D-4861-A25D-8080DBDAA566}" srcOrd="0" destOrd="0" presId="urn:microsoft.com/office/officeart/2008/layout/RadialCluster"/>
    <dgm:cxn modelId="{9C5C8163-7FD9-4628-89DE-A13F1BBB3ECD}" type="presParOf" srcId="{E74B1E6B-35C4-4690-A6F1-6DA057B17126}" destId="{AF75C850-CCB9-4196-AAAE-48DCF943845F}" srcOrd="1" destOrd="0" presId="urn:microsoft.com/office/officeart/2008/layout/RadialCluster"/>
    <dgm:cxn modelId="{8B4E99AF-4C2A-4F28-B6EF-8FB3805A4B67}" type="presParOf" srcId="{E74B1E6B-35C4-4690-A6F1-6DA057B17126}" destId="{029BE5F8-070F-41AE-A36A-E1ECB9ECB26B}" srcOrd="2" destOrd="0" presId="urn:microsoft.com/office/officeart/2008/layout/RadialCluster"/>
    <dgm:cxn modelId="{ECB16C84-EDD8-45D3-A33A-E925BF7C273B}" type="presParOf" srcId="{E74B1E6B-35C4-4690-A6F1-6DA057B17126}" destId="{4E599D2C-8626-4B92-B83F-F6D3A8DE73C5}" srcOrd="3" destOrd="0" presId="urn:microsoft.com/office/officeart/2008/layout/RadialCluster"/>
    <dgm:cxn modelId="{B7F413A7-806F-4E66-9FEA-3227269D156C}" type="presParOf" srcId="{E74B1E6B-35C4-4690-A6F1-6DA057B17126}" destId="{2E62A771-A531-4E2F-A565-E6E85601CA78}" srcOrd="4" destOrd="0" presId="urn:microsoft.com/office/officeart/2008/layout/RadialCluster"/>
    <dgm:cxn modelId="{FD959C27-338C-4FEA-8951-0D4D36C2CF36}" type="presParOf" srcId="{E74B1E6B-35C4-4690-A6F1-6DA057B17126}" destId="{E9D2ED5F-AE03-420F-A20A-3B13726F1E1E}" srcOrd="5" destOrd="0" presId="urn:microsoft.com/office/officeart/2008/layout/RadialCluster"/>
    <dgm:cxn modelId="{EE457975-CD41-489A-9EB5-F41A4CA38774}" type="presParOf" srcId="{E74B1E6B-35C4-4690-A6F1-6DA057B17126}" destId="{B007949F-B789-44B7-A604-BE3E3C2762B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B34D-803D-4861-A25D-8080DBDAA566}">
      <dsp:nvSpPr>
        <dsp:cNvPr id="0" name=""/>
        <dsp:cNvSpPr/>
      </dsp:nvSpPr>
      <dsp:spPr>
        <a:xfrm>
          <a:off x="2305220" y="1797268"/>
          <a:ext cx="1158944" cy="11589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Gaia Archive TAP server</a:t>
          </a:r>
          <a:endParaRPr lang="en-GB" sz="1700" kern="1200" dirty="0"/>
        </a:p>
      </dsp:txBody>
      <dsp:txXfrm>
        <a:off x="2361795" y="1853843"/>
        <a:ext cx="1045794" cy="1045794"/>
      </dsp:txXfrm>
    </dsp:sp>
    <dsp:sp modelId="{AF75C850-CCB9-4196-AAAE-48DCF943845F}">
      <dsp:nvSpPr>
        <dsp:cNvPr id="0" name=""/>
        <dsp:cNvSpPr/>
      </dsp:nvSpPr>
      <dsp:spPr>
        <a:xfrm rot="16200000">
          <a:off x="2478217" y="1390793"/>
          <a:ext cx="812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2950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 w="lg" len="lg"/>
          <a:tailEnd type="oval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E5F8-070F-41AE-A36A-E1ECB9ECB26B}">
      <dsp:nvSpPr>
        <dsp:cNvPr id="0" name=""/>
        <dsp:cNvSpPr/>
      </dsp:nvSpPr>
      <dsp:spPr>
        <a:xfrm>
          <a:off x="2496446" y="207825"/>
          <a:ext cx="776492" cy="776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Gaia DM</a:t>
          </a:r>
          <a:endParaRPr lang="en-GB" sz="2000" kern="1200" dirty="0"/>
        </a:p>
      </dsp:txBody>
      <dsp:txXfrm>
        <a:off x="2534351" y="245730"/>
        <a:ext cx="700682" cy="700682"/>
      </dsp:txXfrm>
    </dsp:sp>
    <dsp:sp modelId="{4E599D2C-8626-4B92-B83F-F6D3A8DE73C5}">
      <dsp:nvSpPr>
        <dsp:cNvPr id="0" name=""/>
        <dsp:cNvSpPr/>
      </dsp:nvSpPr>
      <dsp:spPr>
        <a:xfrm rot="2026890">
          <a:off x="3395725" y="2989783"/>
          <a:ext cx="8107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717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oval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2A771-A531-4E2F-A565-E6E85601CA78}">
      <dsp:nvSpPr>
        <dsp:cNvPr id="0" name=""/>
        <dsp:cNvSpPr/>
      </dsp:nvSpPr>
      <dsp:spPr>
        <a:xfrm>
          <a:off x="4138003" y="3086654"/>
          <a:ext cx="776492" cy="776492"/>
        </a:xfrm>
        <a:prstGeom prst="roundRect">
          <a:avLst/>
        </a:prstGeom>
        <a:solidFill>
          <a:srgbClr val="00338D"/>
        </a:soli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VOTable</a:t>
          </a:r>
          <a:r>
            <a:rPr lang="en-GB" sz="1000" kern="1200" dirty="0" smtClean="0"/>
            <a:t> response with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VO-DML</a:t>
          </a:r>
          <a:endParaRPr lang="en-GB" sz="1000" kern="1200" dirty="0"/>
        </a:p>
      </dsp:txBody>
      <dsp:txXfrm>
        <a:off x="4175908" y="3124559"/>
        <a:ext cx="700682" cy="700682"/>
      </dsp:txXfrm>
    </dsp:sp>
    <dsp:sp modelId="{E9D2ED5F-AE03-420F-A20A-3B13726F1E1E}">
      <dsp:nvSpPr>
        <dsp:cNvPr id="0" name=""/>
        <dsp:cNvSpPr/>
      </dsp:nvSpPr>
      <dsp:spPr>
        <a:xfrm rot="9205884">
          <a:off x="1037050" y="2965937"/>
          <a:ext cx="1338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8862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oval" w="med" len="med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7949F-B789-44B7-A604-BE3E3C2762BD}">
      <dsp:nvSpPr>
        <dsp:cNvPr id="0" name=""/>
        <dsp:cNvSpPr/>
      </dsp:nvSpPr>
      <dsp:spPr>
        <a:xfrm>
          <a:off x="331250" y="3071260"/>
          <a:ext cx="776492" cy="776492"/>
        </a:xfrm>
        <a:prstGeom prst="roundRect">
          <a:avLst/>
        </a:prstGeom>
        <a:solidFill>
          <a:srgbClr val="00338D"/>
        </a:soli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TAP_SCHEMA</a:t>
          </a:r>
        </a:p>
      </dsp:txBody>
      <dsp:txXfrm>
        <a:off x="369155" y="3109165"/>
        <a:ext cx="700682" cy="70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0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1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6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8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Jesus Salgado | Source</a:t>
            </a:r>
            <a:r>
              <a:rPr lang="en-US" sz="800" baseline="0" noProof="1" smtClean="0">
                <a:solidFill>
                  <a:schemeClr val="bg2"/>
                </a:solidFill>
              </a:rPr>
              <a:t> DM</a:t>
            </a:r>
            <a:r>
              <a:rPr lang="en-US" sz="800" noProof="1" smtClean="0">
                <a:solidFill>
                  <a:schemeClr val="bg2"/>
                </a:solidFill>
              </a:rPr>
              <a:t> | IVOA</a:t>
            </a:r>
            <a:r>
              <a:rPr lang="en-US" sz="800" baseline="0" noProof="1" smtClean="0">
                <a:solidFill>
                  <a:schemeClr val="bg2"/>
                </a:solidFill>
              </a:rPr>
              <a:t> interop @ Cape Town </a:t>
            </a:r>
            <a:r>
              <a:rPr lang="en-US" sz="800" noProof="1" smtClean="0">
                <a:solidFill>
                  <a:schemeClr val="bg2"/>
                </a:solidFill>
              </a:rPr>
              <a:t>| 11/05/2016 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76CA-C4CC-422E-A7F9-45288E47E49C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ivoa.net/internal/IVOA/SourceDataModel/WD-SourceDM-0.1-2016043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270830"/>
            <a:ext cx="7972425" cy="1200329"/>
          </a:xfrm>
        </p:spPr>
        <p:txBody>
          <a:bodyPr/>
          <a:lstStyle/>
          <a:p>
            <a:r>
              <a:rPr lang="en-US" sz="3600" dirty="0" err="1" smtClean="0"/>
              <a:t>SourceDM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en-US" sz="3600" dirty="0" smtClean="0"/>
              <a:t>Use Cases and Update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215900" y="5219700"/>
            <a:ext cx="872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Salgado</a:t>
            </a:r>
            <a:r>
              <a:rPr lang="en-GB" b="1" i="1" dirty="0">
                <a:solidFill>
                  <a:schemeClr val="accent1"/>
                </a:solidFill>
              </a:rPr>
              <a:t> </a:t>
            </a:r>
            <a:r>
              <a:rPr lang="en-GB" b="1" i="1" dirty="0" smtClean="0">
                <a:solidFill>
                  <a:schemeClr val="accent1"/>
                </a:solidFill>
              </a:rPr>
              <a:t>	- </a:t>
            </a:r>
            <a:r>
              <a:rPr lang="es-ES_tradnl" i="1" dirty="0" smtClean="0">
                <a:solidFill>
                  <a:schemeClr val="accent1"/>
                </a:solidFill>
              </a:rPr>
              <a:t>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(ESDC)</a:t>
            </a: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accent1"/>
                </a:solidFill>
              </a:rPr>
              <a:t>Markus </a:t>
            </a:r>
            <a:r>
              <a:rPr lang="en-GB" b="1" dirty="0" err="1" smtClean="0">
                <a:solidFill>
                  <a:schemeClr val="accent1"/>
                </a:solidFill>
              </a:rPr>
              <a:t>Demleitner</a:t>
            </a:r>
            <a:r>
              <a:rPr lang="en-GB" b="1" dirty="0" smtClean="0">
                <a:solidFill>
                  <a:schemeClr val="accent1"/>
                </a:solidFill>
              </a:rPr>
              <a:t>	- </a:t>
            </a:r>
            <a:r>
              <a:rPr lang="en-GB" dirty="0" smtClean="0">
                <a:solidFill>
                  <a:schemeClr val="accent1"/>
                </a:solidFill>
              </a:rPr>
              <a:t>German </a:t>
            </a:r>
            <a:r>
              <a:rPr lang="en-GB" dirty="0">
                <a:solidFill>
                  <a:schemeClr val="accent1"/>
                </a:solidFill>
              </a:rPr>
              <a:t>Astrophysical Virtual </a:t>
            </a:r>
            <a:r>
              <a:rPr lang="en-GB" dirty="0" smtClean="0">
                <a:solidFill>
                  <a:schemeClr val="accent1"/>
                </a:solidFill>
              </a:rPr>
              <a:t>Observatory (A</a:t>
            </a:r>
            <a:r>
              <a:rPr lang="en-GB" dirty="0" smtClean="0">
                <a:solidFill>
                  <a:schemeClr val="accent1"/>
                </a:solidFill>
              </a:rPr>
              <a:t>RI)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14300"/>
            <a:ext cx="3810000" cy="6197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2500" y="2209800"/>
            <a:ext cx="4216401" cy="2235200"/>
          </a:xfrm>
          <a:prstGeom prst="rect">
            <a:avLst/>
          </a:prstGeom>
          <a:solidFill>
            <a:schemeClr val="accent1">
              <a:alpha val="31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1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498600"/>
            <a:ext cx="6756400" cy="229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800" y="42793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Radial velocity usually measured due to spectroscopic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Combination of the object radial velocity and cosmological </a:t>
            </a:r>
            <a:r>
              <a:rPr lang="en-GB" dirty="0" smtClean="0"/>
              <a:t>redshifts</a:t>
            </a:r>
            <a:endParaRPr lang="en-GB" dirty="0"/>
          </a:p>
        </p:txBody>
      </p:sp>
      <p:pic>
        <p:nvPicPr>
          <p:cNvPr id="7" name="Picture 4" descr="http://sci.esa.int/science-e-media/img/c1/gaia-focal-plane_4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60" y="4129530"/>
            <a:ext cx="3061077" cy="1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</a:t>
            </a:r>
            <a:r>
              <a:rPr lang="en-US" dirty="0" err="1" smtClean="0"/>
              <a:t>Meassurements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9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14300"/>
            <a:ext cx="3810000" cy="619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387350"/>
            <a:ext cx="4216401" cy="1504950"/>
          </a:xfrm>
          <a:prstGeom prst="rect">
            <a:avLst/>
          </a:prstGeom>
          <a:solidFill>
            <a:schemeClr val="accent1">
              <a:alpha val="31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1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Crossmatched</a:t>
            </a:r>
            <a:r>
              <a:rPr lang="en-US" dirty="0" smtClean="0"/>
              <a:t> </a:t>
            </a:r>
            <a:r>
              <a:rPr lang="en-US" dirty="0" err="1" smtClean="0"/>
              <a:t>Meassurements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4117" y="3175415"/>
                <a:ext cx="4572000" cy="31393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 smtClean="0"/>
                  <a:t>Conversion </a:t>
                </a:r>
                <a:r>
                  <a:rPr lang="en-GB" dirty="0"/>
                  <a:t>from parallaxes to distance requires certain assumptions</a:t>
                </a:r>
              </a:p>
              <a:p>
                <a:r>
                  <a:rPr lang="en-GB" dirty="0"/>
                  <a:t>Parallaxes are preferred as a closer concept to a measurement </a:t>
                </a:r>
                <a:r>
                  <a:rPr lang="en-GB" dirty="0" smtClean="0"/>
                  <a:t>quantity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=1/</m:t>
                      </m:r>
                      <m:r>
                        <a:rPr lang="en-US" i="1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es-ES" dirty="0"/>
              </a:p>
              <a:p>
                <a:r>
                  <a:rPr lang="en-US" dirty="0"/>
                  <a:t> </a:t>
                </a:r>
                <a:endParaRPr lang="es-E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 is the parallax angle expressed in </a:t>
                </a:r>
                <a:r>
                  <a:rPr lang="en-US" dirty="0" err="1"/>
                  <a:t>arseconds</a:t>
                </a:r>
                <a:r>
                  <a:rPr lang="en-US" dirty="0"/>
                  <a:t> that produce a distance in parsecs.</a:t>
                </a:r>
                <a:endParaRPr lang="es-E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17" y="3175415"/>
                <a:ext cx="4572000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1067" t="-971" r="-9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www.atnf.csiro.au/outreach/education/senior/astrophysics/images/parallaxsta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17" y="2812176"/>
            <a:ext cx="3974723" cy="22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7" y="1425991"/>
            <a:ext cx="2840319" cy="14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Crossmatched</a:t>
            </a:r>
            <a:r>
              <a:rPr lang="en-US" dirty="0" smtClean="0"/>
              <a:t> </a:t>
            </a:r>
            <a:r>
              <a:rPr lang="en-US" dirty="0" err="1" smtClean="0"/>
              <a:t>Meassurements</a:t>
            </a:r>
            <a:r>
              <a:rPr lang="en-US" dirty="0" smtClean="0"/>
              <a:t> (II)</a:t>
            </a:r>
            <a:endParaRPr lang="es-E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924713"/>
            <a:ext cx="2933700" cy="333308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13" y="1533423"/>
            <a:ext cx="4897687" cy="269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22700" y="4654814"/>
                <a:ext cx="4572000" cy="12059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𝑟𝑎</m:t>
                          </m:r>
                        </m:num>
                        <m:den>
                          <m:func>
                            <m:func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s-ES" dirty="0"/>
              </a:p>
              <a:p>
                <a:r>
                  <a:rPr lang="en-US" dirty="0"/>
                  <a:t> </a:t>
                </a:r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=∆</m:t>
                      </m:r>
                      <m:r>
                        <a:rPr lang="en-US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00" y="4654814"/>
                <a:ext cx="4572000" cy="1205971"/>
              </a:xfrm>
              <a:prstGeom prst="rect">
                <a:avLst/>
              </a:prstGeom>
              <a:blipFill rotWithShape="1">
                <a:blip r:embed="rId4"/>
                <a:stretch>
                  <a:fillRect b="-25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14300"/>
            <a:ext cx="3810000" cy="619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0200" y="2317750"/>
            <a:ext cx="1371600" cy="4121150"/>
          </a:xfrm>
          <a:prstGeom prst="rect">
            <a:avLst/>
          </a:prstGeom>
          <a:solidFill>
            <a:schemeClr val="accent1">
              <a:alpha val="31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8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486315" cy="4816305"/>
          </a:xfrm>
        </p:spPr>
        <p:txBody>
          <a:bodyPr/>
          <a:lstStyle/>
          <a:p>
            <a:r>
              <a:rPr lang="en-GB" dirty="0" smtClean="0"/>
              <a:t>Most of the catalogues are connected to luminosities through magnitudes/fluxes</a:t>
            </a:r>
            <a:endParaRPr lang="en-GB" dirty="0"/>
          </a:p>
          <a:p>
            <a:r>
              <a:rPr lang="en-GB" dirty="0" smtClean="0"/>
              <a:t>Photometric values are usually represented by:</a:t>
            </a:r>
          </a:p>
          <a:p>
            <a:pPr lvl="1"/>
            <a:r>
              <a:rPr lang="en-GB" dirty="0" smtClean="0"/>
              <a:t>Magnitude value and error</a:t>
            </a:r>
          </a:p>
          <a:p>
            <a:pPr lvl="1"/>
            <a:r>
              <a:rPr lang="en-GB" dirty="0" smtClean="0"/>
              <a:t>Photometric system description</a:t>
            </a:r>
          </a:p>
          <a:p>
            <a:pPr lvl="1"/>
            <a:r>
              <a:rPr lang="en-GB" dirty="0" smtClean="0"/>
              <a:t>Zero point</a:t>
            </a:r>
          </a:p>
          <a:p>
            <a:pPr lvl="1"/>
            <a:r>
              <a:rPr lang="en-GB" dirty="0" smtClean="0"/>
              <a:t>Link to transmission curve</a:t>
            </a:r>
          </a:p>
          <a:p>
            <a:pPr lvl="1"/>
            <a:r>
              <a:rPr lang="en-GB" dirty="0" smtClean="0"/>
              <a:t>Colours?</a:t>
            </a:r>
          </a:p>
          <a:p>
            <a:r>
              <a:rPr lang="en-GB" dirty="0" smtClean="0"/>
              <a:t>Flux values are usually represented by:</a:t>
            </a:r>
          </a:p>
          <a:p>
            <a:pPr lvl="1"/>
            <a:r>
              <a:rPr lang="en-GB" dirty="0" smtClean="0"/>
              <a:t>Flux </a:t>
            </a:r>
            <a:r>
              <a:rPr lang="en-GB" dirty="0"/>
              <a:t>value and error</a:t>
            </a:r>
          </a:p>
          <a:p>
            <a:pPr lvl="1"/>
            <a:r>
              <a:rPr lang="en-GB" dirty="0" smtClean="0"/>
              <a:t>Spectral coverage</a:t>
            </a:r>
            <a:endParaRPr lang="en-GB" dirty="0"/>
          </a:p>
          <a:p>
            <a:r>
              <a:rPr lang="en-GB" dirty="0" smtClean="0"/>
              <a:t>Include </a:t>
            </a:r>
            <a:r>
              <a:rPr lang="en-GB" dirty="0" err="1" smtClean="0"/>
              <a:t>PhotometryPoint</a:t>
            </a:r>
            <a:r>
              <a:rPr lang="en-GB" dirty="0" smtClean="0"/>
              <a:t> as direct element from </a:t>
            </a:r>
            <a:r>
              <a:rPr lang="en-GB" dirty="0" err="1" smtClean="0"/>
              <a:t>PhotometryDM</a:t>
            </a:r>
            <a:endParaRPr lang="en-GB" dirty="0"/>
          </a:p>
          <a:p>
            <a:r>
              <a:rPr lang="en-GB" dirty="0" smtClean="0"/>
              <a:t>More complex connections by link to </a:t>
            </a:r>
            <a:r>
              <a:rPr lang="en-GB" dirty="0" err="1" smtClean="0"/>
              <a:t>SpectralDM</a:t>
            </a:r>
            <a:r>
              <a:rPr lang="en-GB" dirty="0" smtClean="0"/>
              <a:t> 2.0</a:t>
            </a:r>
          </a:p>
          <a:p>
            <a:pPr lvl="1"/>
            <a:r>
              <a:rPr lang="en-GB" dirty="0" smtClean="0"/>
              <a:t>Spectra</a:t>
            </a:r>
          </a:p>
          <a:p>
            <a:pPr lvl="1"/>
            <a:r>
              <a:rPr lang="en-GB" dirty="0" smtClean="0"/>
              <a:t>Time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Photometry DM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5" y="846138"/>
            <a:ext cx="8907230" cy="5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Very preliminary </a:t>
            </a:r>
            <a:r>
              <a:rPr lang="en-GB" sz="2000" dirty="0" err="1" smtClean="0"/>
              <a:t>SourceDM</a:t>
            </a:r>
            <a:r>
              <a:rPr lang="en-GB" sz="2000" dirty="0" smtClean="0"/>
              <a:t> v0.1 </a:t>
            </a:r>
            <a:r>
              <a:rPr lang="en-GB" sz="2000" dirty="0" smtClean="0"/>
              <a:t>at IVOA pages</a:t>
            </a:r>
          </a:p>
          <a:p>
            <a:pPr marL="0" indent="0">
              <a:buNone/>
            </a:pPr>
            <a:r>
              <a:rPr lang="es-ES" sz="2000" dirty="0" smtClean="0">
                <a:hlinkClick r:id="rId2"/>
              </a:rPr>
              <a:t>http</a:t>
            </a:r>
            <a:r>
              <a:rPr lang="es-ES" sz="2000" dirty="0">
                <a:hlinkClick r:id="rId2"/>
              </a:rPr>
              <a:t>://</a:t>
            </a:r>
            <a:r>
              <a:rPr lang="es-ES" sz="2000" dirty="0" smtClean="0">
                <a:hlinkClick r:id="rId2"/>
              </a:rPr>
              <a:t>wiki.ivoa.net/internal/IVOA/SourceDataModel/WD-SourceDM-0.1-20160430.pdf</a:t>
            </a: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Iterate on UML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Exercise to map Gaia catalogue (</a:t>
            </a:r>
            <a:r>
              <a:rPr lang="en-GB" sz="2000" dirty="0" err="1" smtClean="0"/>
              <a:t>CatalogueSource</a:t>
            </a:r>
            <a:r>
              <a:rPr lang="en-GB" sz="2000" dirty="0" smtClean="0"/>
              <a:t>) to the IVOA Source DM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Modify Gaia Archive TAP+ component to include VO/DML preamble with </a:t>
            </a:r>
            <a:r>
              <a:rPr lang="en-GB" sz="2000" dirty="0" err="1" smtClean="0"/>
              <a:t>SourceDM</a:t>
            </a:r>
            <a:r>
              <a:rPr lang="en-GB" sz="2000" dirty="0" smtClean="0"/>
              <a:t> metadata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Agree with other catalogue providers on independent </a:t>
            </a:r>
            <a:r>
              <a:rPr lang="en-GB" sz="2000" dirty="0" smtClean="0"/>
              <a:t>implementation</a:t>
            </a:r>
            <a:endParaRPr lang="en-GB" sz="2000" dirty="0"/>
          </a:p>
          <a:p>
            <a:pPr marL="0" indent="0">
              <a:buNone/>
            </a:pPr>
            <a:r>
              <a:rPr lang="en-GB" sz="2400" b="1" i="1" dirty="0" smtClean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609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DM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800" i="1" dirty="0" smtClean="0"/>
              <a:t>Objective:</a:t>
            </a:r>
          </a:p>
          <a:p>
            <a:pPr lvl="1"/>
            <a:r>
              <a:rPr lang="en-GB" sz="1800" dirty="0" smtClean="0"/>
              <a:t>Create </a:t>
            </a:r>
            <a:r>
              <a:rPr lang="en-GB" sz="1800" dirty="0"/>
              <a:t>a simple (but useful) </a:t>
            </a:r>
            <a:r>
              <a:rPr lang="en-GB" sz="1800" dirty="0" err="1"/>
              <a:t>SourceDM</a:t>
            </a:r>
            <a:r>
              <a:rPr lang="en-GB" sz="1800" dirty="0"/>
              <a:t> definition that could help in the publishing of catalogues through VO </a:t>
            </a:r>
            <a:r>
              <a:rPr lang="en-GB" sz="1800" dirty="0" smtClean="0"/>
              <a:t>protocols</a:t>
            </a:r>
          </a:p>
          <a:p>
            <a:pPr lvl="1"/>
            <a:r>
              <a:rPr lang="en-GB" sz="1800" dirty="0" smtClean="0"/>
              <a:t>Support </a:t>
            </a:r>
            <a:r>
              <a:rPr lang="en-GB" sz="1800" dirty="0"/>
              <a:t>on the definition for catalogues metadata for near-future missions (e.g. Gaia, Euclid,…) and allow the mapping for old ones</a:t>
            </a:r>
          </a:p>
          <a:p>
            <a:pPr lvl="1"/>
            <a:r>
              <a:rPr lang="en-GB" sz="1800" dirty="0"/>
              <a:t>Support interoperability operations between </a:t>
            </a:r>
            <a:r>
              <a:rPr lang="en-GB" sz="1800" dirty="0" smtClean="0"/>
              <a:t>catalogues (SED </a:t>
            </a:r>
            <a:r>
              <a:rPr lang="en-GB" sz="1800" dirty="0"/>
              <a:t>creation, crossmatch operations, </a:t>
            </a:r>
            <a:r>
              <a:rPr lang="en-GB" sz="1800" dirty="0" err="1"/>
              <a:t>etc</a:t>
            </a:r>
            <a:r>
              <a:rPr lang="en-GB" sz="1800" dirty="0" smtClean="0"/>
              <a:t>)</a:t>
            </a:r>
          </a:p>
          <a:p>
            <a:r>
              <a:rPr lang="en-GB" sz="1800" i="1" dirty="0" smtClean="0"/>
              <a:t>Initial Team:</a:t>
            </a:r>
            <a:endParaRPr lang="en-GB" sz="1800" i="1" dirty="0"/>
          </a:p>
          <a:p>
            <a:pPr lvl="1"/>
            <a:r>
              <a:rPr lang="en-GB" sz="1800" dirty="0"/>
              <a:t>Gerard </a:t>
            </a:r>
            <a:r>
              <a:rPr lang="en-GB" sz="1800" dirty="0" err="1"/>
              <a:t>Lemson</a:t>
            </a:r>
            <a:r>
              <a:rPr lang="en-GB" sz="1800" dirty="0"/>
              <a:t>, Sebastien </a:t>
            </a:r>
            <a:r>
              <a:rPr lang="en-GB" sz="1800" dirty="0" err="1"/>
              <a:t>Derrier</a:t>
            </a:r>
            <a:r>
              <a:rPr lang="en-GB" sz="1800" dirty="0"/>
              <a:t>, Laurent Michel, Bruno </a:t>
            </a:r>
            <a:r>
              <a:rPr lang="en-GB" sz="1800" dirty="0" err="1"/>
              <a:t>Merin</a:t>
            </a:r>
            <a:r>
              <a:rPr lang="en-GB" sz="1800" dirty="0"/>
              <a:t>, Tom Donaldson, Arnold Rots and </a:t>
            </a:r>
            <a:r>
              <a:rPr lang="en-GB" sz="1800" dirty="0" smtClean="0"/>
              <a:t>myself</a:t>
            </a:r>
          </a:p>
          <a:p>
            <a:pPr lvl="1"/>
            <a:r>
              <a:rPr lang="en-GB" sz="1800" dirty="0" smtClean="0"/>
              <a:t>Strong collaboration from Markus </a:t>
            </a:r>
            <a:r>
              <a:rPr lang="en-GB" sz="1800" dirty="0" err="1" smtClean="0"/>
              <a:t>Demleitner</a:t>
            </a:r>
            <a:r>
              <a:rPr lang="en-GB" sz="1800" dirty="0" smtClean="0"/>
              <a:t> on use cases</a:t>
            </a:r>
            <a:endParaRPr lang="en-GB" sz="1800" dirty="0"/>
          </a:p>
          <a:p>
            <a:pPr lvl="1"/>
            <a:r>
              <a:rPr lang="en-GB" sz="1800" dirty="0"/>
              <a:t>Open for </a:t>
            </a:r>
            <a:r>
              <a:rPr lang="en-GB" sz="1800" dirty="0" smtClean="0"/>
              <a:t>contributors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Gaia: DM in the core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47688" y="1692274"/>
            <a:ext cx="8164512" cy="4183064"/>
            <a:chOff x="388938" y="1400175"/>
            <a:chExt cx="9345612" cy="4767263"/>
          </a:xfrm>
        </p:grpSpPr>
        <p:sp>
          <p:nvSpPr>
            <p:cNvPr id="4" name="Rectangle 3"/>
            <p:cNvSpPr/>
            <p:nvPr/>
          </p:nvSpPr>
          <p:spPr>
            <a:xfrm>
              <a:off x="388938" y="4154488"/>
              <a:ext cx="3473450" cy="201295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37238" y="3052763"/>
              <a:ext cx="3897312" cy="311467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2188" y="1400175"/>
              <a:ext cx="4503737" cy="2033588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962667927"/>
                </p:ext>
              </p:extLst>
            </p:nvPr>
          </p:nvGraphicFramePr>
          <p:xfrm>
            <a:off x="1505085" y="1490312"/>
            <a:ext cx="6604000" cy="4402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550" y="1501775"/>
              <a:ext cx="2928938" cy="183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700" y="3122613"/>
              <a:ext cx="3406775" cy="177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88938" y="4151313"/>
              <a:ext cx="1819275" cy="1724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GB" sz="1400" dirty="0">
                  <a:latin typeface="+mn-lt"/>
                </a:rPr>
                <a:t>VO-DML Annotations in TAP_SCHEMA?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GB" sz="1400" dirty="0">
                  <a:latin typeface="+mn-lt"/>
                </a:rPr>
                <a:t>Different structure?</a:t>
              </a:r>
            </a:p>
            <a:p>
              <a:pPr>
                <a:defRPr/>
              </a:pPr>
              <a:endParaRPr lang="en-GB" dirty="0"/>
            </a:p>
            <a:p>
              <a:pPr>
                <a:defRPr/>
              </a:pP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31531" y="2737725"/>
              <a:ext cx="1157592" cy="384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DB Schema Creator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40413" y="2057400"/>
              <a:ext cx="1406525" cy="3603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/>
                <a:t>gbin</a:t>
              </a:r>
              <a:endParaRPr lang="en-GB" dirty="0"/>
            </a:p>
          </p:txBody>
        </p:sp>
        <p:cxnSp>
          <p:nvCxnSpPr>
            <p:cNvPr id="13" name="Straight Arrow Connector 12"/>
            <p:cNvCxnSpPr>
              <a:endCxn id="12" idx="1"/>
            </p:cNvCxnSpPr>
            <p:nvPr/>
          </p:nvCxnSpPr>
          <p:spPr>
            <a:xfrm>
              <a:off x="5194300" y="2236788"/>
              <a:ext cx="6461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flipH="1">
              <a:off x="4941888" y="2417763"/>
              <a:ext cx="1601787" cy="1147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8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Use cases (I)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76200">
              <a:buNone/>
            </a:pPr>
            <a:r>
              <a:rPr lang="en-US" b="1" i="1" dirty="0" smtClean="0"/>
              <a:t>Identities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Catalogue annotators want to express whether or not two instances (``rows'') refer to the same physical object on the sky.  Client authors want to be able to match known-identical sources, for instance to aggregate information from several different catalogues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Practical example: Pre-computed </a:t>
            </a:r>
            <a:r>
              <a:rPr lang="en-US" dirty="0" err="1" smtClean="0"/>
              <a:t>crossmatch</a:t>
            </a:r>
            <a:r>
              <a:rPr lang="en-US" dirty="0" smtClean="0"/>
              <a:t> tables are going to be provided between Gaia and common astronomical catalogues. Cross-reference will be used</a:t>
            </a:r>
          </a:p>
          <a:p>
            <a:pPr lvl="1"/>
            <a:endParaRPr lang="en-US" dirty="0"/>
          </a:p>
          <a:p>
            <a:pPr marL="0" indent="-76200">
              <a:buNone/>
            </a:pPr>
            <a:r>
              <a:rPr lang="en-US" b="1" i="1" dirty="0" smtClean="0"/>
              <a:t>Native </a:t>
            </a:r>
            <a:r>
              <a:rPr lang="en-US" b="1" i="1" dirty="0"/>
              <a:t>Frames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Catalogue annotators want to give coordinates in their catalogue's native frames and for whatever epoch is convenient for them in order to achieve maximum precision, avoid hard-to-control error propagation in transformation requiring </a:t>
            </a:r>
            <a:r>
              <a:rPr lang="en-US" dirty="0" smtClean="0"/>
              <a:t>additional </a:t>
            </a:r>
            <a:r>
              <a:rPr lang="en-US" dirty="0"/>
              <a:t>information, and keep </a:t>
            </a:r>
            <a:r>
              <a:rPr lang="en-US" dirty="0" smtClean="0"/>
              <a:t>provenance simple</a:t>
            </a:r>
            <a:r>
              <a:rPr lang="en-US" dirty="0"/>
              <a:t>. </a:t>
            </a:r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06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Use cases (II)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76200">
              <a:buNone/>
            </a:pPr>
            <a:r>
              <a:rPr lang="en-US" b="1" i="1" dirty="0"/>
              <a:t>Precise Astrometry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Client authors want to </a:t>
            </a:r>
            <a:r>
              <a:rPr lang="en-US" dirty="0" err="1"/>
              <a:t>recognise</a:t>
            </a:r>
            <a:r>
              <a:rPr lang="en-US" dirty="0"/>
              <a:t> all information in catalogues relevant to precision astrometry (e.g., distances or radial velocities as necessary in foreshortening calculations).  This also involves the position of the observer, at least for a few standard reference </a:t>
            </a:r>
            <a:r>
              <a:rPr lang="en-US" dirty="0" smtClean="0"/>
              <a:t>positions</a:t>
            </a:r>
            <a:endParaRPr lang="en-US" dirty="0"/>
          </a:p>
          <a:p>
            <a:pPr marL="0" indent="0">
              <a:buNone/>
            </a:pPr>
            <a:endParaRPr lang="en-US" b="1" i="1" dirty="0"/>
          </a:p>
          <a:p>
            <a:pPr marL="0" indent="-76200">
              <a:buNone/>
            </a:pPr>
            <a:r>
              <a:rPr lang="en-US" b="1" i="1" dirty="0" err="1" smtClean="0"/>
              <a:t>Crossmatching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Client authors want to implement smart </a:t>
            </a:r>
            <a:r>
              <a:rPr lang="en-US" dirty="0" err="1"/>
              <a:t>crossmatching</a:t>
            </a:r>
            <a:r>
              <a:rPr lang="en-US" dirty="0"/>
              <a:t> schemes between different catalogues.  This includes reducing catalogues to common reference frames and epochs, but </a:t>
            </a:r>
            <a:r>
              <a:rPr lang="en-US" dirty="0" smtClean="0"/>
              <a:t>also </a:t>
            </a:r>
            <a:r>
              <a:rPr lang="en-US" dirty="0"/>
              <a:t>unifying non-positional source characteristics (e.g., photometry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-76200">
              <a:buNone/>
            </a:pPr>
            <a:r>
              <a:rPr lang="en-US" b="1" i="1" dirty="0"/>
              <a:t>Automatic Errors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Where catalogues contain the necessary information, tool authors want to provide sound error estimates for derived quantities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9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Use cases (III)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 smtClean="0"/>
          </a:p>
          <a:p>
            <a:pPr marL="0" indent="-76200">
              <a:buNone/>
            </a:pPr>
            <a:r>
              <a:rPr lang="en-US" b="1" i="1" dirty="0" smtClean="0"/>
              <a:t>Annotation </a:t>
            </a:r>
            <a:r>
              <a:rPr lang="en-US" b="1" i="1" dirty="0"/>
              <a:t>of Existing Catalogues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Catalogue annotators do not want -- and indeed, in general cannot  change catalogue data.  </a:t>
            </a:r>
            <a:r>
              <a:rPr lang="en-US" dirty="0" err="1"/>
              <a:t>SourceDM</a:t>
            </a:r>
            <a:r>
              <a:rPr lang="en-US" dirty="0"/>
              <a:t> must therefore be flexible enough to enable the meaningful annotation of a large majority of the catalogues already in the VO.</a:t>
            </a:r>
            <a:endParaRPr lang="es-ES" dirty="0"/>
          </a:p>
          <a:p>
            <a:endParaRPr lang="es-ES" dirty="0"/>
          </a:p>
          <a:p>
            <a:pPr marL="0" indent="-76200">
              <a:buNone/>
            </a:pPr>
            <a:r>
              <a:rPr lang="en-US" b="1" i="1" dirty="0"/>
              <a:t>Combining Data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Following a crossmatch (or just within a single table), tool authors want to aggregate various pieces of information into new data points or products.   </a:t>
            </a:r>
            <a:endParaRPr lang="es-ES" dirty="0"/>
          </a:p>
          <a:p>
            <a:pPr lvl="1"/>
            <a:r>
              <a:rPr lang="en-US" dirty="0" err="1"/>
              <a:t>Colours</a:t>
            </a:r>
            <a:r>
              <a:rPr lang="en-US" dirty="0"/>
              <a:t> or even SEDs from photometry points</a:t>
            </a:r>
            <a:endParaRPr lang="es-ES" dirty="0"/>
          </a:p>
          <a:p>
            <a:pPr lvl="1"/>
            <a:r>
              <a:rPr lang="en-US" dirty="0"/>
              <a:t>Proper motions or even orbits from positional measurements</a:t>
            </a:r>
            <a:endParaRPr lang="es-ES" dirty="0"/>
          </a:p>
          <a:p>
            <a:pPr lvl="1"/>
            <a:r>
              <a:rPr lang="en-US" dirty="0"/>
              <a:t>Time series from, say, radial velocity measurements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84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Use cases (IV)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76200">
              <a:buNone/>
            </a:pPr>
            <a:r>
              <a:rPr lang="en-US" b="1" i="1" dirty="0"/>
              <a:t>Standard Properties are </a:t>
            </a:r>
            <a:r>
              <a:rPr lang="en-US" b="1" i="1" dirty="0" smtClean="0"/>
              <a:t>Annotated</a:t>
            </a:r>
          </a:p>
          <a:p>
            <a:pPr marL="0" indent="0">
              <a:buNone/>
            </a:pPr>
            <a:r>
              <a:rPr lang="en-US" dirty="0" smtClean="0"/>
              <a:t>Client </a:t>
            </a:r>
            <a:r>
              <a:rPr lang="en-US" dirty="0"/>
              <a:t>authors want to find scientifically relevant source properties easily.  These </a:t>
            </a:r>
            <a:r>
              <a:rPr lang="en-US" dirty="0" smtClean="0"/>
              <a:t>could include:</a:t>
            </a:r>
          </a:p>
          <a:p>
            <a:pPr marL="0" indent="0">
              <a:buNone/>
            </a:pPr>
            <a:endParaRPr lang="es-ES" dirty="0"/>
          </a:p>
          <a:p>
            <a:pPr lvl="2"/>
            <a:r>
              <a:rPr lang="en-US" dirty="0"/>
              <a:t>Source </a:t>
            </a:r>
            <a:r>
              <a:rPr lang="en-US" dirty="0" smtClean="0"/>
              <a:t>type</a:t>
            </a:r>
          </a:p>
          <a:p>
            <a:pPr lvl="2"/>
            <a:r>
              <a:rPr lang="en-US" dirty="0" smtClean="0"/>
              <a:t>Position</a:t>
            </a:r>
          </a:p>
          <a:p>
            <a:pPr lvl="2"/>
            <a:r>
              <a:rPr lang="en-US" dirty="0" smtClean="0"/>
              <a:t>Radial Velocity</a:t>
            </a:r>
          </a:p>
          <a:p>
            <a:pPr lvl="2"/>
            <a:r>
              <a:rPr lang="en-US" dirty="0" smtClean="0"/>
              <a:t>Proper motion</a:t>
            </a:r>
          </a:p>
          <a:p>
            <a:pPr lvl="2"/>
            <a:r>
              <a:rPr lang="en-US" dirty="0" smtClean="0"/>
              <a:t>Parallax/distance</a:t>
            </a:r>
          </a:p>
          <a:p>
            <a:pPr lvl="2"/>
            <a:r>
              <a:rPr lang="es-ES" dirty="0" err="1" smtClean="0"/>
              <a:t>Classification</a:t>
            </a:r>
            <a:endParaRPr lang="es-ES" dirty="0" smtClean="0"/>
          </a:p>
          <a:p>
            <a:pPr lvl="2"/>
            <a:r>
              <a:rPr lang="es-ES" dirty="0" err="1" smtClean="0"/>
              <a:t>Photometry</a:t>
            </a:r>
            <a:endParaRPr lang="es-ES" dirty="0"/>
          </a:p>
          <a:p>
            <a:pPr lvl="2"/>
            <a:r>
              <a:rPr lang="en-US" dirty="0" smtClean="0"/>
              <a:t>Redshift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10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14300"/>
            <a:ext cx="3810000" cy="619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1149350"/>
            <a:ext cx="4216401" cy="2266950"/>
          </a:xfrm>
          <a:prstGeom prst="rect">
            <a:avLst/>
          </a:prstGeom>
          <a:solidFill>
            <a:schemeClr val="accent1">
              <a:alpha val="31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6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1" y="260297"/>
            <a:ext cx="4922565" cy="63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f2760952-b3bb-408f-ace6-eb1e07642b86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3686</TotalTime>
  <Words>645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ESA Presentation</vt:lpstr>
      <vt:lpstr>Custom Design</vt:lpstr>
      <vt:lpstr>SourceDM:  Use Cases and Update</vt:lpstr>
      <vt:lpstr>Source DM group</vt:lpstr>
      <vt:lpstr>Gaia: DM in the core</vt:lpstr>
      <vt:lpstr>Use cases (I)</vt:lpstr>
      <vt:lpstr>Use cases (II)</vt:lpstr>
      <vt:lpstr>Use cases (III)</vt:lpstr>
      <vt:lpstr>Use cases (IV)</vt:lpstr>
      <vt:lpstr>PowerPoint Presentation</vt:lpstr>
      <vt:lpstr>PowerPoint Presentation</vt:lpstr>
      <vt:lpstr>PowerPoint Presentation</vt:lpstr>
      <vt:lpstr>Individual Meassurements</vt:lpstr>
      <vt:lpstr>PowerPoint Presentation</vt:lpstr>
      <vt:lpstr>Crossmatched Meassurements</vt:lpstr>
      <vt:lpstr>Crossmatched Meassurements (II)</vt:lpstr>
      <vt:lpstr>PowerPoint Presentation</vt:lpstr>
      <vt:lpstr>Luminosities</vt:lpstr>
      <vt:lpstr>Photometry DM</vt:lpstr>
      <vt:lpstr>Schedule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Gaia Archive: VO in action in the big data era</dc:title>
  <dc:subject>The Gaia Archive: VO in action in the big data era</dc:subject>
  <dc:creator>Christophe Arviset</dc:creator>
  <cp:lastModifiedBy>user</cp:lastModifiedBy>
  <cp:revision>266</cp:revision>
  <cp:lastPrinted>2008-08-26T16:26:23Z</cp:lastPrinted>
  <dcterms:created xsi:type="dcterms:W3CDTF">2015-09-14T16:06:08Z</dcterms:created>
  <dcterms:modified xsi:type="dcterms:W3CDTF">2016-05-10T13:19:07Z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2015-10-05T22:00:00Z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