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3" r:id="rId4"/>
    <p:sldId id="268" r:id="rId5"/>
    <p:sldId id="269" r:id="rId6"/>
    <p:sldId id="275" r:id="rId7"/>
    <p:sldId id="276" r:id="rId8"/>
    <p:sldId id="262" r:id="rId9"/>
    <p:sldId id="277" r:id="rId10"/>
    <p:sldId id="279" r:id="rId11"/>
    <p:sldId id="280" r:id="rId12"/>
    <p:sldId id="278" r:id="rId13"/>
    <p:sldId id="282" r:id="rId14"/>
    <p:sldId id="284" r:id="rId15"/>
    <p:sldId id="285" r:id="rId16"/>
    <p:sldId id="259" r:id="rId17"/>
    <p:sldId id="260" r:id="rId18"/>
    <p:sldId id="261" r:id="rId19"/>
    <p:sldId id="264" r:id="rId20"/>
    <p:sldId id="263" r:id="rId21"/>
    <p:sldId id="281" r:id="rId22"/>
    <p:sldId id="265" r:id="rId23"/>
    <p:sldId id="286" r:id="rId24"/>
    <p:sldId id="287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pi:Desktop:Interop-Participa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Number of Participants</a:t>
            </a:r>
            <a:r>
              <a:rPr lang="en-US" baseline="0">
                <a:solidFill>
                  <a:schemeClr val="bg1"/>
                </a:solidFill>
              </a:rPr>
              <a:t> per IVOA Interoperability Meeting</a:t>
            </a:r>
            <a:endParaRPr lang="en-US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0145815106445"/>
          <c:y val="0.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0439519539224264"/>
          <c:y val="0.113924926032316"/>
          <c:w val="0.931356688052882"/>
          <c:h val="0.4316128965261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'[Interop-Participants.xlsx]Participants'!$I$1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'[Interop-Participants.xlsx]Participants'!$H$2:$H$32</c:f>
              <c:strCache>
                <c:ptCount val="31"/>
                <c:pt idx="0">
                  <c:v>2002-Jan-Strasbourg-2 days-</c:v>
                </c:pt>
                <c:pt idx="1">
                  <c:v>2002-Oct-Baltimore-1 days-ADASS</c:v>
                </c:pt>
                <c:pt idx="2">
                  <c:v>2003-May-Cambridge-5 days-</c:v>
                </c:pt>
                <c:pt idx="3">
                  <c:v>2003-Oct-Strasbourg-2 days-ADASS</c:v>
                </c:pt>
                <c:pt idx="4">
                  <c:v>2004-May-Boston-5 days-</c:v>
                </c:pt>
                <c:pt idx="5">
                  <c:v>2004-Sep-Pune-5 days-</c:v>
                </c:pt>
                <c:pt idx="6">
                  <c:v>2005-May-Kyoto-5 days-</c:v>
                </c:pt>
                <c:pt idx="7">
                  <c:v>2005-Sep-Madrid-2 days-ADASS</c:v>
                </c:pt>
                <c:pt idx="8">
                  <c:v>2006-May-Victoria-5 days-</c:v>
                </c:pt>
                <c:pt idx="9">
                  <c:v>2006-Sep-Moscow-3 days-</c:v>
                </c:pt>
                <c:pt idx="10">
                  <c:v>2007-May-Beijing-5 days-</c:v>
                </c:pt>
                <c:pt idx="11">
                  <c:v>2007-Sep-Cambridge-2 days-ADASS</c:v>
                </c:pt>
                <c:pt idx="12">
                  <c:v>2008-May-Trieste-5 days-</c:v>
                </c:pt>
                <c:pt idx="13">
                  <c:v>2008-Sep-Baltimore-5 days-</c:v>
                </c:pt>
                <c:pt idx="14">
                  <c:v>2009-May-Strasbourg-5 days-</c:v>
                </c:pt>
                <c:pt idx="15">
                  <c:v>2009-Nov-Munich-5 days-</c:v>
                </c:pt>
                <c:pt idx="16">
                  <c:v>2010-May-Victoria-5 days-</c:v>
                </c:pt>
                <c:pt idx="17">
                  <c:v>2010-Dec-Nara-5 days-</c:v>
                </c:pt>
                <c:pt idx="18">
                  <c:v>2011-May-Naples-5 days-</c:v>
                </c:pt>
                <c:pt idx="19">
                  <c:v>2011-Oct-Pune-5 days-</c:v>
                </c:pt>
                <c:pt idx="20">
                  <c:v>2012-May-Urbana-5 days-</c:v>
                </c:pt>
                <c:pt idx="21">
                  <c:v>2012-Oct-Sao Paulo-5 days-</c:v>
                </c:pt>
                <c:pt idx="22">
                  <c:v>2013-May-Heidelberg-5 days-</c:v>
                </c:pt>
                <c:pt idx="23">
                  <c:v>2013-Sep-Hawaii-3 days-ADASS</c:v>
                </c:pt>
                <c:pt idx="24">
                  <c:v>2014-May-Madrid-5 days-</c:v>
                </c:pt>
                <c:pt idx="25">
                  <c:v>2014-Oct-Banff-3 days-ADASS</c:v>
                </c:pt>
                <c:pt idx="26">
                  <c:v>2015-Jun-Sesto-5 days-</c:v>
                </c:pt>
                <c:pt idx="27">
                  <c:v>2015-Oct-Sydney-3 days-ADASS</c:v>
                </c:pt>
                <c:pt idx="28">
                  <c:v>2016-May-Cape Town-5 days-</c:v>
                </c:pt>
                <c:pt idx="29">
                  <c:v>2016-Oct-Trieste-3 days-ADASS</c:v>
                </c:pt>
                <c:pt idx="30">
                  <c:v>2017-May-Shanghai-5 days-</c:v>
                </c:pt>
              </c:strCache>
            </c:strRef>
          </c:cat>
          <c:val>
            <c:numRef>
              <c:f>'[Interop-Participants.xlsx]Participants'!$I$2:$I$32</c:f>
              <c:numCache>
                <c:formatCode>General</c:formatCode>
                <c:ptCount val="31"/>
                <c:pt idx="0">
                  <c:v>33.0</c:v>
                </c:pt>
                <c:pt idx="1">
                  <c:v>39.0</c:v>
                </c:pt>
                <c:pt idx="2">
                  <c:v>69.0</c:v>
                </c:pt>
                <c:pt idx="3">
                  <c:v>132.0</c:v>
                </c:pt>
                <c:pt idx="4">
                  <c:v>66.0</c:v>
                </c:pt>
                <c:pt idx="5">
                  <c:v>112.0</c:v>
                </c:pt>
                <c:pt idx="6">
                  <c:v>87.0</c:v>
                </c:pt>
                <c:pt idx="7">
                  <c:v>122.0</c:v>
                </c:pt>
                <c:pt idx="8">
                  <c:v>98.0</c:v>
                </c:pt>
                <c:pt idx="9">
                  <c:v>73.0</c:v>
                </c:pt>
                <c:pt idx="10">
                  <c:v>104.0</c:v>
                </c:pt>
                <c:pt idx="11">
                  <c:v>118.0</c:v>
                </c:pt>
                <c:pt idx="12">
                  <c:v>132.0</c:v>
                </c:pt>
                <c:pt idx="13">
                  <c:v>116.0</c:v>
                </c:pt>
                <c:pt idx="14">
                  <c:v>103.0</c:v>
                </c:pt>
                <c:pt idx="15">
                  <c:v>102.0</c:v>
                </c:pt>
                <c:pt idx="16">
                  <c:v>92.0</c:v>
                </c:pt>
                <c:pt idx="17">
                  <c:v>71.0</c:v>
                </c:pt>
                <c:pt idx="18">
                  <c:v>116.0</c:v>
                </c:pt>
                <c:pt idx="19">
                  <c:v>80.0</c:v>
                </c:pt>
                <c:pt idx="20">
                  <c:v>85.0</c:v>
                </c:pt>
                <c:pt idx="21">
                  <c:v>69.0</c:v>
                </c:pt>
                <c:pt idx="22">
                  <c:v>140.0</c:v>
                </c:pt>
                <c:pt idx="23">
                  <c:v>86.0</c:v>
                </c:pt>
                <c:pt idx="24">
                  <c:v>126.0</c:v>
                </c:pt>
                <c:pt idx="25">
                  <c:v>70.0</c:v>
                </c:pt>
                <c:pt idx="26">
                  <c:v>84.0</c:v>
                </c:pt>
                <c:pt idx="27">
                  <c:v>77.0</c:v>
                </c:pt>
                <c:pt idx="28">
                  <c:v>96.0</c:v>
                </c:pt>
                <c:pt idx="29">
                  <c:v>120.0</c:v>
                </c:pt>
                <c:pt idx="30">
                  <c:v>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6279712"/>
        <c:axId val="676282032"/>
        <c:axId val="0"/>
      </c:bar3DChart>
      <c:catAx>
        <c:axId val="67627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 i="0"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  <c:crossAx val="676282032"/>
        <c:crosses val="autoZero"/>
        <c:auto val="1"/>
        <c:lblAlgn val="ctr"/>
        <c:lblOffset val="100"/>
        <c:noMultiLvlLbl val="0"/>
      </c:catAx>
      <c:valAx>
        <c:axId val="67628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27971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9D3DF-DB0C-D041-AB53-978C03D51A2F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A92A-B75F-6642-B978-880C78DC9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1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EE3E8-F6AD-2A4F-843B-F29D6DB82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4B75-2AA5-CE4B-80B8-941C11D1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6212-1771-2640-9A3C-CD6F2E438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-vo.org/?q=science/scientific-tutorials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sterics2020.eu/dokuwiki/doku.php?id=open:wp4:star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748" y="206168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State of the IVOA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61658"/>
            <a:ext cx="7322217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 smtClean="0"/>
              <a:t>Pepi</a:t>
            </a:r>
            <a:r>
              <a:rPr lang="en-US" dirty="0" smtClean="0"/>
              <a:t> </a:t>
            </a:r>
            <a:r>
              <a:rPr lang="en-US" dirty="0" err="1" smtClean="0"/>
              <a:t>Fabbiano</a:t>
            </a:r>
            <a:endParaRPr lang="en-US" dirty="0" smtClean="0"/>
          </a:p>
          <a:p>
            <a:pPr algn="l"/>
            <a:r>
              <a:rPr lang="en-US" dirty="0" smtClean="0"/>
              <a:t>Chair of the IVOA Executive Committee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IVOA Interoperability Meeting Opening Session</a:t>
            </a:r>
          </a:p>
          <a:p>
            <a:pPr algn="l"/>
            <a:r>
              <a:rPr lang="en-US" dirty="0" smtClean="0"/>
              <a:t>Shanghai, China, 14/May/2017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57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28" y="1834526"/>
            <a:ext cx="3744875" cy="22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5992"/>
            <a:ext cx="9144000" cy="194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44031"/>
          <a:stretch/>
        </p:blipFill>
        <p:spPr>
          <a:xfrm>
            <a:off x="0" y="2915251"/>
            <a:ext cx="9144000" cy="3349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249" y="2055381"/>
            <a:ext cx="8845777" cy="859870"/>
          </a:xfrm>
          <a:prstGeom prst="rect">
            <a:avLst/>
          </a:prstGeom>
          <a:solidFill>
            <a:srgbClr val="FFFF00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249" y="5395722"/>
            <a:ext cx="8845777" cy="859870"/>
          </a:xfrm>
          <a:prstGeom prst="rect">
            <a:avLst/>
          </a:prstGeom>
          <a:solidFill>
            <a:srgbClr val="FFFF00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5342"/>
          <a:stretch/>
        </p:blipFill>
        <p:spPr>
          <a:xfrm>
            <a:off x="0" y="1915908"/>
            <a:ext cx="9144000" cy="2672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67" y="2613616"/>
            <a:ext cx="8845777" cy="859870"/>
          </a:xfrm>
          <a:prstGeom prst="rect">
            <a:avLst/>
          </a:prstGeom>
          <a:solidFill>
            <a:srgbClr val="FFFF00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9144000" cy="3340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Universe &amp; IVOA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63934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important that the IVOA be visible in these activities</a:t>
            </a:r>
          </a:p>
          <a:p>
            <a:r>
              <a:rPr lang="en-US" dirty="0" smtClean="0"/>
              <a:t>The IVOA is the international astronomy interoperability standards organization</a:t>
            </a:r>
          </a:p>
          <a:p>
            <a:r>
              <a:rPr lang="en-US" dirty="0" smtClean="0"/>
              <a:t>Participant Data Centers are centers of data access &amp; interoperability activities for science and education</a:t>
            </a:r>
          </a:p>
          <a:p>
            <a:r>
              <a:rPr lang="en-US" dirty="0" smtClean="0"/>
              <a:t>The IAU is making use of IVOA standards and services for education and outreach activities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However, the IVOA is not easily recognizable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80" y="4012842"/>
            <a:ext cx="1227131" cy="2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2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Universe &amp; IVOA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63934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important that the IVOA be visible in these activities</a:t>
            </a:r>
          </a:p>
          <a:p>
            <a:r>
              <a:rPr lang="en-US" dirty="0" smtClean="0"/>
              <a:t>The IVOA is the international astronomy interoperability standards organization</a:t>
            </a:r>
          </a:p>
          <a:p>
            <a:r>
              <a:rPr lang="en-US" dirty="0" smtClean="0"/>
              <a:t>Participant Data Centers are centers of data access &amp; interoperability activities for science and education</a:t>
            </a:r>
          </a:p>
          <a:p>
            <a:r>
              <a:rPr lang="en-US" dirty="0" smtClean="0"/>
              <a:t>The IAU is making use of IVOA standards and services for education and outreach activities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However, the IVOA is not easily recognizable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80" y="4012842"/>
            <a:ext cx="1227131" cy="2204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688" y="5926795"/>
            <a:ext cx="66775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/>
                <a:cs typeface="Cooper Black"/>
              </a:rPr>
              <a:t>We need to enhance our visibility</a:t>
            </a:r>
            <a:endParaRPr lang="en-US" sz="2800" b="1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98602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8" y="523697"/>
            <a:ext cx="8948495" cy="52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479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IVOA News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IVOA Organization Chart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900839" y="1434557"/>
            <a:ext cx="1329792" cy="786335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900839" y="2512867"/>
            <a:ext cx="1329792" cy="745849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202437" y="1481101"/>
            <a:ext cx="1400852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70816" y="251286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025281" y="5212701"/>
            <a:ext cx="1030591" cy="656539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40453" y="5202003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57200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41867" y="4362808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96809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18355" y="4331529"/>
            <a:ext cx="99978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800029" y="4357511"/>
            <a:ext cx="119016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3537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0845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959603" y="5212701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258595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7508454" y="5177287"/>
            <a:ext cx="115534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5872" y="1509408"/>
            <a:ext cx="111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Executive</a:t>
            </a:r>
          </a:p>
          <a:p>
            <a:r>
              <a:rPr lang="en-US" sz="1400" dirty="0" smtClean="0"/>
              <a:t>Committee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0431" y="2492796"/>
            <a:ext cx="12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Technical Coordination Group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97363" y="4452018"/>
            <a:ext cx="8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Model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8094" y="4403538"/>
            <a:ext cx="105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Access</a:t>
            </a:r>
          </a:p>
          <a:p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8749" y="4473548"/>
            <a:ext cx="112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81439" y="5374362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Semantics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7660" y="5363664"/>
            <a:ext cx="89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Registry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288941"/>
            <a:ext cx="1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Grid &amp; Web Services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532476" y="5105860"/>
            <a:ext cx="106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Knowledge Discovery in Databases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67156" y="5363664"/>
            <a:ext cx="102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Operations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45367" y="5288941"/>
            <a:ext cx="97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Domain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564612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Theory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267156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Education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755244" y="4411839"/>
            <a:ext cx="139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</a:t>
            </a:r>
            <a:r>
              <a:rPr lang="en-US" sz="1400" dirty="0" err="1" smtClean="0"/>
              <a:t>Curation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&amp; Preservation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02437" y="1487751"/>
            <a:ext cx="151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Committee on Science Priorities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502313" y="2520052"/>
            <a:ext cx="114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Standards &amp; Processes Committee</a:t>
            </a:r>
            <a:endParaRPr lang="en-US" sz="1400" dirty="0"/>
          </a:p>
        </p:txBody>
      </p:sp>
      <p:sp>
        <p:nvSpPr>
          <p:cNvPr id="43" name="Frame 42"/>
          <p:cNvSpPr/>
          <p:nvPr/>
        </p:nvSpPr>
        <p:spPr>
          <a:xfrm>
            <a:off x="306012" y="3450867"/>
            <a:ext cx="8599252" cy="2681055"/>
          </a:xfrm>
          <a:prstGeom prst="frame">
            <a:avLst>
              <a:gd name="adj1" fmla="val 221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230631" y="1847673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3"/>
            <a:endCxn id="42" idx="1"/>
          </p:cNvCxnSpPr>
          <p:nvPr/>
        </p:nvCxnSpPr>
        <p:spPr>
          <a:xfrm>
            <a:off x="5230631" y="2885792"/>
            <a:ext cx="1271682" cy="35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8" idx="0"/>
          </p:cNvCxnSpPr>
          <p:nvPr/>
        </p:nvCxnSpPr>
        <p:spPr>
          <a:xfrm>
            <a:off x="4565735" y="2220892"/>
            <a:ext cx="0" cy="2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65735" y="3178388"/>
            <a:ext cx="0" cy="2919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76075" y="3712862"/>
            <a:ext cx="23598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Groups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501235" y="3715571"/>
            <a:ext cx="235985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 Groups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IVOA Organization Chart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900839" y="1434557"/>
            <a:ext cx="1329792" cy="786335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900839" y="2512867"/>
            <a:ext cx="1329792" cy="745849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202437" y="1481101"/>
            <a:ext cx="1400852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70816" y="251286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025281" y="5212701"/>
            <a:ext cx="1030591" cy="656539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40453" y="5202003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57200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41867" y="4362808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96809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18355" y="4331529"/>
            <a:ext cx="99978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800029" y="4357511"/>
            <a:ext cx="119016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3537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0845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959603" y="5212701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258595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7508454" y="5177287"/>
            <a:ext cx="115534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5872" y="1509408"/>
            <a:ext cx="111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Executive</a:t>
            </a:r>
          </a:p>
          <a:p>
            <a:r>
              <a:rPr lang="en-US" sz="1400" dirty="0" smtClean="0"/>
              <a:t>Committee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0431" y="2492796"/>
            <a:ext cx="12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Technical Coordination Group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97363" y="4452018"/>
            <a:ext cx="8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Model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8094" y="4403538"/>
            <a:ext cx="105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Access</a:t>
            </a:r>
          </a:p>
          <a:p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8749" y="4473548"/>
            <a:ext cx="112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81439" y="5374362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Semantics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7660" y="5363664"/>
            <a:ext cx="89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Registry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288941"/>
            <a:ext cx="1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Grid &amp; Web Services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532476" y="5105860"/>
            <a:ext cx="106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Knowledge Discovery in Databases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67156" y="5363664"/>
            <a:ext cx="102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Operations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45367" y="5288941"/>
            <a:ext cx="97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Domain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564612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Theory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267156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Education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755244" y="4411839"/>
            <a:ext cx="139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</a:t>
            </a:r>
            <a:r>
              <a:rPr lang="en-US" sz="1400" dirty="0" err="1" smtClean="0"/>
              <a:t>Curation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&amp; Preservation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02437" y="1487751"/>
            <a:ext cx="151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Committee on Science Priorities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502313" y="2520052"/>
            <a:ext cx="114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Standards &amp; Processes Committee</a:t>
            </a:r>
            <a:endParaRPr lang="en-US" sz="1400" dirty="0"/>
          </a:p>
        </p:txBody>
      </p:sp>
      <p:sp>
        <p:nvSpPr>
          <p:cNvPr id="43" name="Frame 42"/>
          <p:cNvSpPr/>
          <p:nvPr/>
        </p:nvSpPr>
        <p:spPr>
          <a:xfrm>
            <a:off x="306012" y="3450867"/>
            <a:ext cx="8599252" cy="2681055"/>
          </a:xfrm>
          <a:prstGeom prst="frame">
            <a:avLst>
              <a:gd name="adj1" fmla="val 221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230631" y="1847673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3"/>
            <a:endCxn id="42" idx="1"/>
          </p:cNvCxnSpPr>
          <p:nvPr/>
        </p:nvCxnSpPr>
        <p:spPr>
          <a:xfrm>
            <a:off x="5230631" y="2885792"/>
            <a:ext cx="1271682" cy="35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8" idx="0"/>
          </p:cNvCxnSpPr>
          <p:nvPr/>
        </p:nvCxnSpPr>
        <p:spPr>
          <a:xfrm>
            <a:off x="4565735" y="2220892"/>
            <a:ext cx="0" cy="2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65735" y="3178388"/>
            <a:ext cx="0" cy="2919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76075" y="3712862"/>
            <a:ext cx="23598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Groups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501235" y="3715571"/>
            <a:ext cx="235985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 Groups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66693" y="1693784"/>
            <a:ext cx="151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Media Group</a:t>
            </a:r>
            <a:endParaRPr lang="en-US" sz="1400" dirty="0"/>
          </a:p>
        </p:txBody>
      </p:sp>
      <p:sp>
        <p:nvSpPr>
          <p:cNvPr id="3" name="Donut 2"/>
          <p:cNvSpPr/>
          <p:nvPr/>
        </p:nvSpPr>
        <p:spPr>
          <a:xfrm>
            <a:off x="1329495" y="1417638"/>
            <a:ext cx="1616347" cy="914400"/>
          </a:xfrm>
          <a:prstGeom prst="donut">
            <a:avLst>
              <a:gd name="adj" fmla="val 6208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929033" y="1847674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IVOA Media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651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Welcome to the Media Group</a:t>
            </a:r>
          </a:p>
          <a:p>
            <a:pPr lvl="1"/>
            <a:r>
              <a:rPr lang="en-US" b="1" dirty="0" smtClean="0"/>
              <a:t>Debbie Baines </a:t>
            </a:r>
            <a:r>
              <a:rPr lang="en-US" dirty="0" smtClean="0"/>
              <a:t>(ESA) </a:t>
            </a:r>
            <a:r>
              <a:rPr lang="mr-IN" dirty="0" smtClean="0"/>
              <a:t>–</a:t>
            </a:r>
            <a:r>
              <a:rPr lang="en-US" dirty="0" smtClean="0"/>
              <a:t> Lead Newsletter Editor</a:t>
            </a:r>
          </a:p>
          <a:p>
            <a:pPr lvl="1"/>
            <a:r>
              <a:rPr lang="en-US" b="1" dirty="0" smtClean="0"/>
              <a:t>Simon O’Toole </a:t>
            </a:r>
            <a:r>
              <a:rPr lang="en-US" dirty="0" smtClean="0"/>
              <a:t>(</a:t>
            </a:r>
            <a:r>
              <a:rPr lang="en-US" dirty="0" err="1" smtClean="0"/>
              <a:t>Aus</a:t>
            </a:r>
            <a:r>
              <a:rPr lang="en-US" dirty="0" smtClean="0"/>
              <a:t>-VO)</a:t>
            </a:r>
            <a:r>
              <a:rPr lang="mr-IN" dirty="0" smtClean="0"/>
              <a:t>–</a:t>
            </a:r>
            <a:r>
              <a:rPr lang="en-US" dirty="0" smtClean="0"/>
              <a:t> Lead for </a:t>
            </a:r>
            <a:r>
              <a:rPr lang="en-US" dirty="0"/>
              <a:t>o</a:t>
            </a:r>
            <a:r>
              <a:rPr lang="en-US" dirty="0" smtClean="0"/>
              <a:t>ther media presence</a:t>
            </a:r>
          </a:p>
          <a:p>
            <a:pPr lvl="1"/>
            <a:r>
              <a:rPr lang="en-US" b="1" dirty="0" smtClean="0"/>
              <a:t>Li </a:t>
            </a:r>
            <a:r>
              <a:rPr lang="en-US" b="1" dirty="0" err="1" smtClean="0"/>
              <a:t>Shanshan</a:t>
            </a:r>
            <a:r>
              <a:rPr lang="en-US" b="1" dirty="0" smtClean="0"/>
              <a:t> </a:t>
            </a:r>
            <a:r>
              <a:rPr lang="en-US" dirty="0" smtClean="0"/>
              <a:t>(China-VO)</a:t>
            </a:r>
          </a:p>
          <a:p>
            <a:pPr lvl="1"/>
            <a:r>
              <a:rPr lang="en-US" b="1" dirty="0" err="1" smtClean="0"/>
              <a:t>Yihan</a:t>
            </a:r>
            <a:r>
              <a:rPr lang="en-US" b="1" dirty="0" smtClean="0"/>
              <a:t> </a:t>
            </a:r>
            <a:r>
              <a:rPr lang="en-US" b="1" dirty="0" err="1" smtClean="0"/>
              <a:t>Hao</a:t>
            </a:r>
            <a:r>
              <a:rPr lang="en-US" b="1" dirty="0" smtClean="0"/>
              <a:t> </a:t>
            </a:r>
            <a:r>
              <a:rPr lang="en-US" dirty="0" smtClean="0"/>
              <a:t>(China-VO)</a:t>
            </a:r>
          </a:p>
          <a:p>
            <a:pPr lvl="1"/>
            <a:r>
              <a:rPr lang="en-US" b="1" dirty="0" smtClean="0"/>
              <a:t>Jamie Anne </a:t>
            </a:r>
            <a:r>
              <a:rPr lang="en-US" b="1" dirty="0" err="1" smtClean="0"/>
              <a:t>Budynkiewicz</a:t>
            </a:r>
            <a:r>
              <a:rPr lang="en-US" b="1" dirty="0" smtClean="0"/>
              <a:t> </a:t>
            </a:r>
            <a:r>
              <a:rPr lang="en-US" dirty="0" smtClean="0"/>
              <a:t>(USVOA)</a:t>
            </a:r>
          </a:p>
          <a:p>
            <a:pPr lvl="1"/>
            <a:r>
              <a:rPr lang="en-US" b="1" dirty="0" smtClean="0"/>
              <a:t>Teresa Dower </a:t>
            </a:r>
            <a:r>
              <a:rPr lang="en-US" dirty="0" smtClean="0"/>
              <a:t>(USVOA)</a:t>
            </a:r>
          </a:p>
          <a:p>
            <a:r>
              <a:rPr lang="en-US" dirty="0" smtClean="0"/>
              <a:t>Group in charge of assembling  &amp; producing IVOA newsletters</a:t>
            </a:r>
          </a:p>
          <a:p>
            <a:r>
              <a:rPr lang="en-US" dirty="0" smtClean="0"/>
              <a:t>Also exploring a more complete media presence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If interested in helping out, ask Debbie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46" y="4974512"/>
            <a:ext cx="2800960" cy="164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3710" y="3516483"/>
            <a:ext cx="339364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/>
                <a:cs typeface="Cooper Black"/>
              </a:rPr>
              <a:t>June 17 issue of Newsletter being prepared</a:t>
            </a:r>
            <a:endParaRPr lang="en-US" sz="2800" b="1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43" y="1184159"/>
            <a:ext cx="2232455" cy="22324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Trying something new for the CSP session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can we involve more young astronomers in the IVOA?</a:t>
            </a:r>
          </a:p>
          <a:p>
            <a:pPr lvl="1"/>
            <a:r>
              <a:rPr lang="en-US" dirty="0" smtClean="0"/>
              <a:t>Mutual benefit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aise awareness of IVOA standards in the community</a:t>
            </a:r>
          </a:p>
          <a:p>
            <a:pPr lvl="2"/>
            <a:r>
              <a:rPr lang="en-US" dirty="0" smtClean="0"/>
              <a:t>Bring in new science needs and ideas</a:t>
            </a:r>
          </a:p>
          <a:p>
            <a:r>
              <a:rPr lang="en-US" dirty="0" smtClean="0"/>
              <a:t>This year the CSP is trying a new ‘lightning session’ </a:t>
            </a:r>
            <a:r>
              <a:rPr lang="mr-IN" dirty="0" smtClean="0"/>
              <a:t>–</a:t>
            </a:r>
            <a:r>
              <a:rPr lang="en-US" dirty="0" smtClean="0"/>
              <a:t> short science </a:t>
            </a:r>
            <a:r>
              <a:rPr lang="en-US" dirty="0" smtClean="0"/>
              <a:t>talks</a:t>
            </a:r>
          </a:p>
          <a:p>
            <a:pPr lvl="1"/>
            <a:r>
              <a:rPr lang="en-US" dirty="0" smtClean="0"/>
              <a:t>A few openings still available (5 min talks)</a:t>
            </a:r>
          </a:p>
          <a:p>
            <a:pPr lvl="1"/>
            <a:r>
              <a:rPr lang="en-US" smtClean="0"/>
              <a:t>If interested, see Mark Allen</a:t>
            </a:r>
            <a:endParaRPr lang="en-US" dirty="0" smtClean="0"/>
          </a:p>
          <a:p>
            <a:r>
              <a:rPr lang="en-US" dirty="0" smtClean="0"/>
              <a:t>In future meetings we may consider poster sessions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5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oper Black"/>
                <a:cs typeface="Cooper Black"/>
              </a:rPr>
              <a:t>Great Attendance</a:t>
            </a:r>
            <a:endParaRPr lang="en-US" dirty="0">
              <a:solidFill>
                <a:srgbClr val="FFFF00"/>
              </a:solidFill>
              <a:latin typeface="Cooper Black"/>
              <a:cs typeface="Cooper Black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91780"/>
              </p:ext>
            </p:extLst>
          </p:nvPr>
        </p:nvGraphicFramePr>
        <p:xfrm>
          <a:off x="312904" y="1803849"/>
          <a:ext cx="8534298" cy="47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4735" y="2121694"/>
            <a:ext cx="592065" cy="369332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116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8117091" y="2115558"/>
            <a:ext cx="423341" cy="3936376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Progress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ObsCore1.1, SimDAL1.0, VTP2.0 approved by Exec</a:t>
            </a:r>
          </a:p>
          <a:p>
            <a:r>
              <a:rPr lang="en-US" dirty="0" err="1" smtClean="0"/>
              <a:t>HiPS</a:t>
            </a:r>
            <a:r>
              <a:rPr lang="en-US" dirty="0" smtClean="0"/>
              <a:t> 1.0, VOAI 1.1, </a:t>
            </a:r>
            <a:r>
              <a:rPr lang="en-US" dirty="0" err="1" smtClean="0"/>
              <a:t>SimpleDALRegExt</a:t>
            </a:r>
            <a:r>
              <a:rPr lang="en-US" dirty="0" smtClean="0"/>
              <a:t> 1.1, </a:t>
            </a:r>
            <a:r>
              <a:rPr lang="en-US" dirty="0" err="1" smtClean="0"/>
              <a:t>DocStd</a:t>
            </a:r>
            <a:r>
              <a:rPr lang="en-US" dirty="0" smtClean="0"/>
              <a:t> 2.0, SSO 2.0 for approval this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0" y="768851"/>
            <a:ext cx="2467744" cy="1991218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Chair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Vice-chair Rotation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" r="-211"/>
          <a:stretch/>
        </p:blipFill>
        <p:spPr>
          <a:xfrm>
            <a:off x="2691428" y="16116"/>
            <a:ext cx="2821310" cy="6806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16" y="0"/>
            <a:ext cx="2538817" cy="68580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618216" y="4369805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618216" y="3630159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512738" y="941427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974754" y="927857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12738" y="1157910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967540" y="1157910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12738" y="1912266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611002" y="3407322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618216" y="6600954"/>
            <a:ext cx="1356538" cy="216483"/>
          </a:xfrm>
          <a:prstGeom prst="frame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618216" y="6353214"/>
            <a:ext cx="1356538" cy="216483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43446" y="4916989"/>
            <a:ext cx="2015043" cy="392977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243447" y="4156473"/>
            <a:ext cx="1950102" cy="32157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43447" y="3559723"/>
            <a:ext cx="2015043" cy="319694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47" y="3527905"/>
            <a:ext cx="207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1yr ext.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3447" y="4108714"/>
            <a:ext cx="22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ext.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8506" y="4916989"/>
            <a:ext cx="22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to move 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1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Chenzhou</a:t>
            </a:r>
            <a:r>
              <a:rPr lang="en-US" b="1" dirty="0" smtClean="0"/>
              <a:t> Cui </a:t>
            </a:r>
            <a:r>
              <a:rPr lang="en-US" dirty="0" smtClean="0"/>
              <a:t>initiated and is now chairing the new IAU Working Group "Data-driven Astronomy Education and Public Outreach”</a:t>
            </a:r>
          </a:p>
          <a:p>
            <a:r>
              <a:rPr lang="en-US" b="1" dirty="0" smtClean="0"/>
              <a:t>SAO/CXC </a:t>
            </a:r>
            <a:r>
              <a:rPr lang="en-US" dirty="0" smtClean="0"/>
              <a:t>hosted a well-attended workshop at the Jan 2016 AAS, featuring </a:t>
            </a:r>
            <a:r>
              <a:rPr lang="en-US" b="1" i="1" dirty="0" smtClean="0"/>
              <a:t>Sherpa</a:t>
            </a:r>
            <a:r>
              <a:rPr lang="en-US" dirty="0" smtClean="0"/>
              <a:t> and </a:t>
            </a:r>
            <a:r>
              <a:rPr lang="en-US" b="1" i="1" dirty="0" smtClean="0"/>
              <a:t>IRIS</a:t>
            </a:r>
            <a:r>
              <a:rPr lang="en-US" dirty="0" smtClean="0"/>
              <a:t> in python</a:t>
            </a:r>
          </a:p>
          <a:p>
            <a:r>
              <a:rPr lang="en-US" b="1" dirty="0" smtClean="0"/>
              <a:t>Bruce </a:t>
            </a:r>
            <a:r>
              <a:rPr lang="en-US" b="1" dirty="0" err="1" smtClean="0"/>
              <a:t>Berriman</a:t>
            </a:r>
            <a:r>
              <a:rPr lang="en-US" b="1" dirty="0" smtClean="0"/>
              <a:t> </a:t>
            </a:r>
            <a:r>
              <a:rPr lang="en-US" dirty="0" smtClean="0"/>
              <a:t>and NAVO colleagues submitted proposal to NASA for continuation of NAVO activities</a:t>
            </a:r>
          </a:p>
          <a:p>
            <a:r>
              <a:rPr lang="en-US" b="1" dirty="0" smtClean="0"/>
              <a:t>Euro</a:t>
            </a:r>
            <a:r>
              <a:rPr lang="en-US" b="1" smtClean="0"/>
              <a:t>-VO </a:t>
            </a:r>
            <a:r>
              <a:rPr lang="en-US" dirty="0" smtClean="0"/>
              <a:t>news </a:t>
            </a:r>
            <a:r>
              <a:rPr lang="mr-IN" dirty="0" smtClean="0"/>
              <a:t>–</a:t>
            </a:r>
            <a:r>
              <a:rPr lang="en-US" dirty="0" smtClean="0"/>
              <a:t> next 2 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Euro-VO: The ASTERICS Cluster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Package Data Access, </a:t>
            </a:r>
            <a:r>
              <a:rPr lang="fr-FR" dirty="0" err="1" smtClean="0"/>
              <a:t>Discovery</a:t>
            </a:r>
            <a:r>
              <a:rPr lang="fr-FR" dirty="0" smtClean="0"/>
              <a:t> and </a:t>
            </a:r>
            <a:r>
              <a:rPr lang="fr-FR" dirty="0" err="1" smtClean="0"/>
              <a:t>Interoperability</a:t>
            </a:r>
            <a:r>
              <a:rPr lang="fr-FR" dirty="0" smtClean="0"/>
              <a:t> (DADI)</a:t>
            </a:r>
          </a:p>
          <a:p>
            <a:pPr lvl="1"/>
            <a:r>
              <a:rPr lang="fr-FR" dirty="0" smtClean="0"/>
              <a:t>Collaboration </a:t>
            </a:r>
            <a:r>
              <a:rPr lang="fr-FR" dirty="0" err="1" smtClean="0"/>
              <a:t>with</a:t>
            </a:r>
            <a:r>
              <a:rPr lang="fr-FR" dirty="0" smtClean="0"/>
              <a:t> the large ‘ESFRI’ </a:t>
            </a:r>
            <a:r>
              <a:rPr lang="fr-FR" dirty="0" err="1" smtClean="0"/>
              <a:t>projects</a:t>
            </a:r>
            <a:r>
              <a:rPr lang="fr-FR" dirty="0" smtClean="0"/>
              <a:t>: CTA, EGO(/VIRGO), Km3Net, SKA,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pathfinders</a:t>
            </a:r>
            <a:r>
              <a:rPr lang="fr-FR" dirty="0" smtClean="0"/>
              <a:t> – ESA and ESO </a:t>
            </a:r>
            <a:r>
              <a:rPr lang="fr-FR" dirty="0" err="1" smtClean="0"/>
              <a:t>associate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 smtClean="0"/>
          </a:p>
          <a:p>
            <a:pPr lvl="1"/>
            <a:r>
              <a:rPr lang="fr-FR" dirty="0" err="1" smtClean="0"/>
              <a:t>Involves</a:t>
            </a:r>
            <a:r>
              <a:rPr lang="fr-FR" dirty="0" smtClean="0"/>
              <a:t> the </a:t>
            </a:r>
            <a:r>
              <a:rPr lang="fr-FR" dirty="0" err="1" smtClean="0"/>
              <a:t>European</a:t>
            </a:r>
            <a:r>
              <a:rPr lang="fr-FR" dirty="0" smtClean="0"/>
              <a:t> VO initiatives (France, Germany, </a:t>
            </a:r>
            <a:r>
              <a:rPr lang="fr-FR" dirty="0" err="1" smtClean="0"/>
              <a:t>Italy</a:t>
            </a:r>
            <a:r>
              <a:rPr lang="fr-FR" dirty="0" smtClean="0"/>
              <a:t>, Spain, UK)</a:t>
            </a:r>
          </a:p>
          <a:p>
            <a:r>
              <a:rPr lang="fr-FR" dirty="0" err="1" smtClean="0"/>
              <a:t>Strands</a:t>
            </a:r>
            <a:r>
              <a:rPr lang="fr-FR" dirty="0" smtClean="0"/>
              <a:t> of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smtClean="0"/>
              <a:t>Support the large </a:t>
            </a:r>
            <a:r>
              <a:rPr lang="fr-FR" dirty="0" err="1" smtClean="0"/>
              <a:t>projects</a:t>
            </a:r>
            <a:r>
              <a:rPr lang="fr-FR" dirty="0" smtClean="0"/>
              <a:t> and the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uptake</a:t>
            </a:r>
            <a:r>
              <a:rPr lang="fr-FR" dirty="0" smtClean="0"/>
              <a:t> of the VO and </a:t>
            </a:r>
            <a:r>
              <a:rPr lang="fr-FR" dirty="0" err="1" smtClean="0"/>
              <a:t>gather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 lvl="1"/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to update VO standards and </a:t>
            </a:r>
            <a:r>
              <a:rPr lang="fr-FR" dirty="0" err="1" smtClean="0"/>
              <a:t>tools</a:t>
            </a:r>
            <a:endParaRPr lang="fr-FR" dirty="0" smtClean="0"/>
          </a:p>
          <a:p>
            <a:r>
              <a:rPr lang="fr-FR" dirty="0" smtClean="0"/>
              <a:t>Multi-D data, time </a:t>
            </a:r>
            <a:r>
              <a:rPr lang="fr-FR" dirty="0" err="1" smtClean="0"/>
              <a:t>domain</a:t>
            </a:r>
            <a:r>
              <a:rPr lang="fr-FR" dirty="0" smtClean="0"/>
              <a:t>, Provenance, </a:t>
            </a:r>
            <a:r>
              <a:rPr lang="fr-FR" dirty="0" err="1" smtClean="0"/>
              <a:t>HiPS</a:t>
            </a:r>
            <a:r>
              <a:rPr lang="fr-FR" dirty="0" smtClean="0"/>
              <a:t>/MOC, A&amp;A, …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00" y="46209"/>
            <a:ext cx="14500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Euro-VO Workshops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ESFRI Forum &amp; Training Events (Trieste, 2015, 2017) – to </a:t>
            </a:r>
            <a:r>
              <a:rPr lang="fr-FR" dirty="0" err="1" smtClean="0"/>
              <a:t>gather</a:t>
            </a:r>
            <a:r>
              <a:rPr lang="fr-FR" dirty="0" smtClean="0"/>
              <a:t> the ESFRI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r>
              <a:rPr lang="fr-FR" dirty="0" err="1" smtClean="0"/>
              <a:t>European</a:t>
            </a:r>
            <a:r>
              <a:rPr lang="fr-FR" dirty="0" smtClean="0"/>
              <a:t> Data Provider Forum and Training Events (Heidelberg, 2016, 2018) – to </a:t>
            </a:r>
            <a:r>
              <a:rPr lang="fr-FR" dirty="0" err="1" smtClean="0"/>
              <a:t>gather</a:t>
            </a:r>
            <a:r>
              <a:rPr lang="fr-FR" dirty="0" smtClean="0"/>
              <a:t> 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of </a:t>
            </a:r>
            <a:r>
              <a:rPr lang="fr-FR" dirty="0" err="1" smtClean="0"/>
              <a:t>astronomical</a:t>
            </a:r>
            <a:r>
              <a:rPr lang="fr-FR" dirty="0" smtClean="0"/>
              <a:t> data providers</a:t>
            </a:r>
          </a:p>
          <a:p>
            <a:r>
              <a:rPr lang="fr-FR" dirty="0" smtClean="0"/>
              <a:t>DADI </a:t>
            </a:r>
            <a:r>
              <a:rPr lang="fr-FR" dirty="0" err="1" smtClean="0"/>
              <a:t>Schools</a:t>
            </a:r>
            <a:r>
              <a:rPr lang="fr-FR" dirty="0" smtClean="0"/>
              <a:t> (Madrid 2017, 2017; Strasbourg 2016, 2018)</a:t>
            </a:r>
          </a:p>
          <a:p>
            <a:r>
              <a:rPr lang="fr-FR" dirty="0" err="1" smtClean="0"/>
              <a:t>Technology</a:t>
            </a:r>
            <a:r>
              <a:rPr lang="fr-FR" dirty="0" smtClean="0"/>
              <a:t> Forums (Strasbourg 2015, 2017, 2019; Edinburgh 2016, 2018)</a:t>
            </a:r>
          </a:p>
          <a:p>
            <a:r>
              <a:rPr lang="fr-FR" dirty="0" err="1" smtClean="0"/>
              <a:t>Additional</a:t>
            </a:r>
            <a:r>
              <a:rPr lang="fr-FR" dirty="0" smtClean="0"/>
              <a:t> meetings: Provenance, </a:t>
            </a:r>
            <a:r>
              <a:rPr lang="fr-FR" smtClean="0"/>
              <a:t>Gravitational</a:t>
            </a:r>
            <a:r>
              <a:rPr lang="fr-FR" dirty="0" smtClean="0"/>
              <a:t> </a:t>
            </a:r>
            <a:r>
              <a:rPr lang="fr-FR" dirty="0" err="1" smtClean="0"/>
              <a:t>Waves</a:t>
            </a:r>
            <a:r>
              <a:rPr lang="fr-FR" dirty="0" smtClean="0"/>
              <a:t>, Time Domain</a:t>
            </a:r>
          </a:p>
          <a:p>
            <a:r>
              <a:rPr lang="fr-FR" dirty="0" smtClean="0"/>
              <a:t>Web site </a:t>
            </a:r>
            <a:r>
              <a:rPr lang="fr-FR" dirty="0" err="1" smtClean="0"/>
              <a:t>with</a:t>
            </a:r>
            <a:r>
              <a:rPr lang="fr-FR" dirty="0" smtClean="0"/>
              <a:t> all the slides </a:t>
            </a:r>
            <a:r>
              <a:rPr lang="fr-FR" dirty="0" smtClean="0">
                <a:hlinkClick r:id="rId2"/>
              </a:rPr>
              <a:t>https://www.asterics2020.eu/dokuwiki/doku.php?id=open:wp4:start</a:t>
            </a:r>
            <a:endParaRPr lang="fr-FR" dirty="0" smtClean="0"/>
          </a:p>
          <a:p>
            <a:r>
              <a:rPr lang="fr-FR" dirty="0" smtClean="0"/>
              <a:t>Science </a:t>
            </a:r>
            <a:r>
              <a:rPr lang="fr-FR" dirty="0" err="1" smtClean="0"/>
              <a:t>tutorials</a:t>
            </a:r>
            <a:r>
              <a:rPr lang="fr-FR" dirty="0" smtClean="0"/>
              <a:t>: </a:t>
            </a:r>
            <a:r>
              <a:rPr lang="fr-FR" dirty="0" smtClean="0">
                <a:hlinkClick r:id="rId3"/>
              </a:rPr>
              <a:t>http://www.euro-vo.org/?q=science/scientific-tutorials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000" y="319260"/>
            <a:ext cx="14500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go to work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0" y="1600200"/>
            <a:ext cx="3795418" cy="4591213"/>
          </a:xfrm>
        </p:spPr>
        <p:txBody>
          <a:bodyPr/>
          <a:lstStyle/>
          <a:p>
            <a:r>
              <a:rPr lang="en-US" dirty="0" smtClean="0"/>
              <a:t>And now lets go to work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We have a packed program</a:t>
            </a:r>
          </a:p>
          <a:p>
            <a:pPr lvl="1"/>
            <a:r>
              <a:rPr lang="en-US" dirty="0" smtClean="0"/>
              <a:t>And don’t forget the visit to </a:t>
            </a:r>
            <a:r>
              <a:rPr lang="en-US" dirty="0" err="1" smtClean="0"/>
              <a:t>Sheshan</a:t>
            </a:r>
            <a:r>
              <a:rPr lang="en-US" dirty="0" smtClean="0"/>
              <a:t> Station organized by </a:t>
            </a:r>
            <a:r>
              <a:rPr lang="en-US" dirty="0" err="1" smtClean="0"/>
              <a:t>Chenzhou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93" y="1417638"/>
            <a:ext cx="4882294" cy="382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650" y="5654692"/>
            <a:ext cx="401734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/>
                <a:cs typeface="Cooper Black"/>
              </a:rPr>
              <a:t>Thank you </a:t>
            </a:r>
            <a:r>
              <a:rPr lang="en-US" sz="2800" b="1" dirty="0" err="1" smtClean="0">
                <a:latin typeface="Cooper Black"/>
                <a:cs typeface="Cooper Black"/>
              </a:rPr>
              <a:t>Chenzhou</a:t>
            </a:r>
            <a:r>
              <a:rPr lang="en-US" sz="2800" b="1" dirty="0">
                <a:latin typeface="Cooper Black"/>
                <a:cs typeface="Cooper Black"/>
              </a:rPr>
              <a:t> </a:t>
            </a:r>
            <a:r>
              <a:rPr lang="en-US" sz="2800" b="1" dirty="0" smtClean="0">
                <a:latin typeface="Cooper Black"/>
                <a:cs typeface="Cooper Black"/>
              </a:rPr>
              <a:t> </a:t>
            </a:r>
          </a:p>
          <a:p>
            <a:r>
              <a:rPr lang="en-US" sz="2800" b="1" dirty="0">
                <a:latin typeface="Cooper Black"/>
                <a:cs typeface="Cooper Black"/>
              </a:rPr>
              <a:t>a</a:t>
            </a:r>
            <a:r>
              <a:rPr lang="en-US" sz="2800" b="1" dirty="0" smtClean="0">
                <a:latin typeface="Cooper Black"/>
                <a:cs typeface="Cooper Black"/>
              </a:rPr>
              <a:t>nd the LOC</a:t>
            </a:r>
            <a:endParaRPr lang="en-US" sz="2800" b="1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8" y="523697"/>
            <a:ext cx="8948495" cy="52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479"/>
            <a:ext cx="8229600" cy="1143000"/>
          </a:xfrm>
        </p:spPr>
        <p:txBody>
          <a:bodyPr>
            <a:no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Big 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Picture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Virtual Observatory?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A multi-wavelength </a:t>
            </a:r>
            <a:r>
              <a:rPr lang="en-US" sz="2800" dirty="0">
                <a:solidFill>
                  <a:srgbClr val="800000"/>
                </a:solidFill>
              </a:rPr>
              <a:t>digital sky that can be searched, visualized, and analyzed in new and innovative </a:t>
            </a:r>
            <a:r>
              <a:rPr lang="en-US" sz="2800" dirty="0" smtClean="0">
                <a:solidFill>
                  <a:srgbClr val="800000"/>
                </a:solidFill>
              </a:rPr>
              <a:t>ways </a:t>
            </a:r>
            <a:r>
              <a:rPr lang="en-US" sz="2800" b="1" dirty="0" smtClean="0">
                <a:solidFill>
                  <a:srgbClr val="800000"/>
                </a:solidFill>
              </a:rPr>
              <a:t>Space</a:t>
            </a:r>
            <a:r>
              <a:rPr lang="en-US" sz="2800" dirty="0" smtClean="0">
                <a:solidFill>
                  <a:srgbClr val="800000"/>
                </a:solidFill>
              </a:rPr>
              <a:t>, </a:t>
            </a:r>
            <a:r>
              <a:rPr lang="en-US" sz="2800" b="1" dirty="0" smtClean="0">
                <a:solidFill>
                  <a:srgbClr val="800000"/>
                </a:solidFill>
              </a:rPr>
              <a:t>Ground, </a:t>
            </a:r>
            <a:r>
              <a:rPr lang="en-US" sz="2800" dirty="0" smtClean="0">
                <a:solidFill>
                  <a:srgbClr val="800000"/>
                </a:solidFill>
              </a:rPr>
              <a:t>and</a:t>
            </a:r>
            <a:r>
              <a:rPr lang="en-US" sz="2800" b="1" dirty="0" smtClean="0">
                <a:solidFill>
                  <a:srgbClr val="800000"/>
                </a:solidFill>
              </a:rPr>
              <a:t> Theory</a:t>
            </a:r>
            <a:r>
              <a:rPr lang="en-US" sz="2800" dirty="0" smtClean="0">
                <a:solidFill>
                  <a:srgbClr val="800000"/>
                </a:solidFill>
              </a:rPr>
              <a:t> data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6" y="3123069"/>
            <a:ext cx="2212396" cy="294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69" y="3129716"/>
            <a:ext cx="2201719" cy="2938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83" y="3129716"/>
            <a:ext cx="2194107" cy="293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082" y="3123070"/>
            <a:ext cx="2178223" cy="2944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What is the Virtual Observatory</a:t>
            </a:r>
            <a:r>
              <a:rPr lang="en-US" sz="4900" dirty="0" smtClean="0"/>
              <a:t>?</a:t>
            </a:r>
            <a:br>
              <a:rPr lang="en-US" sz="4900" dirty="0" smtClean="0"/>
            </a:br>
            <a:endParaRPr lang="en-US" sz="2700" b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4030" y="2944771"/>
            <a:ext cx="7712712" cy="13685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The latest stage of good data practices in </a:t>
            </a:r>
            <a:r>
              <a:rPr lang="en-US" sz="2400" b="1" dirty="0" smtClean="0">
                <a:solidFill>
                  <a:srgbClr val="800000"/>
                </a:solidFill>
              </a:rPr>
              <a:t>astronomy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FITS provided a first standardization, the </a:t>
            </a:r>
            <a:r>
              <a:rPr lang="en-US" sz="2200" dirty="0"/>
              <a:t>Virtual Observatory is the natural progression towards interoperability of data, services and </a:t>
            </a:r>
            <a:r>
              <a:rPr lang="en-US" sz="2200" dirty="0" smtClean="0"/>
              <a:t>tools</a:t>
            </a: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4030" y="4492632"/>
            <a:ext cx="7712712" cy="1673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The VO is </a:t>
            </a:r>
            <a:r>
              <a:rPr lang="en-US" sz="2400" b="1" dirty="0" smtClean="0">
                <a:solidFill>
                  <a:srgbClr val="800000"/>
                </a:solidFill>
              </a:rPr>
              <a:t>a </a:t>
            </a:r>
            <a:r>
              <a:rPr lang="en-US" sz="2400" b="1" dirty="0">
                <a:solidFill>
                  <a:srgbClr val="800000"/>
                </a:solidFill>
              </a:rPr>
              <a:t>framework</a:t>
            </a:r>
          </a:p>
          <a:p>
            <a:r>
              <a:rPr lang="en-US" sz="2200" dirty="0"/>
              <a:t>For data centers to provide co-operating data services, </a:t>
            </a:r>
          </a:p>
          <a:p>
            <a:r>
              <a:rPr lang="en-US" sz="2200" dirty="0"/>
              <a:t>For software providers to offer a variety of compatible analysis and visualization tools and user interfaces </a:t>
            </a:r>
          </a:p>
          <a:p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4030" y="1369830"/>
            <a:ext cx="7712712" cy="14196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The VO is a paradigm for </a:t>
            </a:r>
            <a:r>
              <a:rPr lang="en-US" sz="2400" b="1" dirty="0" smtClean="0">
                <a:solidFill>
                  <a:srgbClr val="800000"/>
                </a:solidFill>
              </a:rPr>
              <a:t>Supporting </a:t>
            </a:r>
            <a:r>
              <a:rPr lang="en-US" sz="2400" b="1" dirty="0">
                <a:solidFill>
                  <a:srgbClr val="800000"/>
                </a:solidFill>
              </a:rPr>
              <a:t>interdisciplinary </a:t>
            </a:r>
            <a:r>
              <a:rPr lang="en-US" sz="2400" b="1" dirty="0" smtClean="0">
                <a:solidFill>
                  <a:srgbClr val="800000"/>
                </a:solidFill>
              </a:rPr>
              <a:t>and </a:t>
            </a:r>
            <a:r>
              <a:rPr lang="en-US" sz="2400" b="1" dirty="0">
                <a:solidFill>
                  <a:srgbClr val="800000"/>
                </a:solidFill>
              </a:rPr>
              <a:t>collaborative research in </a:t>
            </a:r>
            <a:r>
              <a:rPr lang="en-US" sz="2400" b="1" dirty="0" smtClean="0">
                <a:solidFill>
                  <a:srgbClr val="800000"/>
                </a:solidFill>
              </a:rPr>
              <a:t>astronomy and exploiting </a:t>
            </a:r>
            <a:r>
              <a:rPr lang="en-US" sz="2400" b="1" dirty="0">
                <a:solidFill>
                  <a:srgbClr val="800000"/>
                </a:solidFill>
              </a:rPr>
              <a:t>the full power of growing and emerging data </a:t>
            </a:r>
            <a:r>
              <a:rPr lang="en-US" sz="2400" b="1" dirty="0" smtClean="0">
                <a:solidFill>
                  <a:srgbClr val="800000"/>
                </a:solidFill>
              </a:rPr>
              <a:t>sets</a:t>
            </a:r>
            <a:endParaRPr lang="en-US" sz="2400" b="1" dirty="0">
              <a:solidFill>
                <a:srgbClr val="800000"/>
              </a:solidFill>
            </a:endParaRPr>
          </a:p>
          <a:p>
            <a:endParaRPr lang="en-US" sz="2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VO </a:t>
            </a:r>
            <a:r>
              <a:rPr lang="en-US" b="1" dirty="0" smtClean="0">
                <a:solidFill>
                  <a:srgbClr val="800000"/>
                </a:solidFill>
              </a:rPr>
              <a:t>is not </a:t>
            </a:r>
            <a:r>
              <a:rPr lang="en-US" dirty="0" smtClean="0"/>
              <a:t>a Killer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83" y="1483007"/>
            <a:ext cx="4091317" cy="4225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2144" y="5339449"/>
            <a:ext cx="146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Strange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 rot="2707039">
            <a:off x="2550858" y="1561761"/>
            <a:ext cx="3778748" cy="3803064"/>
          </a:xfrm>
          <a:prstGeom prst="plus">
            <a:avLst>
              <a:gd name="adj" fmla="val 4699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80032"/>
          <a:stretch/>
        </p:blipFill>
        <p:spPr>
          <a:xfrm>
            <a:off x="74341" y="43565"/>
            <a:ext cx="9004661" cy="1028191"/>
          </a:xfrm>
          <a:prstGeom prst="rect">
            <a:avLst/>
          </a:prstGeom>
          <a:solidFill>
            <a:srgbClr val="C0504D"/>
          </a:solidFill>
          <a:ln w="76200" cmpd="sng">
            <a:solidFill>
              <a:srgbClr val="367B46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6341" y="1926683"/>
            <a:ext cx="7492485" cy="3693319"/>
          </a:xfrm>
          <a:prstGeom prst="rect">
            <a:avLst/>
          </a:prstGeom>
          <a:solidFill>
            <a:srgbClr val="367B46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400" b="1" dirty="0" smtClean="0">
                <a:solidFill>
                  <a:srgbClr val="FFFF00"/>
                </a:solidFill>
              </a:rPr>
              <a:t>IVOA </a:t>
            </a:r>
            <a:r>
              <a:rPr lang="en-GB" sz="2400" b="1" dirty="0">
                <a:solidFill>
                  <a:srgbClr val="FFFF00"/>
                </a:solidFill>
              </a:rPr>
              <a:t>defines VO “ecosystem” and interoperability standards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VO </a:t>
            </a:r>
            <a:r>
              <a:rPr lang="en-US" sz="2400" b="1" dirty="0">
                <a:solidFill>
                  <a:schemeClr val="bg1"/>
                </a:solidFill>
              </a:rPr>
              <a:t>registries, Archive interfaces and VO-enabled software offer Entry Points to VO resources, Visualization, </a:t>
            </a:r>
            <a:r>
              <a:rPr lang="en-US" sz="2400" b="1" dirty="0" smtClean="0">
                <a:solidFill>
                  <a:schemeClr val="bg1"/>
                </a:solidFill>
              </a:rPr>
              <a:t>Analysis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b="1" dirty="0" smtClean="0">
                <a:solidFill>
                  <a:srgbClr val="FFFF00"/>
                </a:solidFill>
              </a:rPr>
              <a:t>Astronomy </a:t>
            </a:r>
            <a:r>
              <a:rPr lang="en-GB" sz="2400" b="1" dirty="0">
                <a:solidFill>
                  <a:srgbClr val="FFFF00"/>
                </a:solidFill>
              </a:rPr>
              <a:t>projects and data services build VO services and VO </a:t>
            </a:r>
            <a:r>
              <a:rPr lang="en-GB" sz="2400" b="1" dirty="0" smtClean="0">
                <a:solidFill>
                  <a:srgbClr val="FFFF00"/>
                </a:solidFill>
              </a:rPr>
              <a:t>applications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Projects are welcome and encouraged to participate in the standards process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13205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67B4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VO is an Evolving Ecosystem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67B4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4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Universe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Initiative of UNOOSA (United Nations Office for Outer Space Affairs) and Italy (</a:t>
            </a:r>
            <a:r>
              <a:rPr lang="en-US" dirty="0" err="1" smtClean="0"/>
              <a:t>Agenzia</a:t>
            </a:r>
            <a:r>
              <a:rPr lang="en-US" dirty="0" smtClean="0"/>
              <a:t> </a:t>
            </a:r>
            <a:r>
              <a:rPr lang="en-US" dirty="0" err="1" smtClean="0"/>
              <a:t>Spaziale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Part of the activities of UNISPACE+50</a:t>
            </a:r>
          </a:p>
          <a:p>
            <a:pPr lvl="1"/>
            <a:r>
              <a:rPr lang="en-US" dirty="0" smtClean="0"/>
              <a:t>2018 marks the 50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the first United Nations Conference on the Exploration and Peaceful Uses of Outer Space</a:t>
            </a:r>
          </a:p>
          <a:p>
            <a:r>
              <a:rPr lang="en-US" dirty="0" smtClean="0"/>
              <a:t>Preparatory ‘Expert’ meeting held in Rome (ASI) in April 2017</a:t>
            </a:r>
          </a:p>
          <a:p>
            <a:pPr lvl="1"/>
            <a:r>
              <a:rPr lang="en-US" dirty="0" err="1" smtClean="0"/>
              <a:t>Fabbiano</a:t>
            </a:r>
            <a:r>
              <a:rPr lang="en-US" dirty="0" smtClean="0"/>
              <a:t>, Allen, </a:t>
            </a:r>
            <a:r>
              <a:rPr lang="en-US" dirty="0" err="1" smtClean="0"/>
              <a:t>Schade</a:t>
            </a:r>
            <a:r>
              <a:rPr lang="en-US" dirty="0" smtClean="0"/>
              <a:t>, </a:t>
            </a:r>
            <a:r>
              <a:rPr lang="en-US" dirty="0" err="1" smtClean="0"/>
              <a:t>Arviset</a:t>
            </a:r>
            <a:r>
              <a:rPr lang="en-US" dirty="0" smtClean="0"/>
              <a:t>, </a:t>
            </a:r>
            <a:r>
              <a:rPr lang="en-US" dirty="0" err="1" smtClean="0"/>
              <a:t>Kovaleva</a:t>
            </a:r>
            <a:r>
              <a:rPr lang="en-US" dirty="0" smtClean="0"/>
              <a:t> attended for IVOA &amp; stressed the importance of using established interoperability standards and working with the IVOA</a:t>
            </a:r>
          </a:p>
          <a:p>
            <a:r>
              <a:rPr lang="en-US" dirty="0" smtClean="0"/>
              <a:t>Meeting in Vienna, Austria, 20-22 Nov. 2017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8444</TotalTime>
  <Words>1144</Words>
  <Application>Microsoft Macintosh PowerPoint</Application>
  <PresentationFormat>On-screen Show (4:3)</PresentationFormat>
  <Paragraphs>203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Cooper Black</vt:lpstr>
      <vt:lpstr>Mangal</vt:lpstr>
      <vt:lpstr>Office Theme</vt:lpstr>
      <vt:lpstr>State of the IVOA</vt:lpstr>
      <vt:lpstr>Great Attendance</vt:lpstr>
      <vt:lpstr>The Big  Picture</vt:lpstr>
      <vt:lpstr>What is the Virtual Observatory?</vt:lpstr>
      <vt:lpstr>What is the Virtual Observatory? </vt:lpstr>
      <vt:lpstr>The VO is not a Killer Application</vt:lpstr>
      <vt:lpstr>PowerPoint Presentation</vt:lpstr>
      <vt:lpstr>Open Universe</vt:lpstr>
      <vt:lpstr>Open Universe </vt:lpstr>
      <vt:lpstr>Open Universe </vt:lpstr>
      <vt:lpstr>Open Universe </vt:lpstr>
      <vt:lpstr>Open Universe </vt:lpstr>
      <vt:lpstr>Open Universe &amp; IVOA</vt:lpstr>
      <vt:lpstr>Open Universe &amp; IVOA</vt:lpstr>
      <vt:lpstr>IVOA News</vt:lpstr>
      <vt:lpstr>IVOA Organization Chart</vt:lpstr>
      <vt:lpstr>IVOA Organization Chart</vt:lpstr>
      <vt:lpstr>The IVOA Media Group</vt:lpstr>
      <vt:lpstr>Trying something new for the CSP session</vt:lpstr>
      <vt:lpstr>Good Progress in Standards</vt:lpstr>
      <vt:lpstr>Chair  &amp;  Vice-chair Rotation</vt:lpstr>
      <vt:lpstr>Other News</vt:lpstr>
      <vt:lpstr>Euro-VO: The ASTERICS Cluster project</vt:lpstr>
      <vt:lpstr>Euro-VO Workshops</vt:lpstr>
      <vt:lpstr>Lets go to work…</vt:lpstr>
    </vt:vector>
  </TitlesOfParts>
  <Company>Smithsonian Astrophysical Observatory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Administrator</dc:creator>
  <cp:lastModifiedBy>Giuseppina Fabbiano</cp:lastModifiedBy>
  <cp:revision>41</cp:revision>
  <dcterms:created xsi:type="dcterms:W3CDTF">2017-05-04T18:00:55Z</dcterms:created>
  <dcterms:modified xsi:type="dcterms:W3CDTF">2017-05-14T01:20:50Z</dcterms:modified>
</cp:coreProperties>
</file>