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  <p:sldMasterId id="2147483950" r:id="rId6"/>
  </p:sldMasterIdLst>
  <p:notesMasterIdLst>
    <p:notesMasterId r:id="rId20"/>
  </p:notesMasterIdLst>
  <p:handoutMasterIdLst>
    <p:handoutMasterId r:id="rId21"/>
  </p:handoutMasterIdLst>
  <p:sldIdLst>
    <p:sldId id="256" r:id="rId7"/>
    <p:sldId id="343" r:id="rId8"/>
    <p:sldId id="344" r:id="rId9"/>
    <p:sldId id="350" r:id="rId10"/>
    <p:sldId id="346" r:id="rId11"/>
    <p:sldId id="345" r:id="rId12"/>
    <p:sldId id="347" r:id="rId13"/>
    <p:sldId id="355" r:id="rId14"/>
    <p:sldId id="351" r:id="rId15"/>
    <p:sldId id="354" r:id="rId16"/>
    <p:sldId id="356" r:id="rId17"/>
    <p:sldId id="357" r:id="rId18"/>
    <p:sldId id="353" r:id="rId1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3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16/05/19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Reference: Gaia Archive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ESA UNCLASSIFIED - Releasable to the Public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079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6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54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794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662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20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222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10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29859" y="6386059"/>
            <a:ext cx="6977062" cy="2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</a:t>
            </a:r>
            <a:r>
              <a:rPr lang="en-US" sz="800" baseline="0" noProof="1" smtClean="0">
                <a:solidFill>
                  <a:schemeClr val="bg2"/>
                </a:solidFill>
              </a:rPr>
              <a:t>Paris</a:t>
            </a:r>
            <a:r>
              <a:rPr lang="en-US" sz="800" noProof="1" smtClean="0">
                <a:solidFill>
                  <a:schemeClr val="bg2"/>
                </a:solidFill>
              </a:rPr>
              <a:t> </a:t>
            </a:r>
            <a:r>
              <a:rPr lang="en-US" sz="800" noProof="1" smtClean="0">
                <a:solidFill>
                  <a:schemeClr val="bg2"/>
                </a:solidFill>
              </a:rPr>
              <a:t>| </a:t>
            </a:r>
            <a:r>
              <a:rPr lang="en-US" sz="800" noProof="1" smtClean="0">
                <a:solidFill>
                  <a:schemeClr val="bg2"/>
                </a:solidFill>
              </a:rPr>
              <a:t>16/05/2019 </a:t>
            </a:r>
            <a:r>
              <a:rPr lang="en-US" sz="800" noProof="1" smtClean="0">
                <a:solidFill>
                  <a:schemeClr val="bg2"/>
                </a:solidFill>
              </a:rPr>
              <a:t>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16/05/19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59"/>
            <a:ext cx="6977062" cy="2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rgbClr val="4D4F53"/>
                </a:solidFill>
              </a:rPr>
              <a:t>Jesus Salgado | Source DM | IVOA interop @ </a:t>
            </a:r>
            <a:r>
              <a:rPr lang="en-US" sz="800" noProof="1" smtClean="0">
                <a:solidFill>
                  <a:srgbClr val="4D4F53"/>
                </a:solidFill>
              </a:rPr>
              <a:t>Paris </a:t>
            </a:r>
            <a:r>
              <a:rPr lang="en-US" sz="800" noProof="1" smtClean="0">
                <a:solidFill>
                  <a:srgbClr val="4D4F53"/>
                </a:solidFill>
              </a:rPr>
              <a:t>| </a:t>
            </a:r>
            <a:r>
              <a:rPr lang="en-US" sz="800" noProof="1" smtClean="0">
                <a:solidFill>
                  <a:srgbClr val="4D4F53"/>
                </a:solidFill>
              </a:rPr>
              <a:t>16/05/2019 </a:t>
            </a:r>
            <a:r>
              <a:rPr lang="en-US" sz="800" noProof="1" smtClean="0">
                <a:solidFill>
                  <a:srgbClr val="4D4F53"/>
                </a:solidFill>
              </a:rPr>
              <a:t>| Slide  </a:t>
            </a:r>
            <a:fld id="{9FB3C21A-310A-4B60-9C40-B50028CE87CB}" type="slidenum">
              <a:rPr lang="en-US" sz="800" noProof="1" smtClean="0">
                <a:solidFill>
                  <a:srgbClr val="4D4F53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rgbClr val="4D4F53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smtClean="0">
                <a:solidFill>
                  <a:srgbClr val="000000"/>
                </a:solidFill>
              </a:rPr>
              <a:t>ESA UNCLASSIFIED - Releasable to the Public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95794" y="2908691"/>
            <a:ext cx="7972425" cy="1200329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Gaia and Euclid requirements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03262" y="5219700"/>
            <a:ext cx="7889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endParaRPr lang="en-GB" b="1" i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65100"/>
            <a:ext cx="6874965" cy="64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Euclid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Coordinates and errors needed</a:t>
            </a:r>
            <a:endParaRPr lang="en-GB" dirty="0"/>
          </a:p>
          <a:p>
            <a:r>
              <a:rPr lang="en-GB" dirty="0" smtClean="0"/>
              <a:t>Epoch and Equinox</a:t>
            </a:r>
          </a:p>
          <a:p>
            <a:pPr lvl="1"/>
            <a:r>
              <a:rPr lang="en-GB" dirty="0" smtClean="0"/>
              <a:t>Errors in milliseconds</a:t>
            </a:r>
            <a:endParaRPr lang="en-GB" dirty="0"/>
          </a:p>
          <a:p>
            <a:pPr lvl="1"/>
            <a:r>
              <a:rPr lang="en-GB" dirty="0" smtClean="0"/>
              <a:t>Combined information with Gaia in some cases so, probably, data model could define </a:t>
            </a:r>
            <a:r>
              <a:rPr lang="en-GB" dirty="0" err="1" smtClean="0"/>
              <a:t>crossmatch</a:t>
            </a:r>
            <a:r>
              <a:rPr lang="en-GB" dirty="0" smtClean="0"/>
              <a:t> information</a:t>
            </a:r>
          </a:p>
          <a:p>
            <a:r>
              <a:rPr lang="en-GB" dirty="0" smtClean="0"/>
              <a:t>No parallaxes or distances expected on Euclid catalogues</a:t>
            </a:r>
          </a:p>
          <a:p>
            <a:endParaRPr lang="en-GB" dirty="0"/>
          </a:p>
          <a:p>
            <a:r>
              <a:rPr lang="en-GB" dirty="0" smtClean="0"/>
              <a:t>Radial velocity will not be provided but</a:t>
            </a:r>
          </a:p>
          <a:p>
            <a:pPr lvl="1"/>
            <a:r>
              <a:rPr lang="en-GB" dirty="0" smtClean="0"/>
              <a:t>Redshift will be provided for some Galaxies -&gt; DM support needed</a:t>
            </a:r>
          </a:p>
          <a:p>
            <a:pPr lvl="1"/>
            <a:endParaRPr lang="en-GB" dirty="0"/>
          </a:p>
          <a:p>
            <a:r>
              <a:rPr lang="en-GB" dirty="0" smtClean="0"/>
              <a:t>Photometry for some bands (</a:t>
            </a:r>
            <a:r>
              <a:rPr lang="en-GB" dirty="0"/>
              <a:t>Y,J,</a:t>
            </a:r>
            <a:r>
              <a:rPr lang="en-GB" dirty="0" smtClean="0"/>
              <a:t>H) but, also, photometric information from ground based observatories (combination of Euclid and external photometric data)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6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Euclid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5748604" cy="4816305"/>
          </a:xfrm>
        </p:spPr>
        <p:txBody>
          <a:bodyPr/>
          <a:lstStyle/>
          <a:p>
            <a:r>
              <a:rPr lang="en-US" dirty="0" smtClean="0"/>
              <a:t>Difference on </a:t>
            </a:r>
            <a:r>
              <a:rPr lang="en-US" dirty="0"/>
              <a:t>the data model between detection and </a:t>
            </a:r>
            <a:r>
              <a:rPr lang="en-US" dirty="0" smtClean="0"/>
              <a:t>source:</a:t>
            </a:r>
          </a:p>
          <a:p>
            <a:endParaRPr lang="en-US" dirty="0"/>
          </a:p>
          <a:p>
            <a:pPr lvl="1"/>
            <a:r>
              <a:rPr lang="en-US" dirty="0"/>
              <a:t>This is done by OU-MER, there will be one single ID per source/</a:t>
            </a:r>
            <a:r>
              <a:rPr lang="en-US" dirty="0" smtClean="0"/>
              <a:t>galaxy</a:t>
            </a:r>
            <a:endParaRPr lang="en-US" dirty="0"/>
          </a:p>
          <a:p>
            <a:pPr lvl="1"/>
            <a:r>
              <a:rPr lang="en-US" dirty="0" smtClean="0"/>
              <a:t>Although there will be different detections per source, this is hidden into the Euclid catalogues</a:t>
            </a:r>
          </a:p>
          <a:p>
            <a:pPr lvl="1"/>
            <a:endParaRPr lang="en-US" dirty="0"/>
          </a:p>
          <a:p>
            <a:r>
              <a:rPr lang="en-US" dirty="0" smtClean="0"/>
              <a:t>For Galaxies, there are going to be quite specific extra metadata</a:t>
            </a:r>
          </a:p>
          <a:p>
            <a:r>
              <a:rPr lang="en-US" dirty="0" smtClean="0"/>
              <a:t>One very important requirements is the accurate description of shapes</a:t>
            </a:r>
          </a:p>
          <a:p>
            <a:pPr lvl="1"/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Photometric redshift</a:t>
            </a:r>
          </a:p>
          <a:p>
            <a:pPr lvl="1"/>
            <a:endParaRPr lang="en-GB" dirty="0"/>
          </a:p>
        </p:txBody>
      </p:sp>
      <p:pic>
        <p:nvPicPr>
          <p:cNvPr id="4" name="Picture 3" descr="Screen Shot 2019-05-15 at 16.5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52" y="1427841"/>
            <a:ext cx="26924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66" y="4174581"/>
            <a:ext cx="3077655" cy="18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085" y="3445317"/>
            <a:ext cx="1532562" cy="464367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 smtClean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 Catalogue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9" y="1452563"/>
            <a:ext cx="8090396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429" y="59436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68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Scans</a:t>
            </a:r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1434460"/>
            <a:ext cx="7426325" cy="46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029" y="60960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Jos de </a:t>
            </a:r>
            <a:r>
              <a:rPr lang="en-GB" sz="1400" dirty="0" err="1" smtClean="0"/>
              <a:t>Bruijne</a:t>
            </a:r>
            <a:r>
              <a:rPr lang="en-GB" sz="1400" dirty="0" smtClean="0"/>
              <a:t>, 2012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88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geometrical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319248"/>
            <a:ext cx="4821826" cy="4816305"/>
          </a:xfrm>
        </p:spPr>
        <p:txBody>
          <a:bodyPr/>
          <a:lstStyle/>
          <a:p>
            <a:pPr lvl="0"/>
            <a:r>
              <a:rPr lang="en-GB" dirty="0" smtClean="0"/>
              <a:t>STC-2</a:t>
            </a:r>
            <a:endParaRPr lang="en-GB" dirty="0"/>
          </a:p>
          <a:p>
            <a:pPr lvl="0"/>
            <a:r>
              <a:rPr lang="en-GB" dirty="0"/>
              <a:t>Attributes for:</a:t>
            </a:r>
          </a:p>
          <a:p>
            <a:pPr lvl="1"/>
            <a:r>
              <a:rPr lang="en-GB" dirty="0"/>
              <a:t>Position</a:t>
            </a:r>
          </a:p>
          <a:p>
            <a:pPr lvl="1"/>
            <a:r>
              <a:rPr lang="en-GB" dirty="0"/>
              <a:t>Errors</a:t>
            </a:r>
          </a:p>
          <a:p>
            <a:pPr lvl="1"/>
            <a:r>
              <a:rPr lang="en-GB" dirty="0"/>
              <a:t>Epoch/Reference frames</a:t>
            </a:r>
          </a:p>
          <a:p>
            <a:pPr lvl="1"/>
            <a:r>
              <a:rPr lang="en-GB" dirty="0"/>
              <a:t>Velocities/proper motion</a:t>
            </a:r>
          </a:p>
          <a:p>
            <a:pPr lvl="1"/>
            <a:r>
              <a:rPr lang="en-GB" dirty="0"/>
              <a:t>Extended sources (?)</a:t>
            </a:r>
          </a:p>
          <a:p>
            <a:pPr lvl="1"/>
            <a:r>
              <a:rPr lang="en-GB" dirty="0" smtClean="0"/>
              <a:t>Redshift</a:t>
            </a:r>
          </a:p>
          <a:p>
            <a:pPr lvl="1"/>
            <a:endParaRPr lang="en-GB" dirty="0"/>
          </a:p>
          <a:p>
            <a:r>
              <a:rPr lang="en-GB" dirty="0" smtClean="0"/>
              <a:t>Other attributes identified that could be needed</a:t>
            </a:r>
          </a:p>
          <a:p>
            <a:pPr lvl="1"/>
            <a:r>
              <a:rPr lang="en-GB" dirty="0" smtClean="0"/>
              <a:t>Parallaxes</a:t>
            </a:r>
          </a:p>
          <a:p>
            <a:pPr lvl="1"/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215188" y="2324100"/>
            <a:ext cx="665162" cy="666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5648325" y="3965575"/>
            <a:ext cx="663575" cy="6651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59500" y="2990850"/>
            <a:ext cx="1055688" cy="110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7529513" y="2144713"/>
            <a:ext cx="665162" cy="6651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73111" y="3673744"/>
            <a:ext cx="1813302" cy="1248904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58947" y="1822988"/>
            <a:ext cx="2577453" cy="1669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209799"/>
            <a:ext cx="6486695" cy="769441"/>
          </a:xfrm>
        </p:spPr>
        <p:txBody>
          <a:bodyPr/>
          <a:lstStyle/>
          <a:p>
            <a:r>
              <a:rPr lang="en-GB" dirty="0" smtClean="0"/>
              <a:t>Distances, parallaxes and radial velocity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4727115" cy="4816305"/>
          </a:xfrm>
        </p:spPr>
        <p:txBody>
          <a:bodyPr/>
          <a:lstStyle/>
          <a:p>
            <a:r>
              <a:rPr lang="en-GB" dirty="0" smtClean="0"/>
              <a:t>Distance is a derived quantity. Conversion from parallaxes to distance requires certain assumptions</a:t>
            </a:r>
          </a:p>
          <a:p>
            <a:r>
              <a:rPr lang="en-GB" dirty="0" smtClean="0"/>
              <a:t>Parallaxes are preferred as a closer concept to a measurement quantity</a:t>
            </a:r>
          </a:p>
          <a:p>
            <a:pPr lvl="1"/>
            <a:r>
              <a:rPr lang="en-GB" dirty="0" smtClean="0"/>
              <a:t>Both added to the DM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Radial velocity usually measured due to spectroscopic analysis</a:t>
            </a:r>
          </a:p>
          <a:p>
            <a:pPr lvl="1"/>
            <a:r>
              <a:rPr lang="en-GB" dirty="0" smtClean="0"/>
              <a:t>Combination of the object radial velocity and cosmological redshifts</a:t>
            </a:r>
          </a:p>
          <a:p>
            <a:pPr lvl="1"/>
            <a:r>
              <a:rPr lang="en-GB" dirty="0" smtClean="0"/>
              <a:t>Probably, radial velocity (in units of redshift) is better</a:t>
            </a:r>
            <a:endParaRPr lang="en-GB" dirty="0"/>
          </a:p>
        </p:txBody>
      </p:sp>
      <p:pic>
        <p:nvPicPr>
          <p:cNvPr id="1026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6" y="1477802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7" y="4202112"/>
            <a:ext cx="3810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Positions and proper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Positions: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</a:t>
            </a:r>
            <a:r>
              <a:rPr lang="en-GB" b="1" dirty="0" smtClean="0"/>
              <a:t>, </a:t>
            </a:r>
            <a:r>
              <a:rPr lang="en-GB" b="1" dirty="0" err="1" smtClean="0"/>
              <a:t>dec</a:t>
            </a:r>
            <a:r>
              <a:rPr lang="en-GB" b="1" dirty="0" smtClean="0"/>
              <a:t>) </a:t>
            </a:r>
            <a:r>
              <a:rPr lang="en-GB" dirty="0" smtClean="0"/>
              <a:t>equatorial coordinates</a:t>
            </a:r>
            <a:endParaRPr lang="en-GB" dirty="0"/>
          </a:p>
          <a:p>
            <a:pPr lvl="2"/>
            <a:r>
              <a:rPr lang="en-GB" dirty="0" smtClean="0"/>
              <a:t>Different coordinates systems could be (should be?) covered so we should need just to reuse the STC definitions but this produces certain complexities for the velocities</a:t>
            </a:r>
          </a:p>
          <a:p>
            <a:pPr lvl="2"/>
            <a:r>
              <a:rPr lang="en-GB" dirty="0" smtClean="0"/>
              <a:t>Maybe, this could go as a compulsory/optional depending on the protocol</a:t>
            </a:r>
          </a:p>
          <a:p>
            <a:pPr lvl="2"/>
            <a:r>
              <a:rPr lang="en-GB" dirty="0" smtClean="0"/>
              <a:t>Support to other coordinates within DM</a:t>
            </a:r>
          </a:p>
          <a:p>
            <a:pPr lvl="1"/>
            <a:r>
              <a:rPr lang="en-GB" b="1" dirty="0" smtClean="0"/>
              <a:t>Epoch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raError</a:t>
            </a:r>
            <a:r>
              <a:rPr lang="en-GB" b="1" dirty="0" smtClean="0"/>
              <a:t>, </a:t>
            </a:r>
            <a:r>
              <a:rPr lang="en-GB" b="1" dirty="0" err="1" smtClean="0"/>
              <a:t>decError</a:t>
            </a:r>
            <a:r>
              <a:rPr lang="en-GB" b="1" dirty="0" smtClean="0"/>
              <a:t>)</a:t>
            </a:r>
            <a:endParaRPr lang="en-GB" b="1" dirty="0"/>
          </a:p>
          <a:p>
            <a:r>
              <a:rPr lang="en-GB" i="1" dirty="0" smtClean="0"/>
              <a:t>Proper motion: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</a:t>
            </a:r>
            <a:r>
              <a:rPr lang="en-GB" b="1" dirty="0" smtClean="0"/>
              <a:t>, </a:t>
            </a:r>
            <a:r>
              <a:rPr lang="en-GB" b="1" dirty="0" err="1" smtClean="0"/>
              <a:t>muDec</a:t>
            </a:r>
            <a:r>
              <a:rPr lang="en-GB" b="1" dirty="0" smtClean="0"/>
              <a:t>)</a:t>
            </a:r>
          </a:p>
          <a:p>
            <a:pPr lvl="2"/>
            <a:r>
              <a:rPr lang="en-GB" dirty="0" smtClean="0"/>
              <a:t>Proper motion on the two spherical coordinates</a:t>
            </a:r>
          </a:p>
          <a:p>
            <a:pPr lvl="1"/>
            <a:r>
              <a:rPr lang="en-GB" dirty="0" smtClean="0"/>
              <a:t>Discussions on the projection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muRaError</a:t>
            </a:r>
            <a:r>
              <a:rPr lang="en-GB" b="1" dirty="0" smtClean="0"/>
              <a:t>, </a:t>
            </a:r>
            <a:r>
              <a:rPr lang="en-GB" b="1" dirty="0" err="1" smtClean="0"/>
              <a:t>muDecError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86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errors are needed to understand the accuracy of the </a:t>
            </a:r>
            <a:r>
              <a:rPr lang="en-GB" dirty="0" err="1" smtClean="0"/>
              <a:t>astrometric</a:t>
            </a:r>
            <a:r>
              <a:rPr lang="en-GB" dirty="0" smtClean="0"/>
              <a:t> solution. Correlations are also needed.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32" y="2158047"/>
            <a:ext cx="6146800" cy="37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18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" y="1612900"/>
            <a:ext cx="878164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96705" y="533400"/>
            <a:ext cx="648669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Correlations (III): Gaia simulations</a:t>
            </a:r>
            <a:endParaRPr lang="en-GB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263029" y="59436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Holl</a:t>
            </a:r>
            <a:r>
              <a:rPr lang="en-GB" sz="1400" dirty="0" smtClean="0"/>
              <a:t> et at,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519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/>
            <a:r>
              <a:rPr lang="en-GB" dirty="0" smtClean="0"/>
              <a:t>Magnitude value and error</a:t>
            </a:r>
          </a:p>
          <a:p>
            <a:pPr lvl="1"/>
            <a:r>
              <a:rPr lang="en-GB" dirty="0" smtClean="0"/>
              <a:t>Photometric system description</a:t>
            </a:r>
          </a:p>
          <a:p>
            <a:pPr lvl="1"/>
            <a:r>
              <a:rPr lang="en-GB" dirty="0" smtClean="0"/>
              <a:t>Zero point</a:t>
            </a:r>
          </a:p>
          <a:p>
            <a:pPr lvl="1"/>
            <a:r>
              <a:rPr lang="en-GB" dirty="0" smtClean="0"/>
              <a:t>Link to transmission curve</a:t>
            </a:r>
          </a:p>
          <a:p>
            <a:pPr lvl="1"/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/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/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Spectra</a:t>
            </a:r>
            <a:r>
              <a:rPr lang="en-GB" dirty="0"/>
              <a:t> </a:t>
            </a:r>
            <a:r>
              <a:rPr lang="en-GB" dirty="0" smtClean="0"/>
              <a:t>and 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3142</TotalTime>
  <Words>476</Words>
  <Application>Microsoft Macintosh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ESA Presentation</vt:lpstr>
      <vt:lpstr>Custom Design</vt:lpstr>
      <vt:lpstr>1_ESA Presentation</vt:lpstr>
      <vt:lpstr>SourceDM: Gaia and Euclid requirements</vt:lpstr>
      <vt:lpstr>Gaia Catalogue</vt:lpstr>
      <vt:lpstr>PowerPoint Presentation</vt:lpstr>
      <vt:lpstr>Source DM geometrical Support</vt:lpstr>
      <vt:lpstr>Distances, parallaxes and radial velocity</vt:lpstr>
      <vt:lpstr>Positions and proper motion</vt:lpstr>
      <vt:lpstr>Correlations</vt:lpstr>
      <vt:lpstr>PowerPoint Presentation</vt:lpstr>
      <vt:lpstr>Luminosities</vt:lpstr>
      <vt:lpstr>PowerPoint Presentation</vt:lpstr>
      <vt:lpstr>Euclid</vt:lpstr>
      <vt:lpstr>Euclid (II)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Jesus Salgado</cp:lastModifiedBy>
  <cp:revision>248</cp:revision>
  <cp:lastPrinted>2008-08-26T16:26:23Z</cp:lastPrinted>
  <dcterms:created xsi:type="dcterms:W3CDTF">2015-09-14T16:06:08Z</dcterms:created>
  <dcterms:modified xsi:type="dcterms:W3CDTF">2019-05-16T07:40:19Z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