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94" r:id="rId2"/>
    <p:sldId id="293" r:id="rId3"/>
    <p:sldId id="305" r:id="rId4"/>
    <p:sldId id="304" r:id="rId5"/>
    <p:sldId id="302" r:id="rId6"/>
    <p:sldId id="303" r:id="rId7"/>
    <p:sldId id="306" r:id="rId8"/>
    <p:sldId id="307" r:id="rId9"/>
    <p:sldId id="308" r:id="rId10"/>
    <p:sldId id="309" r:id="rId11"/>
    <p:sldId id="310" r:id="rId12"/>
    <p:sldId id="311" r:id="rId13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>
            <p14:sldId id="294"/>
          </p14:sldIdLst>
        </p14:section>
        <p14:section name="Main Content" id="{AB216EAE-0C65-0E49-88BE-B0C4C0CBDF64}">
          <p14:sldIdLst>
            <p14:sldId id="293"/>
            <p14:sldId id="305"/>
            <p14:sldId id="304"/>
            <p14:sldId id="302"/>
            <p14:sldId id="303"/>
            <p14:sldId id="306"/>
            <p14:sldId id="307"/>
            <p14:sldId id="308"/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2C"/>
    <a:srgbClr val="020D46"/>
    <a:srgbClr val="01082D"/>
    <a:srgbClr val="020B3C"/>
    <a:srgbClr val="454A65"/>
    <a:srgbClr val="020D3C"/>
    <a:srgbClr val="020E3C"/>
    <a:srgbClr val="010A29"/>
    <a:srgbClr val="212868"/>
    <a:srgbClr val="021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0"/>
    <p:restoredTop sz="94523"/>
  </p:normalViewPr>
  <p:slideViewPr>
    <p:cSldViewPr snapToGrid="0" snapToObjects="1">
      <p:cViewPr varScale="1">
        <p:scale>
          <a:sx n="117" d="100"/>
          <a:sy n="117" d="100"/>
        </p:scale>
        <p:origin x="606" y="9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 custLinFactNeighborX="168" custLinFactNeighborY="-26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197836" y="262436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66481" y="269301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197836" y="262436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66481" y="269301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203533" y="261702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72178" y="268567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2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-9906" y="0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33401" y="1698172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 smtClean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 mod="1"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-9144"/>
            <a:ext cx="12240768" cy="6885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5052" y="0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2"/>
          <p:cNvSpPr>
            <a:spLocks noGrp="1"/>
          </p:cNvSpPr>
          <p:nvPr>
            <p:ph type="title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0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2454" y="-2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9947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98" y="-3327406"/>
            <a:ext cx="2365604" cy="2355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712248"/>
            <a:ext cx="5399020" cy="7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-10630" y="5057505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5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build="allAtOnce" bldLvl="4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6" r:id="rId8"/>
    <p:sldLayoutId id="214748366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32" y="1874521"/>
            <a:ext cx="11430000" cy="2962656"/>
          </a:xfrm>
        </p:spPr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 </a:t>
            </a:r>
            <a:br>
              <a:rPr lang="en-US" dirty="0" smtClean="0"/>
            </a:br>
            <a:r>
              <a:rPr lang="en-US" dirty="0" smtClean="0"/>
              <a:t>IVOA Interop, Paris, May 2019</a:t>
            </a:r>
            <a:br>
              <a:rPr lang="en-US" dirty="0" smtClean="0"/>
            </a:br>
            <a:r>
              <a:rPr lang="en-US" dirty="0" smtClean="0"/>
              <a:t>Registry </a:t>
            </a:r>
            <a:r>
              <a:rPr lang="en-US" smtClean="0"/>
              <a:t>Working Group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Theresa Dower</a:t>
            </a:r>
            <a:br>
              <a:rPr lang="en-US" dirty="0" smtClean="0"/>
            </a:br>
            <a:r>
              <a:rPr lang="en-US" dirty="0" smtClean="0"/>
              <a:t>MAST / </a:t>
            </a:r>
            <a:r>
              <a:rPr lang="en-US" dirty="0" err="1" smtClean="0"/>
              <a:t>STScI</a:t>
            </a:r>
            <a:r>
              <a:rPr lang="en-US" dirty="0" smtClean="0"/>
              <a:t> / NAVO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 </a:t>
            </a:r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r>
              <a:rPr lang="en-US" dirty="0" smtClean="0"/>
              <a:t>MSSQL Database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Empty copy of </a:t>
            </a:r>
            <a:r>
              <a:rPr lang="en-US" dirty="0" err="1" smtClean="0"/>
              <a:t>RegTAP</a:t>
            </a:r>
            <a:r>
              <a:rPr lang="en-US" dirty="0" smtClean="0"/>
              <a:t> 1.0 Schema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Retain old copy for document versioning history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new tables, columns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err="1" smtClean="0"/>
              <a:t>RofR</a:t>
            </a:r>
            <a:r>
              <a:rPr lang="en-US" dirty="0" smtClean="0"/>
              <a:t> Harvester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ingest for new tables, columns, &amp; fields to existing XSLT </a:t>
            </a:r>
            <a:r>
              <a:rPr lang="en-US" dirty="0" smtClean="0"/>
              <a:t>scripts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controlled vocabulary translation to ingest for </a:t>
            </a:r>
            <a:r>
              <a:rPr lang="en-US" dirty="0" err="1" smtClean="0"/>
              <a:t>RegTAP</a:t>
            </a:r>
            <a:r>
              <a:rPr lang="en-US" dirty="0" smtClean="0"/>
              <a:t> tables only</a:t>
            </a: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err="1" smtClean="0"/>
              <a:t>RegTAP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TAP_SCHEMA changes for new tables, columns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Automated tests for operations use cases &amp; new feature examples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Uses DALI Examples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Python-based: uses </a:t>
            </a:r>
            <a:r>
              <a:rPr lang="en-US" dirty="0" err="1" smtClean="0"/>
              <a:t>astroquery</a:t>
            </a:r>
            <a:r>
              <a:rPr lang="en-US" dirty="0" smtClean="0"/>
              <a:t> TAP/TAP+ against any TAP service</a:t>
            </a:r>
          </a:p>
          <a:p>
            <a:pPr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08" y="5127171"/>
            <a:ext cx="1246642" cy="12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 </a:t>
            </a:r>
            <a:r>
              <a:rPr lang="en-US" dirty="0" smtClean="0"/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r>
              <a:rPr lang="en-US" dirty="0" smtClean="0"/>
              <a:t>Metadata Resource Record Changes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DOI &lt;</a:t>
            </a:r>
            <a:r>
              <a:rPr lang="en-US" dirty="0" err="1" smtClean="0"/>
              <a:t>altIdentifiers</a:t>
            </a:r>
            <a:r>
              <a:rPr lang="en-US" dirty="0" smtClean="0"/>
              <a:t>&gt; to </a:t>
            </a:r>
            <a:r>
              <a:rPr lang="en-US" dirty="0" smtClean="0"/>
              <a:t>some </a:t>
            </a:r>
            <a:r>
              <a:rPr lang="en-US" dirty="0" smtClean="0"/>
              <a:t>MAST records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</a:t>
            </a:r>
            <a:r>
              <a:rPr lang="en-US" dirty="0" err="1" smtClean="0"/>
              <a:t>testquerystrings</a:t>
            </a:r>
            <a:r>
              <a:rPr lang="en-US" dirty="0" smtClean="0"/>
              <a:t> for detail ingest testing</a:t>
            </a:r>
          </a:p>
          <a:p>
            <a:pPr lvl="1" indent="0">
              <a:buNone/>
            </a:pPr>
            <a:endParaRPr lang="en-US" dirty="0" smtClean="0"/>
          </a:p>
          <a:p>
            <a:r>
              <a:rPr lang="en-US" dirty="0" smtClean="0"/>
              <a:t>Full </a:t>
            </a:r>
            <a:r>
              <a:rPr lang="en-US" dirty="0" smtClean="0"/>
              <a:t>Search Registry Operations: Re-ingest all </a:t>
            </a:r>
            <a:r>
              <a:rPr lang="en-US" dirty="0" err="1" smtClean="0"/>
              <a:t>RofR</a:t>
            </a:r>
            <a:r>
              <a:rPr lang="en-US" dirty="0" smtClean="0"/>
              <a:t> registries from </a:t>
            </a:r>
            <a:r>
              <a:rPr lang="en-US" dirty="0" smtClean="0"/>
              <a:t>scratch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 smtClean="0"/>
              <a:t>clear un-announced deletions from remote </a:t>
            </a:r>
            <a:r>
              <a:rPr lang="en-US" dirty="0" smtClean="0"/>
              <a:t>registries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Took </a:t>
            </a:r>
            <a:r>
              <a:rPr lang="en-US" dirty="0" smtClean="0"/>
              <a:t>&gt; 1 </a:t>
            </a:r>
            <a:r>
              <a:rPr lang="en-US" dirty="0" smtClean="0"/>
              <a:t>week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Timeouts</a:t>
            </a:r>
            <a:r>
              <a:rPr lang="en-US" dirty="0" smtClean="0"/>
              <a:t>, known invalid / un-</a:t>
            </a:r>
            <a:r>
              <a:rPr lang="en-US" dirty="0" err="1" smtClean="0"/>
              <a:t>ingestable</a:t>
            </a:r>
            <a:r>
              <a:rPr lang="en-US" dirty="0" smtClean="0"/>
              <a:t> records: following up with </a:t>
            </a:r>
            <a:r>
              <a:rPr lang="en-US" dirty="0" smtClean="0"/>
              <a:t>curators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TODO</a:t>
            </a:r>
            <a:r>
              <a:rPr lang="en-US" dirty="0" smtClean="0"/>
              <a:t>: </a:t>
            </a:r>
            <a:r>
              <a:rPr lang="en-US" dirty="0" err="1" smtClean="0"/>
              <a:t>reindex</a:t>
            </a:r>
            <a:r>
              <a:rPr lang="en-US" dirty="0" smtClean="0"/>
              <a:t> Apache SOLR to clear un-announced deletions</a:t>
            </a:r>
          </a:p>
          <a:p>
            <a:pPr lvl="1" indent="0">
              <a:buNone/>
            </a:pPr>
            <a:endParaRPr lang="en-US" dirty="0" smtClean="0"/>
          </a:p>
          <a:p>
            <a:r>
              <a:rPr lang="en-US" dirty="0" smtClean="0"/>
              <a:t>TODO: ADQL 2.1 “</a:t>
            </a:r>
            <a:r>
              <a:rPr lang="en-US" dirty="0" smtClean="0"/>
              <a:t>ILIKE”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Will </a:t>
            </a:r>
            <a:r>
              <a:rPr lang="en-US" dirty="0" smtClean="0"/>
              <a:t>be part </a:t>
            </a:r>
            <a:r>
              <a:rPr lang="en-US" dirty="0"/>
              <a:t>of </a:t>
            </a:r>
            <a:r>
              <a:rPr lang="en-US" dirty="0" err="1"/>
              <a:t>Grégory</a:t>
            </a:r>
            <a:r>
              <a:rPr lang="en-US" dirty="0"/>
              <a:t> </a:t>
            </a:r>
            <a:r>
              <a:rPr lang="en-US" dirty="0" err="1" smtClean="0"/>
              <a:t>Mantele’s</a:t>
            </a:r>
            <a:r>
              <a:rPr lang="en-US" dirty="0"/>
              <a:t> </a:t>
            </a:r>
            <a:r>
              <a:rPr lang="en-US" dirty="0" smtClean="0"/>
              <a:t>VOLLT ADQL Translator library, next </a:t>
            </a:r>
            <a:r>
              <a:rPr lang="en-US" dirty="0" smtClean="0"/>
              <a:t>release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Trivial </a:t>
            </a:r>
            <a:r>
              <a:rPr lang="en-US" dirty="0"/>
              <a:t>to implement as a patch </a:t>
            </a:r>
            <a:r>
              <a:rPr lang="en-US" dirty="0" smtClean="0"/>
              <a:t>for our </a:t>
            </a:r>
            <a:r>
              <a:rPr lang="en-US" dirty="0"/>
              <a:t>case-insensitive MSSQL </a:t>
            </a:r>
            <a:r>
              <a:rPr lang="en-US" dirty="0" smtClean="0"/>
              <a:t>Server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Do </a:t>
            </a:r>
            <a:r>
              <a:rPr lang="en-US" dirty="0" smtClean="0"/>
              <a:t>not hold up RFC on this feature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I just ran out of time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04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</a:t>
            </a:r>
            <a:r>
              <a:rPr lang="en-US" dirty="0" smtClean="0"/>
              <a:t>1.1: Learn from my suffering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Lots of small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squashed diff since 1.0 would be useful documentation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RegTAP</a:t>
            </a:r>
            <a:r>
              <a:rPr lang="en-US" dirty="0" smtClean="0"/>
              <a:t> 1.1 standard is ready for RFC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Implementable on various architectures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Major use cases solved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Referential issues with database keys and security methods resolved adequately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Most of time was spent on re-ingest process and evolving changes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Problem for full searchable registries only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And </a:t>
            </a:r>
            <a:r>
              <a:rPr lang="en-US" smtClean="0"/>
              <a:t>because I took </a:t>
            </a:r>
            <a:r>
              <a:rPr lang="en-US" dirty="0" smtClean="0"/>
              <a:t>opportunity for validation effort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And fixed some old registry bugs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It wasn’t that bad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86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Implementations 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AIP </a:t>
            </a:r>
            <a:r>
              <a:rPr lang="en-US" dirty="0" err="1"/>
              <a:t>DaCHS</a:t>
            </a:r>
            <a:r>
              <a:rPr lang="en-US" dirty="0"/>
              <a:t> TAP service (ivo://</a:t>
            </a:r>
            <a:r>
              <a:rPr lang="en-US" dirty="0" smtClean="0"/>
              <a:t>aip.gavo.org/tap)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GAVO Data Center TAP </a:t>
            </a:r>
            <a:r>
              <a:rPr lang="en-US" dirty="0" smtClean="0"/>
              <a:t>service (</a:t>
            </a:r>
            <a:r>
              <a:rPr lang="en-US" dirty="0"/>
              <a:t>ivo://</a:t>
            </a:r>
            <a:r>
              <a:rPr lang="en-US" dirty="0" smtClean="0"/>
              <a:t>org.gavo.dc/tap)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PADC TAP Server on voparis-rr.obspm.fr TAP service (ivo://</a:t>
            </a:r>
            <a:r>
              <a:rPr lang="en-US" dirty="0" smtClean="0"/>
              <a:t>purx/tap)</a:t>
            </a:r>
            <a:br>
              <a:rPr lang="en-US" dirty="0" smtClean="0"/>
            </a:b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Generally serving publishing registries (and </a:t>
            </a:r>
            <a:r>
              <a:rPr lang="en-US" dirty="0" err="1" smtClean="0"/>
              <a:t>purx</a:t>
            </a:r>
            <a:r>
              <a:rPr lang="en-US" dirty="0" smtClean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1</a:t>
            </a:r>
            <a:r>
              <a:rPr lang="en-US" baseline="30000" dirty="0" smtClean="0">
                <a:solidFill>
                  <a:schemeClr val="accent2"/>
                </a:solidFill>
              </a:rPr>
              <a:t>st</a:t>
            </a:r>
            <a:r>
              <a:rPr lang="en-US" dirty="0" smtClean="0">
                <a:solidFill>
                  <a:schemeClr val="accent2"/>
                </a:solidFill>
              </a:rPr>
              <a:t> reference implementation </a:t>
            </a:r>
            <a:r>
              <a:rPr lang="en-US" dirty="0" smtClean="0"/>
              <a:t>– some shared architecture &amp; code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MAST </a:t>
            </a:r>
            <a:r>
              <a:rPr lang="en-US" dirty="0" err="1"/>
              <a:t>STScI</a:t>
            </a:r>
            <a:r>
              <a:rPr lang="en-US" dirty="0"/>
              <a:t> Registry TAP service (ivo://</a:t>
            </a:r>
            <a:r>
              <a:rPr lang="en-US" dirty="0" smtClean="0"/>
              <a:t>archive.stsci.edu/regtap)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Full Searchable registry – serves resources from all registries in the </a:t>
            </a:r>
            <a:r>
              <a:rPr lang="en-US" dirty="0" err="1" smtClean="0"/>
              <a:t>RofR</a:t>
            </a: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2</a:t>
            </a:r>
            <a:r>
              <a:rPr lang="en-US" baseline="30000" dirty="0" smtClean="0">
                <a:solidFill>
                  <a:schemeClr val="accent2"/>
                </a:solidFill>
              </a:rPr>
              <a:t>nd</a:t>
            </a:r>
            <a:r>
              <a:rPr lang="en-US" dirty="0" smtClean="0">
                <a:solidFill>
                  <a:schemeClr val="accent2"/>
                </a:solidFill>
              </a:rPr>
              <a:t> reference implementation</a:t>
            </a:r>
            <a:endParaRPr lang="en-US" dirty="0">
              <a:solidFill>
                <a:schemeClr val="accent2"/>
              </a:solidFill>
            </a:endParaRP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MSSQL Server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Windows IIS Server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C#/asp.net + Java ADQL translator</a:t>
            </a:r>
          </a:p>
        </p:txBody>
      </p:sp>
    </p:spTree>
    <p:extLst>
      <p:ext uri="{BB962C8B-B14F-4D97-AF65-F5344CB8AC3E}">
        <p14:creationId xmlns:p14="http://schemas.microsoft.com/office/powerpoint/2010/main" val="14103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Non-schema Content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res_detail.xpath</a:t>
            </a:r>
            <a:r>
              <a:rPr lang="en-US" dirty="0" smtClean="0"/>
              <a:t> value: /capability/interface/</a:t>
            </a:r>
            <a:r>
              <a:rPr lang="en-US" dirty="0" err="1" smtClean="0"/>
              <a:t>testQueryString</a:t>
            </a: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Useful but not enough to feed validators for multi-interface capabilities.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More generic type information in the schema tables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string</a:t>
            </a:r>
            <a:r>
              <a:rPr lang="en-US" dirty="0"/>
              <a:t>, integer, real, </a:t>
            </a:r>
            <a:r>
              <a:rPr lang="en-US" dirty="0" err="1"/>
              <a:t>string+timestamp</a:t>
            </a:r>
            <a:r>
              <a:rPr lang="en-US" dirty="0" smtClean="0"/>
              <a:t>.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Map terms from </a:t>
            </a:r>
            <a:r>
              <a:rPr lang="en-US" dirty="0" err="1" smtClean="0"/>
              <a:t>VOResource</a:t>
            </a:r>
            <a:r>
              <a:rPr lang="en-US" dirty="0" smtClean="0"/>
              <a:t> </a:t>
            </a:r>
            <a:r>
              <a:rPr lang="en-US" dirty="0"/>
              <a:t>1.0 </a:t>
            </a:r>
            <a:r>
              <a:rPr lang="en-US" dirty="0" smtClean="0"/>
              <a:t>to </a:t>
            </a:r>
            <a:r>
              <a:rPr lang="en-US" dirty="0" err="1" smtClean="0"/>
              <a:t>VOResource</a:t>
            </a:r>
            <a:r>
              <a:rPr lang="en-US" dirty="0" smtClean="0"/>
              <a:t> 1.1, using RDF vocabularies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 err="1" smtClean="0"/>
              <a:t>DataCite</a:t>
            </a:r>
            <a:r>
              <a:rPr lang="en-US" dirty="0" smtClean="0"/>
              <a:t> compatibility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May no longer match OAI / other interfaces</a:t>
            </a:r>
            <a:br>
              <a:rPr lang="en-US" dirty="0" smtClean="0"/>
            </a:br>
            <a:r>
              <a:rPr lang="en-US" dirty="0" smtClean="0"/>
              <a:t>(especially for full search registries,</a:t>
            </a:r>
            <a:br>
              <a:rPr lang="en-US" dirty="0" smtClean="0"/>
            </a:br>
            <a:r>
              <a:rPr lang="en-US" dirty="0" smtClean="0"/>
              <a:t>which cannot change remote contents)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667" y="4066425"/>
            <a:ext cx="5050438" cy="1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Query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ADQL 2.1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TAP Servers implementing </a:t>
            </a:r>
            <a:r>
              <a:rPr lang="en-US" dirty="0" err="1" smtClean="0"/>
              <a:t>RegTAP</a:t>
            </a:r>
            <a:r>
              <a:rPr lang="en-US" dirty="0" smtClean="0"/>
              <a:t> 1.1 </a:t>
            </a:r>
            <a:r>
              <a:rPr lang="en-US" dirty="0" smtClean="0">
                <a:solidFill>
                  <a:schemeClr val="accent2"/>
                </a:solidFill>
              </a:rPr>
              <a:t>MUST</a:t>
            </a:r>
            <a:r>
              <a:rPr lang="en-US" dirty="0" smtClean="0"/>
              <a:t> </a:t>
            </a:r>
            <a:r>
              <a:rPr lang="en-US" dirty="0"/>
              <a:t>implement ADQL 2.1, </a:t>
            </a:r>
            <a:br>
              <a:rPr lang="en-US" dirty="0"/>
            </a:br>
            <a:r>
              <a:rPr lang="en-US" dirty="0" smtClean="0"/>
              <a:t>and </a:t>
            </a:r>
            <a:r>
              <a:rPr lang="en-US" dirty="0"/>
              <a:t>they </a:t>
            </a:r>
            <a:r>
              <a:rPr lang="en-US" dirty="0">
                <a:solidFill>
                  <a:schemeClr val="accent2"/>
                </a:solidFill>
              </a:rPr>
              <a:t>MUST</a:t>
            </a:r>
            <a:r>
              <a:rPr lang="en-US" dirty="0"/>
              <a:t> implement the </a:t>
            </a:r>
            <a:r>
              <a:rPr lang="en-US" dirty="0" smtClean="0"/>
              <a:t>ILIKE operator </a:t>
            </a:r>
            <a:r>
              <a:rPr lang="en-US" dirty="0"/>
              <a:t>as specified in ADQL 2.1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which includes its declaration in </a:t>
            </a:r>
            <a:r>
              <a:rPr lang="en-US" dirty="0" smtClean="0"/>
              <a:t>their capabilities </a:t>
            </a:r>
            <a:r>
              <a:rPr lang="en-US" dirty="0"/>
              <a:t>record).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600" dirty="0" smtClean="0"/>
              <a:t>SELECT </a:t>
            </a:r>
            <a:r>
              <a:rPr lang="en-US" sz="1600" dirty="0" err="1" smtClean="0"/>
              <a:t>ivoid</a:t>
            </a:r>
            <a:r>
              <a:rPr lang="en-US" sz="1600" dirty="0"/>
              <a:t>, </a:t>
            </a:r>
            <a:r>
              <a:rPr lang="en-US" sz="1600" dirty="0" err="1" smtClean="0"/>
              <a:t>access_url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	FROM </a:t>
            </a:r>
            <a:r>
              <a:rPr lang="en-US" sz="1600" dirty="0" err="1" smtClean="0"/>
              <a:t>rr.capability</a:t>
            </a:r>
            <a:r>
              <a:rPr lang="en-US" sz="1600" dirty="0"/>
              <a:t> </a:t>
            </a:r>
            <a:r>
              <a:rPr lang="en-US" sz="1600" dirty="0" smtClean="0"/>
              <a:t>NATURAL JOIN </a:t>
            </a:r>
            <a:r>
              <a:rPr lang="en-US" sz="1600" dirty="0" err="1" smtClean="0"/>
              <a:t>rr.resource</a:t>
            </a:r>
            <a:r>
              <a:rPr lang="en-US" sz="1600" dirty="0" smtClean="0"/>
              <a:t> NATURAL JOIN </a:t>
            </a:r>
            <a:r>
              <a:rPr lang="en-US" sz="1600" dirty="0" err="1" smtClean="0"/>
              <a:t>rr.interface</a:t>
            </a:r>
            <a:r>
              <a:rPr lang="en-US" sz="1600" dirty="0" smtClean="0"/>
              <a:t> NATURAL JOIN </a:t>
            </a:r>
            <a:r>
              <a:rPr lang="en-US" sz="1600" dirty="0" err="1" smtClean="0"/>
              <a:t>rr.res_subject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	WHERE </a:t>
            </a:r>
            <a:r>
              <a:rPr lang="en-US" sz="1600" dirty="0" err="1" smtClean="0"/>
              <a:t>standard_id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LIKE</a:t>
            </a:r>
            <a:r>
              <a:rPr lang="en-US" sz="1600" dirty="0" smtClean="0"/>
              <a:t> ’</a:t>
            </a:r>
            <a:r>
              <a:rPr lang="en-US" sz="1600" dirty="0" err="1" smtClean="0"/>
              <a:t>ivo</a:t>
            </a:r>
            <a:r>
              <a:rPr lang="en-US" sz="1600" dirty="0"/>
              <a:t>://ivoa.net/</a:t>
            </a:r>
            <a:r>
              <a:rPr lang="en-US" sz="1600" dirty="0" err="1"/>
              <a:t>std</a:t>
            </a:r>
            <a:r>
              <a:rPr lang="en-US" sz="1600" dirty="0"/>
              <a:t>/</a:t>
            </a:r>
            <a:r>
              <a:rPr lang="en-US" sz="1600" dirty="0" err="1"/>
              <a:t>sia</a:t>
            </a:r>
            <a:r>
              <a:rPr lang="en-US" sz="1600" dirty="0" smtClean="0"/>
              <a:t>%’ AND </a:t>
            </a:r>
            <a:r>
              <a:rPr lang="en-US" sz="1600" dirty="0" err="1" smtClean="0"/>
              <a:t>intf_role</a:t>
            </a:r>
            <a:r>
              <a:rPr lang="en-US" sz="1600" dirty="0"/>
              <a:t>=’</a:t>
            </a:r>
            <a:r>
              <a:rPr lang="en-US" sz="1600" dirty="0" err="1"/>
              <a:t>std</a:t>
            </a:r>
            <a:r>
              <a:rPr lang="en-US" sz="1600" dirty="0" smtClean="0"/>
              <a:t>’ AND </a:t>
            </a:r>
            <a:br>
              <a:rPr lang="en-US" sz="1600" dirty="0" smtClean="0"/>
            </a:br>
            <a:r>
              <a:rPr lang="en-US" sz="1600" dirty="0" smtClean="0"/>
              <a:t>		(</a:t>
            </a:r>
            <a:r>
              <a:rPr lang="en-US" sz="1600" dirty="0" err="1" smtClean="0"/>
              <a:t>res_subject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chemeClr val="accent6"/>
                </a:solidFill>
              </a:rPr>
              <a:t>ILIKE</a:t>
            </a:r>
            <a:r>
              <a:rPr lang="en-US" sz="1600" dirty="0"/>
              <a:t> ’%spiral</a:t>
            </a:r>
            <a:r>
              <a:rPr lang="en-US" sz="1600" dirty="0" smtClean="0"/>
              <a:t>%’ OR 1=</a:t>
            </a:r>
            <a:r>
              <a:rPr lang="en-US" sz="1600" dirty="0" err="1" smtClean="0"/>
              <a:t>ivo_hasword</a:t>
            </a:r>
            <a:r>
              <a:rPr lang="en-US" sz="1600" dirty="0" smtClean="0"/>
              <a:t>(</a:t>
            </a:r>
            <a:r>
              <a:rPr lang="en-US" sz="1600" dirty="0" err="1" smtClean="0"/>
              <a:t>res_description</a:t>
            </a:r>
            <a:r>
              <a:rPr lang="en-US" sz="1600" dirty="0"/>
              <a:t>, ’spiral</a:t>
            </a:r>
            <a:r>
              <a:rPr lang="en-US" sz="1600" dirty="0" smtClean="0"/>
              <a:t>’) </a:t>
            </a:r>
            <a:br>
              <a:rPr lang="en-US" sz="1600" dirty="0" smtClean="0"/>
            </a:br>
            <a:r>
              <a:rPr lang="en-US" sz="1600" dirty="0" smtClean="0"/>
              <a:t>		OR 1=</a:t>
            </a:r>
            <a:r>
              <a:rPr lang="en-US" sz="1600" dirty="0" err="1" smtClean="0"/>
              <a:t>ivo_hasword</a:t>
            </a:r>
            <a:r>
              <a:rPr lang="en-US" sz="1600" dirty="0" smtClean="0"/>
              <a:t>(</a:t>
            </a:r>
            <a:r>
              <a:rPr lang="en-US" sz="1600" dirty="0" err="1" smtClean="0"/>
              <a:t>res_title</a:t>
            </a:r>
            <a:r>
              <a:rPr lang="en-US" sz="1600" dirty="0"/>
              <a:t>, ’spiral</a:t>
            </a:r>
            <a:r>
              <a:rPr lang="en-US" sz="1600" dirty="0" smtClean="0"/>
              <a:t>’))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Client Recommendations: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When discovering </a:t>
            </a:r>
            <a:r>
              <a:rPr lang="en-US" sz="2000" dirty="0"/>
              <a:t>standard services clients </a:t>
            </a:r>
            <a:r>
              <a:rPr lang="en-US" sz="2000" dirty="0" smtClean="0"/>
              <a:t>should (</a:t>
            </a:r>
            <a:r>
              <a:rPr lang="en-US" sz="2000" dirty="0"/>
              <a:t>again) </a:t>
            </a:r>
            <a:r>
              <a:rPr lang="en-US" sz="2000" dirty="0" smtClean="0"/>
              <a:t>constrain </a:t>
            </a:r>
            <a:r>
              <a:rPr lang="en-US" sz="2000" dirty="0" err="1" smtClean="0"/>
              <a:t>intf_role</a:t>
            </a:r>
            <a:r>
              <a:rPr lang="en-US" sz="2000" dirty="0" smtClean="0"/>
              <a:t> to </a:t>
            </a:r>
            <a:r>
              <a:rPr lang="en-US" sz="2000" dirty="0" err="1" smtClean="0"/>
              <a:t>std</a:t>
            </a:r>
            <a:r>
              <a:rPr lang="en-US" sz="2000" dirty="0" smtClean="0"/>
              <a:t> rather than </a:t>
            </a:r>
            <a:r>
              <a:rPr lang="en-US" sz="2000" dirty="0" err="1" smtClean="0"/>
              <a:t>intf_type</a:t>
            </a:r>
            <a:r>
              <a:rPr lang="en-US" sz="2000" dirty="0" smtClean="0"/>
              <a:t> to </a:t>
            </a:r>
            <a:r>
              <a:rPr lang="en-US" sz="2000" dirty="0" err="1" smtClean="0"/>
              <a:t>vs:ParamHTTP</a:t>
            </a:r>
            <a:r>
              <a:rPr lang="en-US" sz="2000" dirty="0"/>
              <a:t>. </a:t>
            </a:r>
            <a:endParaRPr lang="en-US" sz="2000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(Was a </a:t>
            </a:r>
            <a:r>
              <a:rPr lang="en-US" sz="1600" dirty="0" err="1" smtClean="0"/>
              <a:t>RegTAP</a:t>
            </a:r>
            <a:r>
              <a:rPr lang="en-US" sz="1600" dirty="0" smtClean="0"/>
              <a:t> 1.0 workaround, fixed)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Clients not prepared to authenticate to services should always include </a:t>
            </a:r>
            <a:r>
              <a:rPr lang="en-US" sz="2000" dirty="0" err="1" smtClean="0"/>
              <a:t>authenticated_only</a:t>
            </a:r>
            <a:r>
              <a:rPr lang="en-US" sz="2000" dirty="0" smtClean="0"/>
              <a:t>=0 condition when retrieving access URLs from </a:t>
            </a:r>
            <a:r>
              <a:rPr lang="en-US" sz="2000" dirty="0" err="1" smtClean="0"/>
              <a:t>Reg</a:t>
            </a:r>
            <a:r>
              <a:rPr lang="en-US" sz="2000" dirty="0" smtClean="0"/>
              <a:t>-TAP 1.1 services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67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Schema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1787880"/>
          </a:xfrm>
        </p:spPr>
        <p:txBody>
          <a:bodyPr/>
          <a:lstStyle/>
          <a:p>
            <a:r>
              <a:rPr lang="en-US" dirty="0" err="1" smtClean="0"/>
              <a:t>rr.resource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49391"/>
              </p:ext>
            </p:extLst>
          </p:nvPr>
        </p:nvGraphicFramePr>
        <p:xfrm>
          <a:off x="1079936" y="1954457"/>
          <a:ext cx="10521512" cy="114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255122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rights_uri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</a:t>
                      </a:r>
                      <a:r>
                        <a:rPr lang="en-US" dirty="0" smtClean="0"/>
                        <a:t>:/rights/@</a:t>
                      </a:r>
                      <a:r>
                        <a:rPr lang="en-US" dirty="0" err="1" smtClean="0"/>
                        <a:t>rightsURI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URI identifying a license the data is made available under.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004550" y="3464664"/>
            <a:ext cx="10595611" cy="17878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>
                <a:tab pos="225425" algn="l"/>
              </a:tabLst>
              <a:defRPr sz="24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-"/>
              <a:defRPr sz="18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LucidaGrande" charset="0"/>
              <a:buChar char="▸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LucidaGrande" charset="0"/>
              <a:buChar char="◆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rr.alt_identifier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(NEW TABLE!)</a:t>
            </a: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VOResource</a:t>
            </a:r>
            <a:r>
              <a:rPr lang="en-US" sz="2000" dirty="0" smtClean="0"/>
              <a:t> 1.1 </a:t>
            </a:r>
            <a:r>
              <a:rPr lang="en-US" sz="2000" dirty="0"/>
              <a:t>allows </a:t>
            </a:r>
            <a:r>
              <a:rPr lang="en-US" sz="2000" dirty="0" smtClean="0"/>
              <a:t>annotation with </a:t>
            </a:r>
            <a:r>
              <a:rPr lang="en-US" sz="2000" dirty="0"/>
              <a:t>alternate identifiers </a:t>
            </a:r>
            <a:r>
              <a:rPr lang="en-US" sz="2000" dirty="0" smtClean="0"/>
              <a:t>via </a:t>
            </a:r>
            <a:r>
              <a:rPr lang="en-US" sz="2000" i="1" dirty="0" smtClean="0">
                <a:solidFill>
                  <a:schemeClr val="tx1"/>
                </a:solidFill>
              </a:rPr>
              <a:t>&lt;</a:t>
            </a:r>
            <a:r>
              <a:rPr lang="en-US" sz="2000" i="1" dirty="0" err="1" smtClean="0">
                <a:solidFill>
                  <a:schemeClr val="tx1"/>
                </a:solidFill>
              </a:rPr>
              <a:t>altIdentifier</a:t>
            </a:r>
            <a:r>
              <a:rPr lang="en-US" sz="2000" i="1" dirty="0" smtClean="0">
                <a:solidFill>
                  <a:schemeClr val="tx1"/>
                </a:solidFill>
              </a:rPr>
              <a:t>&gt; </a:t>
            </a:r>
            <a:r>
              <a:rPr lang="en-US" sz="2000" dirty="0" smtClean="0"/>
              <a:t>element</a:t>
            </a:r>
          </a:p>
          <a:p>
            <a:r>
              <a:rPr lang="en-US" sz="2000" dirty="0" smtClean="0"/>
              <a:t>	Examples: DOIs</a:t>
            </a:r>
            <a:r>
              <a:rPr lang="en-US" sz="2000" dirty="0"/>
              <a:t>, ORCIDs, and </a:t>
            </a:r>
            <a:r>
              <a:rPr lang="en-US" sz="2000" dirty="0" err="1"/>
              <a:t>bibcodes</a:t>
            </a:r>
            <a:r>
              <a:rPr lang="en-US" sz="2000" dirty="0"/>
              <a:t>. </a:t>
            </a:r>
            <a:r>
              <a:rPr lang="en-US" sz="2000" i="1" dirty="0" smtClean="0">
                <a:solidFill>
                  <a:schemeClr val="accent6"/>
                </a:solidFill>
              </a:rPr>
              <a:t>orcid:0000-0002-1891-3794	 </a:t>
            </a:r>
            <a:r>
              <a:rPr lang="en-US" sz="2000" i="1" dirty="0">
                <a:solidFill>
                  <a:schemeClr val="accent6"/>
                </a:solidFill>
              </a:rPr>
              <a:t>doi:10.17909/T9QC7K</a:t>
            </a:r>
            <a:endParaRPr lang="en-US" sz="2000" i="1" dirty="0" smtClean="0">
              <a:solidFill>
                <a:schemeClr val="accent6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896771"/>
              </p:ext>
            </p:extLst>
          </p:nvPr>
        </p:nvGraphicFramePr>
        <p:xfrm>
          <a:off x="1079938" y="4660589"/>
          <a:ext cx="10521512" cy="192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255122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ivoid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</a:t>
                      </a:r>
                      <a:r>
                        <a:rPr lang="en-US" dirty="0" smtClean="0"/>
                        <a:t>:/identifier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parent resource.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alt_identifier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identifier for the resource or an entity related to the resource in URI form.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420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1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Schema Changes: </a:t>
            </a:r>
            <a:r>
              <a:rPr lang="en-US" dirty="0" err="1" smtClean="0"/>
              <a:t>rr.interface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404636"/>
            <a:ext cx="10595611" cy="3577265"/>
          </a:xfrm>
        </p:spPr>
        <p:txBody>
          <a:bodyPr/>
          <a:lstStyle/>
          <a:p>
            <a:r>
              <a:rPr lang="en-US" dirty="0" err="1" smtClean="0"/>
              <a:t>rr.interface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031019"/>
              </p:ext>
            </p:extLst>
          </p:nvPr>
        </p:nvGraphicFramePr>
        <p:xfrm>
          <a:off x="1079936" y="1954457"/>
          <a:ext cx="1052151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333656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59534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mirror_url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xpath:mirrorURL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 access URLs of this interface, separated by hash characters.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08232"/>
                  </a:ext>
                </a:extLst>
              </a:tr>
              <a:tr h="1084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authenticated_only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xpath:securityMethod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integer[]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 flag for whether an interface is available for anonymous use (=0) or only authenticated clients are served(=1).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079937" y="4149018"/>
            <a:ext cx="10673914" cy="23771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>
                <a:tab pos="225425" algn="l"/>
              </a:tabLst>
              <a:defRPr sz="24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-"/>
              <a:defRPr sz="18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LucidaGrande" charset="0"/>
              <a:buChar char="▸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LucidaGrande" charset="0"/>
              <a:buChar char="◆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trike="sngStrike" dirty="0" err="1" smtClean="0"/>
              <a:t>rr.interface.security_method_id</a:t>
            </a:r>
            <a:endParaRPr lang="en-US" strike="sngStrik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Complicates interfaces/keys when multiple exist (CADC)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res_detail.xpath</a:t>
            </a:r>
            <a:r>
              <a:rPr lang="en-US" dirty="0" smtClean="0"/>
              <a:t>: /capability/interface/</a:t>
            </a:r>
            <a:r>
              <a:rPr lang="en-US" dirty="0" err="1" smtClean="0"/>
              <a:t>securityMethod</a:t>
            </a:r>
            <a:r>
              <a:rPr lang="en-US" dirty="0"/>
              <a:t>/@</a:t>
            </a:r>
            <a:r>
              <a:rPr lang="en-US" dirty="0" err="1" smtClean="0"/>
              <a:t>standardID</a:t>
            </a:r>
            <a:r>
              <a:rPr lang="en-US" dirty="0" smtClean="0"/>
              <a:t> exists (not required)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Future version changes to come with real-world use cases.</a:t>
            </a:r>
          </a:p>
        </p:txBody>
      </p:sp>
    </p:spTree>
    <p:extLst>
      <p:ext uri="{BB962C8B-B14F-4D97-AF65-F5344CB8AC3E}">
        <p14:creationId xmlns:p14="http://schemas.microsoft.com/office/powerpoint/2010/main" val="42581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8147304" y="1267078"/>
            <a:ext cx="3527934" cy="2587752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074787" y="3961321"/>
            <a:ext cx="3600451" cy="2506280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32688" y="3973958"/>
            <a:ext cx="7068312" cy="2494849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32688" y="1298448"/>
            <a:ext cx="7068312" cy="2556382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7498738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Architecture: </a:t>
            </a:r>
            <a:r>
              <a:rPr lang="en-US" dirty="0" err="1" smtClean="0"/>
              <a:t>RegTAP</a:t>
            </a:r>
            <a:r>
              <a:rPr lang="en-US" dirty="0" smtClean="0"/>
              <a:t> 1.1 Changes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7498738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797507" y="1302129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553748" y="1302128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810756" y="3905186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Architecture: </a:t>
            </a:r>
            <a:r>
              <a:rPr lang="en-US" dirty="0" err="1" smtClean="0"/>
              <a:t>RegTAP</a:t>
            </a:r>
            <a:r>
              <a:rPr lang="en-US" dirty="0" smtClean="0"/>
              <a:t> 1.1 Changes &amp; Validation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0933092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797507" y="1302129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553748" y="1302128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810756" y="3905186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1 18"/>
          <p:cNvSpPr/>
          <p:nvPr/>
        </p:nvSpPr>
        <p:spPr>
          <a:xfrm>
            <a:off x="6990259" y="2671633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10593671" y="5355591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6934741" y="5355591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25"/>
          <p:cNvSpPr/>
          <p:nvPr/>
        </p:nvSpPr>
        <p:spPr>
          <a:xfrm>
            <a:off x="1820449" y="2692714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</TotalTime>
  <Words>538</Words>
  <Application>Microsoft Office PowerPoint</Application>
  <PresentationFormat>Widescreen</PresentationFormat>
  <Paragraphs>145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  <vt:variant>
        <vt:lpstr>Custom Shows</vt:lpstr>
      </vt:variant>
      <vt:variant>
        <vt:i4>1</vt:i4>
      </vt:variant>
    </vt:vector>
  </HeadingPairs>
  <TitlesOfParts>
    <vt:vector size="20" baseType="lpstr">
      <vt:lpstr>Arial</vt:lpstr>
      <vt:lpstr>Calibri</vt:lpstr>
      <vt:lpstr>Calibri Light</vt:lpstr>
      <vt:lpstr>Franklin Gothic Medium</vt:lpstr>
      <vt:lpstr>Franklin Gothic Medium Cond</vt:lpstr>
      <vt:lpstr>LucidaGrande</vt:lpstr>
      <vt:lpstr>Office Theme</vt:lpstr>
      <vt:lpstr>RegTAP 1.1 Implementation  IVOA Interop, Paris, May 2019 Registry Working Group  Theresa Dower MAST / STScI / NAVO </vt:lpstr>
      <vt:lpstr>RegTAP 1.1 Implementations Today:</vt:lpstr>
      <vt:lpstr>RegTAP 1.1 Non-schema Content Changes</vt:lpstr>
      <vt:lpstr>RegTAP 1.1 Query Changes</vt:lpstr>
      <vt:lpstr>RegTAP 1.1 Schema Changes</vt:lpstr>
      <vt:lpstr>RegTAP 1.1 Schema Changes: rr.interface</vt:lpstr>
      <vt:lpstr>MAST Registry Architecture</vt:lpstr>
      <vt:lpstr>MAST Registry Architecture: RegTAP 1.1 Changes</vt:lpstr>
      <vt:lpstr>MAST Registry Architecture: RegTAP 1.1 Changes &amp; Validation</vt:lpstr>
      <vt:lpstr>RegTAP 1.1 Implementation Changes</vt:lpstr>
      <vt:lpstr>RegTAP 1.1 Implementation Changes</vt:lpstr>
      <vt:lpstr>RegTAP 1.1: Learn from my suffering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189</cp:revision>
  <dcterms:created xsi:type="dcterms:W3CDTF">2017-03-08T15:51:23Z</dcterms:created>
  <dcterms:modified xsi:type="dcterms:W3CDTF">2019-05-09T20:30:39Z</dcterms:modified>
</cp:coreProperties>
</file>