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94" r:id="rId2"/>
    <p:sldId id="293" r:id="rId3"/>
    <p:sldId id="305" r:id="rId4"/>
    <p:sldId id="304" r:id="rId5"/>
    <p:sldId id="302" r:id="rId6"/>
    <p:sldId id="303" r:id="rId7"/>
    <p:sldId id="306" r:id="rId8"/>
    <p:sldId id="307" r:id="rId9"/>
    <p:sldId id="308" r:id="rId10"/>
    <p:sldId id="309" r:id="rId11"/>
    <p:sldId id="310" r:id="rId12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6C4DA5B-E70F-E643-9044-6E8AA7D4EC7E}">
          <p14:sldIdLst>
            <p14:sldId id="294"/>
          </p14:sldIdLst>
        </p14:section>
        <p14:section name="Main Content" id="{AB216EAE-0C65-0E49-88BE-B0C4C0CBDF64}">
          <p14:sldIdLst>
            <p14:sldId id="293"/>
            <p14:sldId id="305"/>
            <p14:sldId id="304"/>
            <p14:sldId id="302"/>
            <p14:sldId id="303"/>
            <p14:sldId id="306"/>
            <p14:sldId id="307"/>
            <p14:sldId id="308"/>
            <p14:sldId id="309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2C"/>
    <a:srgbClr val="020D46"/>
    <a:srgbClr val="01082D"/>
    <a:srgbClr val="020B3C"/>
    <a:srgbClr val="454A65"/>
    <a:srgbClr val="020D3C"/>
    <a:srgbClr val="020E3C"/>
    <a:srgbClr val="010A29"/>
    <a:srgbClr val="212868"/>
    <a:srgbClr val="021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0"/>
    <p:restoredTop sz="94523"/>
  </p:normalViewPr>
  <p:slideViewPr>
    <p:cSldViewPr snapToGrid="0" snapToObjects="1">
      <p:cViewPr varScale="1">
        <p:scale>
          <a:sx n="117" d="100"/>
          <a:sy n="117" d="100"/>
        </p:scale>
        <p:origin x="606" y="9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1E825C-5C72-43D0-A91E-BB750AF646DA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AB0CB75-595C-45F0-B7E1-BB7611B27C97}">
      <dgm:prSet phldrT="[Text]"/>
      <dgm:spPr/>
      <dgm:t>
        <a:bodyPr/>
        <a:lstStyle/>
        <a:p>
          <a:r>
            <a:rPr lang="en-US" dirty="0" smtClean="0"/>
            <a:t>MSSQL Database</a:t>
          </a:r>
          <a:endParaRPr lang="en-US" dirty="0"/>
        </a:p>
      </dgm:t>
    </dgm:pt>
    <dgm:pt modelId="{98E9D880-FA21-4222-9E2B-18D03B95F5F5}" type="parTrans" cxnId="{86222C79-0A30-4BEA-A8FF-B2AAC399FFDD}">
      <dgm:prSet/>
      <dgm:spPr/>
      <dgm:t>
        <a:bodyPr/>
        <a:lstStyle/>
        <a:p>
          <a:endParaRPr lang="en-US"/>
        </a:p>
      </dgm:t>
    </dgm:pt>
    <dgm:pt modelId="{B077611A-DBEF-49DF-AF00-3D202D5CB488}" type="sibTrans" cxnId="{86222C79-0A30-4BEA-A8FF-B2AAC399FFDD}">
      <dgm:prSet/>
      <dgm:spPr/>
      <dgm:t>
        <a:bodyPr/>
        <a:lstStyle/>
        <a:p>
          <a:endParaRPr lang="en-US"/>
        </a:p>
      </dgm:t>
    </dgm:pt>
    <dgm:pt modelId="{C40367C1-63C1-4AFA-A32C-26027446EE69}">
      <dgm:prSet phldrT="[Text]"/>
      <dgm:spPr/>
      <dgm:t>
        <a:bodyPr/>
        <a:lstStyle/>
        <a:p>
          <a:r>
            <a:rPr lang="en-US" dirty="0" smtClean="0"/>
            <a:t>Apache SOLR</a:t>
          </a:r>
          <a:endParaRPr lang="en-US" dirty="0"/>
        </a:p>
      </dgm:t>
    </dgm:pt>
    <dgm:pt modelId="{F566C75F-7523-493C-A6AA-F5960708D0B2}" type="parTrans" cxnId="{877CB53E-C665-47A0-9A0A-20E17E385ED3}">
      <dgm:prSet/>
      <dgm:spPr/>
      <dgm:t>
        <a:bodyPr/>
        <a:lstStyle/>
        <a:p>
          <a:endParaRPr lang="en-US"/>
        </a:p>
      </dgm:t>
    </dgm:pt>
    <dgm:pt modelId="{E5A853A1-207A-48F4-A2BD-9F434FFBEB21}" type="sibTrans" cxnId="{877CB53E-C665-47A0-9A0A-20E17E385ED3}">
      <dgm:prSet/>
      <dgm:spPr/>
      <dgm:t>
        <a:bodyPr/>
        <a:lstStyle/>
        <a:p>
          <a:endParaRPr lang="en-US"/>
        </a:p>
      </dgm:t>
    </dgm:pt>
    <dgm:pt modelId="{63EBC6EC-F051-4427-9BA6-5F4CE7C6E53C}">
      <dgm:prSet phldrT="[Text]"/>
      <dgm:spPr/>
      <dgm:t>
        <a:bodyPr/>
        <a:lstStyle/>
        <a:p>
          <a:r>
            <a:rPr lang="en-US" dirty="0" err="1" smtClean="0"/>
            <a:t>RofR</a:t>
          </a:r>
          <a:r>
            <a:rPr lang="en-US" dirty="0" smtClean="0"/>
            <a:t> Harvester</a:t>
          </a:r>
          <a:endParaRPr lang="en-US" dirty="0"/>
        </a:p>
      </dgm:t>
    </dgm:pt>
    <dgm:pt modelId="{AD0C3278-ED89-44BD-8B24-1D33A38FB0D6}" type="sibTrans" cxnId="{9C13D11D-94BD-49A3-A831-08FE96F039F3}">
      <dgm:prSet/>
      <dgm:spPr/>
      <dgm:t>
        <a:bodyPr/>
        <a:lstStyle/>
        <a:p>
          <a:endParaRPr lang="en-US"/>
        </a:p>
      </dgm:t>
    </dgm:pt>
    <dgm:pt modelId="{3D58BFBF-688A-4F87-8873-6C82DAF750AC}" type="parTrans" cxnId="{9C13D11D-94BD-49A3-A831-08FE96F039F3}">
      <dgm:prSet/>
      <dgm:spPr/>
      <dgm:t>
        <a:bodyPr/>
        <a:lstStyle/>
        <a:p>
          <a:endParaRPr lang="en-US"/>
        </a:p>
      </dgm:t>
    </dgm:pt>
    <dgm:pt modelId="{B7EB2ACF-A5FE-42DF-B2A1-950E8D33AC07}">
      <dgm:prSet phldrT="[Text]"/>
      <dgm:spPr/>
      <dgm:t>
        <a:bodyPr/>
        <a:lstStyle/>
        <a:p>
          <a:r>
            <a:rPr lang="en-US" dirty="0" smtClean="0"/>
            <a:t>Keyword Search Portal</a:t>
          </a:r>
          <a:endParaRPr lang="en-US" dirty="0"/>
        </a:p>
      </dgm:t>
    </dgm:pt>
    <dgm:pt modelId="{13EAF183-00F4-4390-9962-436E480FE62D}" type="parTrans" cxnId="{76FCCC08-5718-4461-B0A3-9503AFE4CED0}">
      <dgm:prSet/>
      <dgm:spPr/>
      <dgm:t>
        <a:bodyPr/>
        <a:lstStyle/>
        <a:p>
          <a:endParaRPr lang="en-US"/>
        </a:p>
      </dgm:t>
    </dgm:pt>
    <dgm:pt modelId="{B49B16BF-A19B-40F7-B9A2-C3D70129C985}" type="sibTrans" cxnId="{76FCCC08-5718-4461-B0A3-9503AFE4CED0}">
      <dgm:prSet/>
      <dgm:spPr/>
      <dgm:t>
        <a:bodyPr/>
        <a:lstStyle/>
        <a:p>
          <a:endParaRPr lang="en-US"/>
        </a:p>
      </dgm:t>
    </dgm:pt>
    <dgm:pt modelId="{4EBD756B-538C-43B9-A17B-380F7EC9A23A}">
      <dgm:prSet phldrT="[Text]"/>
      <dgm:spPr/>
      <dgm:t>
        <a:bodyPr/>
        <a:lstStyle/>
        <a:p>
          <a:r>
            <a:rPr lang="en-US" dirty="0" err="1" smtClean="0"/>
            <a:t>RegTAP</a:t>
          </a:r>
          <a:endParaRPr lang="en-US" dirty="0"/>
        </a:p>
      </dgm:t>
    </dgm:pt>
    <dgm:pt modelId="{755A570D-9BA7-46F7-80C7-48156C979C0E}" type="parTrans" cxnId="{1B515832-A1EB-456B-888E-C5D674F06855}">
      <dgm:prSet/>
      <dgm:spPr/>
      <dgm:t>
        <a:bodyPr/>
        <a:lstStyle/>
        <a:p>
          <a:endParaRPr lang="en-US"/>
        </a:p>
      </dgm:t>
    </dgm:pt>
    <dgm:pt modelId="{9AC8C87E-BAA5-4B16-9664-30F8A2E346AA}" type="sibTrans" cxnId="{1B515832-A1EB-456B-888E-C5D674F06855}">
      <dgm:prSet/>
      <dgm:spPr/>
      <dgm:t>
        <a:bodyPr/>
        <a:lstStyle/>
        <a:p>
          <a:endParaRPr lang="en-US"/>
        </a:p>
      </dgm:t>
    </dgm:pt>
    <dgm:pt modelId="{64502808-CFA0-4A10-89D8-19D7F34FB05E}">
      <dgm:prSet phldrT="[Text]"/>
      <dgm:spPr/>
      <dgm:t>
        <a:bodyPr/>
        <a:lstStyle/>
        <a:p>
          <a:r>
            <a:rPr lang="en-US" dirty="0" smtClean="0"/>
            <a:t>OAI-PMH</a:t>
          </a:r>
          <a:endParaRPr lang="en-US" dirty="0"/>
        </a:p>
      </dgm:t>
    </dgm:pt>
    <dgm:pt modelId="{6193F94A-BC49-487C-B80E-F101C0820ECD}" type="parTrans" cxnId="{6EFFB600-6BB3-4535-8FEA-F1A4D4CB737D}">
      <dgm:prSet/>
      <dgm:spPr/>
      <dgm:t>
        <a:bodyPr/>
        <a:lstStyle/>
        <a:p>
          <a:endParaRPr lang="en-US"/>
        </a:p>
      </dgm:t>
    </dgm:pt>
    <dgm:pt modelId="{92B763E4-FB9C-4FFB-A416-B4D67934ACE5}" type="sibTrans" cxnId="{6EFFB600-6BB3-4535-8FEA-F1A4D4CB737D}">
      <dgm:prSet/>
      <dgm:spPr/>
      <dgm:t>
        <a:bodyPr/>
        <a:lstStyle/>
        <a:p>
          <a:endParaRPr lang="en-US"/>
        </a:p>
      </dgm:t>
    </dgm:pt>
    <dgm:pt modelId="{6EC369FB-1310-4620-93DA-60C2B0BDB6B0}">
      <dgm:prSet phldrT="[Text]"/>
      <dgm:spPr/>
      <dgm:t>
        <a:bodyPr/>
        <a:lstStyle/>
        <a:p>
          <a:r>
            <a:rPr lang="en-US" dirty="0" smtClean="0"/>
            <a:t>Local Registry Harvester</a:t>
          </a:r>
          <a:endParaRPr lang="en-US" dirty="0"/>
        </a:p>
      </dgm:t>
    </dgm:pt>
    <dgm:pt modelId="{0B208A1F-2D6D-41F0-8317-2E8FE6835692}" type="parTrans" cxnId="{AD5DEAEC-FD87-4ED0-80D0-6B7A8F67724A}">
      <dgm:prSet/>
      <dgm:spPr/>
      <dgm:t>
        <a:bodyPr/>
        <a:lstStyle/>
        <a:p>
          <a:endParaRPr lang="en-US"/>
        </a:p>
      </dgm:t>
    </dgm:pt>
    <dgm:pt modelId="{3F6B4B85-FDF7-4897-BD8B-7702E6C8A501}" type="sibTrans" cxnId="{AD5DEAEC-FD87-4ED0-80D0-6B7A8F67724A}">
      <dgm:prSet/>
      <dgm:spPr/>
      <dgm:t>
        <a:bodyPr/>
        <a:lstStyle/>
        <a:p>
          <a:endParaRPr lang="en-US"/>
        </a:p>
      </dgm:t>
    </dgm:pt>
    <dgm:pt modelId="{9F17F626-6916-4002-AD84-8A67FD4A0D77}">
      <dgm:prSet phldrT="[Text]"/>
      <dgm:spPr/>
      <dgm:t>
        <a:bodyPr/>
        <a:lstStyle/>
        <a:p>
          <a:r>
            <a:rPr lang="en-US" dirty="0" smtClean="0"/>
            <a:t>Legacy Search Interfaces</a:t>
          </a:r>
          <a:endParaRPr lang="en-US" dirty="0"/>
        </a:p>
      </dgm:t>
    </dgm:pt>
    <dgm:pt modelId="{5F7E7450-27A6-40D0-9204-2176095B1D08}" type="parTrans" cxnId="{DC4B788E-32AC-434D-8909-EFE038C5F62D}">
      <dgm:prSet/>
      <dgm:spPr/>
      <dgm:t>
        <a:bodyPr/>
        <a:lstStyle/>
        <a:p>
          <a:endParaRPr lang="en-US"/>
        </a:p>
      </dgm:t>
    </dgm:pt>
    <dgm:pt modelId="{84E43866-CDEA-4A33-8613-BD4EEEFCFC83}" type="sibTrans" cxnId="{DC4B788E-32AC-434D-8909-EFE038C5F62D}">
      <dgm:prSet/>
      <dgm:spPr/>
      <dgm:t>
        <a:bodyPr/>
        <a:lstStyle/>
        <a:p>
          <a:endParaRPr lang="en-US"/>
        </a:p>
      </dgm:t>
    </dgm:pt>
    <dgm:pt modelId="{791A92D1-4037-4303-A1DB-EF5BE8276357}" type="pres">
      <dgm:prSet presAssocID="{CB1E825C-5C72-43D0-A91E-BB750AF646D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E74318D-50FA-4125-8238-F97CB038779D}" type="pres">
      <dgm:prSet presAssocID="{0AB0CB75-595C-45F0-B7E1-BB7611B27C97}" presName="vertOne" presStyleCnt="0"/>
      <dgm:spPr/>
    </dgm:pt>
    <dgm:pt modelId="{C4AEE407-0CAD-4355-81D4-36F460A76E27}" type="pres">
      <dgm:prSet presAssocID="{0AB0CB75-595C-45F0-B7E1-BB7611B27C97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B38378-A0E7-4B4E-A1B1-E4A413D5B671}" type="pres">
      <dgm:prSet presAssocID="{0AB0CB75-595C-45F0-B7E1-BB7611B27C97}" presName="parTransOne" presStyleCnt="0"/>
      <dgm:spPr/>
    </dgm:pt>
    <dgm:pt modelId="{A362FB30-D38C-47DC-80D6-D874B871F790}" type="pres">
      <dgm:prSet presAssocID="{0AB0CB75-595C-45F0-B7E1-BB7611B27C97}" presName="horzOne" presStyleCnt="0"/>
      <dgm:spPr/>
    </dgm:pt>
    <dgm:pt modelId="{C8B2100D-9575-4AD8-B02B-9A5752F53D9F}" type="pres">
      <dgm:prSet presAssocID="{63EBC6EC-F051-4427-9BA6-5F4CE7C6E53C}" presName="vertTwo" presStyleCnt="0"/>
      <dgm:spPr/>
    </dgm:pt>
    <dgm:pt modelId="{3A7C016A-F558-4A5D-8E6C-70DA678F95F5}" type="pres">
      <dgm:prSet presAssocID="{63EBC6EC-F051-4427-9BA6-5F4CE7C6E53C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A84949-7B99-40E9-A8C2-502F5A6A3B96}" type="pres">
      <dgm:prSet presAssocID="{63EBC6EC-F051-4427-9BA6-5F4CE7C6E53C}" presName="horzTwo" presStyleCnt="0"/>
      <dgm:spPr/>
    </dgm:pt>
    <dgm:pt modelId="{D2B35D64-01B5-4BCC-A6BD-E9C748281CF1}" type="pres">
      <dgm:prSet presAssocID="{AD0C3278-ED89-44BD-8B24-1D33A38FB0D6}" presName="sibSpaceTwo" presStyleCnt="0"/>
      <dgm:spPr/>
    </dgm:pt>
    <dgm:pt modelId="{CC0B240B-C63C-46C1-9346-A14DA7205D7F}" type="pres">
      <dgm:prSet presAssocID="{4EBD756B-538C-43B9-A17B-380F7EC9A23A}" presName="vertTwo" presStyleCnt="0"/>
      <dgm:spPr/>
    </dgm:pt>
    <dgm:pt modelId="{B9025850-8961-4173-A037-EEFDAE1A9027}" type="pres">
      <dgm:prSet presAssocID="{4EBD756B-538C-43B9-A17B-380F7EC9A23A}" presName="txTwo" presStyleLbl="node2" presStyleIdx="1" presStyleCnt="6" custLinFactNeighborY="-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D0DE11-D3BE-448E-8C13-4BB26370ABA2}" type="pres">
      <dgm:prSet presAssocID="{4EBD756B-538C-43B9-A17B-380F7EC9A23A}" presName="horzTwo" presStyleCnt="0"/>
      <dgm:spPr/>
    </dgm:pt>
    <dgm:pt modelId="{54413763-36AE-43EA-8F67-185A8CB428AF}" type="pres">
      <dgm:prSet presAssocID="{9AC8C87E-BAA5-4B16-9664-30F8A2E346AA}" presName="sibSpaceTwo" presStyleCnt="0"/>
      <dgm:spPr/>
    </dgm:pt>
    <dgm:pt modelId="{37707043-998D-4135-A11E-CE11B7520881}" type="pres">
      <dgm:prSet presAssocID="{9F17F626-6916-4002-AD84-8A67FD4A0D77}" presName="vertTwo" presStyleCnt="0"/>
      <dgm:spPr/>
    </dgm:pt>
    <dgm:pt modelId="{F8BF2020-B1E2-420F-981D-A4E3BA5DA51C}" type="pres">
      <dgm:prSet presAssocID="{9F17F626-6916-4002-AD84-8A67FD4A0D77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FAE4B-ED31-4791-814A-1720785C7B64}" type="pres">
      <dgm:prSet presAssocID="{9F17F626-6916-4002-AD84-8A67FD4A0D77}" presName="horzTwo" presStyleCnt="0"/>
      <dgm:spPr/>
    </dgm:pt>
    <dgm:pt modelId="{BACA6716-5C16-4CFD-BB2D-F8F29C682A8C}" type="pres">
      <dgm:prSet presAssocID="{84E43866-CDEA-4A33-8613-BD4EEEFCFC83}" presName="sibSpaceTwo" presStyleCnt="0"/>
      <dgm:spPr/>
    </dgm:pt>
    <dgm:pt modelId="{770AD8D5-44BC-48BB-9684-3E1AFC550D7B}" type="pres">
      <dgm:prSet presAssocID="{64502808-CFA0-4A10-89D8-19D7F34FB05E}" presName="vertTwo" presStyleCnt="0"/>
      <dgm:spPr/>
    </dgm:pt>
    <dgm:pt modelId="{D2D03BBB-1C00-4790-9522-2803A246135E}" type="pres">
      <dgm:prSet presAssocID="{64502808-CFA0-4A10-89D8-19D7F34FB05E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EB3B5-0347-4BC0-8295-AEBF51DB8B87}" type="pres">
      <dgm:prSet presAssocID="{64502808-CFA0-4A10-89D8-19D7F34FB05E}" presName="horzTwo" presStyleCnt="0"/>
      <dgm:spPr/>
    </dgm:pt>
    <dgm:pt modelId="{724086E5-2EA1-47B2-A8F5-0967B841811A}" type="pres">
      <dgm:prSet presAssocID="{B077611A-DBEF-49DF-AF00-3D202D5CB488}" presName="sibSpaceOne" presStyleCnt="0"/>
      <dgm:spPr/>
    </dgm:pt>
    <dgm:pt modelId="{8CBA5575-2558-4F25-8122-F7F5633AC394}" type="pres">
      <dgm:prSet presAssocID="{C40367C1-63C1-4AFA-A32C-26027446EE69}" presName="vertOne" presStyleCnt="0"/>
      <dgm:spPr/>
    </dgm:pt>
    <dgm:pt modelId="{E797B941-9BA5-4B6D-8B6D-433ACE658A3E}" type="pres">
      <dgm:prSet presAssocID="{C40367C1-63C1-4AFA-A32C-26027446EE69}" presName="txOne" presStyleLbl="node0" presStyleIdx="1" presStyleCnt="2" custLinFactNeighborX="168" custLinFactNeighborY="-26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67B7CE-FFDB-46F5-8F7E-D11324D61FA4}" type="pres">
      <dgm:prSet presAssocID="{C40367C1-63C1-4AFA-A32C-26027446EE69}" presName="parTransOne" presStyleCnt="0"/>
      <dgm:spPr/>
    </dgm:pt>
    <dgm:pt modelId="{70BFB3D1-B35E-4A23-BBBD-4DE5B6B377B0}" type="pres">
      <dgm:prSet presAssocID="{C40367C1-63C1-4AFA-A32C-26027446EE69}" presName="horzOne" presStyleCnt="0"/>
      <dgm:spPr/>
    </dgm:pt>
    <dgm:pt modelId="{5DD39488-1E7C-40F7-A801-5E1E959C2515}" type="pres">
      <dgm:prSet presAssocID="{6EC369FB-1310-4620-93DA-60C2B0BDB6B0}" presName="vertTwo" presStyleCnt="0"/>
      <dgm:spPr/>
    </dgm:pt>
    <dgm:pt modelId="{F30450E6-D280-4E6A-B31A-72C4191396C7}" type="pres">
      <dgm:prSet presAssocID="{6EC369FB-1310-4620-93DA-60C2B0BDB6B0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C15AC4-D644-48B4-AC9E-FA473E91CE74}" type="pres">
      <dgm:prSet presAssocID="{6EC369FB-1310-4620-93DA-60C2B0BDB6B0}" presName="horzTwo" presStyleCnt="0"/>
      <dgm:spPr/>
    </dgm:pt>
    <dgm:pt modelId="{17D12AE4-BEFE-4D32-80AF-D5FBAF6CB051}" type="pres">
      <dgm:prSet presAssocID="{3F6B4B85-FDF7-4897-BD8B-7702E6C8A501}" presName="sibSpaceTwo" presStyleCnt="0"/>
      <dgm:spPr/>
    </dgm:pt>
    <dgm:pt modelId="{9B03A252-0085-4CA6-B44E-2E6A5DA582BB}" type="pres">
      <dgm:prSet presAssocID="{B7EB2ACF-A5FE-42DF-B2A1-950E8D33AC07}" presName="vertTwo" presStyleCnt="0"/>
      <dgm:spPr/>
    </dgm:pt>
    <dgm:pt modelId="{F8C31623-F9F2-40CF-88E4-631A5EEE794C}" type="pres">
      <dgm:prSet presAssocID="{B7EB2ACF-A5FE-42DF-B2A1-950E8D33AC07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0F8C00-2C7D-4645-9761-0374A0DB1558}" type="pres">
      <dgm:prSet presAssocID="{B7EB2ACF-A5FE-42DF-B2A1-950E8D33AC07}" presName="horzTwo" presStyleCnt="0"/>
      <dgm:spPr/>
    </dgm:pt>
  </dgm:ptLst>
  <dgm:cxnLst>
    <dgm:cxn modelId="{47642CDF-05D3-4CC4-8529-B1C187568D6A}" type="presOf" srcId="{6EC369FB-1310-4620-93DA-60C2B0BDB6B0}" destId="{F30450E6-D280-4E6A-B31A-72C4191396C7}" srcOrd="0" destOrd="0" presId="urn:microsoft.com/office/officeart/2005/8/layout/architecture"/>
    <dgm:cxn modelId="{877CB53E-C665-47A0-9A0A-20E17E385ED3}" srcId="{CB1E825C-5C72-43D0-A91E-BB750AF646DA}" destId="{C40367C1-63C1-4AFA-A32C-26027446EE69}" srcOrd="1" destOrd="0" parTransId="{F566C75F-7523-493C-A6AA-F5960708D0B2}" sibTransId="{E5A853A1-207A-48F4-A2BD-9F434FFBEB21}"/>
    <dgm:cxn modelId="{C21A8CBE-6F58-493D-ABD8-DB4465DDCF36}" type="presOf" srcId="{4EBD756B-538C-43B9-A17B-380F7EC9A23A}" destId="{B9025850-8961-4173-A037-EEFDAE1A9027}" srcOrd="0" destOrd="0" presId="urn:microsoft.com/office/officeart/2005/8/layout/architecture"/>
    <dgm:cxn modelId="{9C13D11D-94BD-49A3-A831-08FE96F039F3}" srcId="{0AB0CB75-595C-45F0-B7E1-BB7611B27C97}" destId="{63EBC6EC-F051-4427-9BA6-5F4CE7C6E53C}" srcOrd="0" destOrd="0" parTransId="{3D58BFBF-688A-4F87-8873-6C82DAF750AC}" sibTransId="{AD0C3278-ED89-44BD-8B24-1D33A38FB0D6}"/>
    <dgm:cxn modelId="{86222C79-0A30-4BEA-A8FF-B2AAC399FFDD}" srcId="{CB1E825C-5C72-43D0-A91E-BB750AF646DA}" destId="{0AB0CB75-595C-45F0-B7E1-BB7611B27C97}" srcOrd="0" destOrd="0" parTransId="{98E9D880-FA21-4222-9E2B-18D03B95F5F5}" sibTransId="{B077611A-DBEF-49DF-AF00-3D202D5CB488}"/>
    <dgm:cxn modelId="{873CEA33-48FF-4E43-AC6C-B42D6896DE6A}" type="presOf" srcId="{63EBC6EC-F051-4427-9BA6-5F4CE7C6E53C}" destId="{3A7C016A-F558-4A5D-8E6C-70DA678F95F5}" srcOrd="0" destOrd="0" presId="urn:microsoft.com/office/officeart/2005/8/layout/architecture"/>
    <dgm:cxn modelId="{AD5DEAEC-FD87-4ED0-80D0-6B7A8F67724A}" srcId="{C40367C1-63C1-4AFA-A32C-26027446EE69}" destId="{6EC369FB-1310-4620-93DA-60C2B0BDB6B0}" srcOrd="0" destOrd="0" parTransId="{0B208A1F-2D6D-41F0-8317-2E8FE6835692}" sibTransId="{3F6B4B85-FDF7-4897-BD8B-7702E6C8A501}"/>
    <dgm:cxn modelId="{2D28AFCD-1D0E-4C7C-9870-52DA34279E3B}" type="presOf" srcId="{64502808-CFA0-4A10-89D8-19D7F34FB05E}" destId="{D2D03BBB-1C00-4790-9522-2803A246135E}" srcOrd="0" destOrd="0" presId="urn:microsoft.com/office/officeart/2005/8/layout/architecture"/>
    <dgm:cxn modelId="{8183DF61-A7AF-4ADB-A292-ECE1315DA580}" type="presOf" srcId="{CB1E825C-5C72-43D0-A91E-BB750AF646DA}" destId="{791A92D1-4037-4303-A1DB-EF5BE8276357}" srcOrd="0" destOrd="0" presId="urn:microsoft.com/office/officeart/2005/8/layout/architecture"/>
    <dgm:cxn modelId="{35741C12-0FE6-4E74-8664-E51C351E872B}" type="presOf" srcId="{C40367C1-63C1-4AFA-A32C-26027446EE69}" destId="{E797B941-9BA5-4B6D-8B6D-433ACE658A3E}" srcOrd="0" destOrd="0" presId="urn:microsoft.com/office/officeart/2005/8/layout/architecture"/>
    <dgm:cxn modelId="{1B515832-A1EB-456B-888E-C5D674F06855}" srcId="{0AB0CB75-595C-45F0-B7E1-BB7611B27C97}" destId="{4EBD756B-538C-43B9-A17B-380F7EC9A23A}" srcOrd="1" destOrd="0" parTransId="{755A570D-9BA7-46F7-80C7-48156C979C0E}" sibTransId="{9AC8C87E-BAA5-4B16-9664-30F8A2E346AA}"/>
    <dgm:cxn modelId="{A43FEF9A-D3D4-4953-B97A-000E719A527F}" type="presOf" srcId="{0AB0CB75-595C-45F0-B7E1-BB7611B27C97}" destId="{C4AEE407-0CAD-4355-81D4-36F460A76E27}" srcOrd="0" destOrd="0" presId="urn:microsoft.com/office/officeart/2005/8/layout/architecture"/>
    <dgm:cxn modelId="{DC4B788E-32AC-434D-8909-EFE038C5F62D}" srcId="{0AB0CB75-595C-45F0-B7E1-BB7611B27C97}" destId="{9F17F626-6916-4002-AD84-8A67FD4A0D77}" srcOrd="2" destOrd="0" parTransId="{5F7E7450-27A6-40D0-9204-2176095B1D08}" sibTransId="{84E43866-CDEA-4A33-8613-BD4EEEFCFC83}"/>
    <dgm:cxn modelId="{6322F3DD-B070-4501-B9D4-97E6600D6844}" type="presOf" srcId="{9F17F626-6916-4002-AD84-8A67FD4A0D77}" destId="{F8BF2020-B1E2-420F-981D-A4E3BA5DA51C}" srcOrd="0" destOrd="0" presId="urn:microsoft.com/office/officeart/2005/8/layout/architecture"/>
    <dgm:cxn modelId="{76FCCC08-5718-4461-B0A3-9503AFE4CED0}" srcId="{C40367C1-63C1-4AFA-A32C-26027446EE69}" destId="{B7EB2ACF-A5FE-42DF-B2A1-950E8D33AC07}" srcOrd="1" destOrd="0" parTransId="{13EAF183-00F4-4390-9962-436E480FE62D}" sibTransId="{B49B16BF-A19B-40F7-B9A2-C3D70129C985}"/>
    <dgm:cxn modelId="{6E9D3F4E-6B0F-4261-B5F6-FA84463B6D93}" type="presOf" srcId="{B7EB2ACF-A5FE-42DF-B2A1-950E8D33AC07}" destId="{F8C31623-F9F2-40CF-88E4-631A5EEE794C}" srcOrd="0" destOrd="0" presId="urn:microsoft.com/office/officeart/2005/8/layout/architecture"/>
    <dgm:cxn modelId="{6EFFB600-6BB3-4535-8FEA-F1A4D4CB737D}" srcId="{0AB0CB75-595C-45F0-B7E1-BB7611B27C97}" destId="{64502808-CFA0-4A10-89D8-19D7F34FB05E}" srcOrd="3" destOrd="0" parTransId="{6193F94A-BC49-487C-B80E-F101C0820ECD}" sibTransId="{92B763E4-FB9C-4FFB-A416-B4D67934ACE5}"/>
    <dgm:cxn modelId="{86F12194-3DCF-4B53-A25D-488F3084BADF}" type="presParOf" srcId="{791A92D1-4037-4303-A1DB-EF5BE8276357}" destId="{BE74318D-50FA-4125-8238-F97CB038779D}" srcOrd="0" destOrd="0" presId="urn:microsoft.com/office/officeart/2005/8/layout/architecture"/>
    <dgm:cxn modelId="{4B794F23-AD9B-44C9-9195-DA4D4B9C1B88}" type="presParOf" srcId="{BE74318D-50FA-4125-8238-F97CB038779D}" destId="{C4AEE407-0CAD-4355-81D4-36F460A76E27}" srcOrd="0" destOrd="0" presId="urn:microsoft.com/office/officeart/2005/8/layout/architecture"/>
    <dgm:cxn modelId="{71B41F31-6F12-417B-9203-0D5876B07F17}" type="presParOf" srcId="{BE74318D-50FA-4125-8238-F97CB038779D}" destId="{9BB38378-A0E7-4B4E-A1B1-E4A413D5B671}" srcOrd="1" destOrd="0" presId="urn:microsoft.com/office/officeart/2005/8/layout/architecture"/>
    <dgm:cxn modelId="{40918205-C1EA-412C-ABB6-F8FA1010A59B}" type="presParOf" srcId="{BE74318D-50FA-4125-8238-F97CB038779D}" destId="{A362FB30-D38C-47DC-80D6-D874B871F790}" srcOrd="2" destOrd="0" presId="urn:microsoft.com/office/officeart/2005/8/layout/architecture"/>
    <dgm:cxn modelId="{4EBF53AC-BFCA-4473-A83D-EE41D7B3A833}" type="presParOf" srcId="{A362FB30-D38C-47DC-80D6-D874B871F790}" destId="{C8B2100D-9575-4AD8-B02B-9A5752F53D9F}" srcOrd="0" destOrd="0" presId="urn:microsoft.com/office/officeart/2005/8/layout/architecture"/>
    <dgm:cxn modelId="{47CF71F0-0C17-4962-BB96-28439D08E9DA}" type="presParOf" srcId="{C8B2100D-9575-4AD8-B02B-9A5752F53D9F}" destId="{3A7C016A-F558-4A5D-8E6C-70DA678F95F5}" srcOrd="0" destOrd="0" presId="urn:microsoft.com/office/officeart/2005/8/layout/architecture"/>
    <dgm:cxn modelId="{B23750BA-A499-493F-89A2-DC353BCEC60A}" type="presParOf" srcId="{C8B2100D-9575-4AD8-B02B-9A5752F53D9F}" destId="{5CA84949-7B99-40E9-A8C2-502F5A6A3B96}" srcOrd="1" destOrd="0" presId="urn:microsoft.com/office/officeart/2005/8/layout/architecture"/>
    <dgm:cxn modelId="{5C15215F-0E05-4B74-A2AB-E9BFCAC761D6}" type="presParOf" srcId="{A362FB30-D38C-47DC-80D6-D874B871F790}" destId="{D2B35D64-01B5-4BCC-A6BD-E9C748281CF1}" srcOrd="1" destOrd="0" presId="urn:microsoft.com/office/officeart/2005/8/layout/architecture"/>
    <dgm:cxn modelId="{D0F3E997-0708-4E51-8786-313323897093}" type="presParOf" srcId="{A362FB30-D38C-47DC-80D6-D874B871F790}" destId="{CC0B240B-C63C-46C1-9346-A14DA7205D7F}" srcOrd="2" destOrd="0" presId="urn:microsoft.com/office/officeart/2005/8/layout/architecture"/>
    <dgm:cxn modelId="{ED79003D-30FB-48C5-99E9-543F3FC92C09}" type="presParOf" srcId="{CC0B240B-C63C-46C1-9346-A14DA7205D7F}" destId="{B9025850-8961-4173-A037-EEFDAE1A9027}" srcOrd="0" destOrd="0" presId="urn:microsoft.com/office/officeart/2005/8/layout/architecture"/>
    <dgm:cxn modelId="{F168E53F-C1E8-41CB-93DC-E9DFCD1A02E7}" type="presParOf" srcId="{CC0B240B-C63C-46C1-9346-A14DA7205D7F}" destId="{CDD0DE11-D3BE-448E-8C13-4BB26370ABA2}" srcOrd="1" destOrd="0" presId="urn:microsoft.com/office/officeart/2005/8/layout/architecture"/>
    <dgm:cxn modelId="{40E53C19-3DE9-41B0-926A-7C1A72A4B4E2}" type="presParOf" srcId="{A362FB30-D38C-47DC-80D6-D874B871F790}" destId="{54413763-36AE-43EA-8F67-185A8CB428AF}" srcOrd="3" destOrd="0" presId="urn:microsoft.com/office/officeart/2005/8/layout/architecture"/>
    <dgm:cxn modelId="{200DB4F1-0C0F-4394-80C9-C055E931F3F7}" type="presParOf" srcId="{A362FB30-D38C-47DC-80D6-D874B871F790}" destId="{37707043-998D-4135-A11E-CE11B7520881}" srcOrd="4" destOrd="0" presId="urn:microsoft.com/office/officeart/2005/8/layout/architecture"/>
    <dgm:cxn modelId="{63BB167C-4163-4FFE-9D30-48690E9A1705}" type="presParOf" srcId="{37707043-998D-4135-A11E-CE11B7520881}" destId="{F8BF2020-B1E2-420F-981D-A4E3BA5DA51C}" srcOrd="0" destOrd="0" presId="urn:microsoft.com/office/officeart/2005/8/layout/architecture"/>
    <dgm:cxn modelId="{36DDB3C5-ED90-4AA2-A0D5-AE6BC4A74361}" type="presParOf" srcId="{37707043-998D-4135-A11E-CE11B7520881}" destId="{8ADFAE4B-ED31-4791-814A-1720785C7B64}" srcOrd="1" destOrd="0" presId="urn:microsoft.com/office/officeart/2005/8/layout/architecture"/>
    <dgm:cxn modelId="{F1A27B18-2FE9-4A50-96B7-33474C6B0949}" type="presParOf" srcId="{A362FB30-D38C-47DC-80D6-D874B871F790}" destId="{BACA6716-5C16-4CFD-BB2D-F8F29C682A8C}" srcOrd="5" destOrd="0" presId="urn:microsoft.com/office/officeart/2005/8/layout/architecture"/>
    <dgm:cxn modelId="{A37EFC6E-0611-4950-BD5B-27575335D1D5}" type="presParOf" srcId="{A362FB30-D38C-47DC-80D6-D874B871F790}" destId="{770AD8D5-44BC-48BB-9684-3E1AFC550D7B}" srcOrd="6" destOrd="0" presId="urn:microsoft.com/office/officeart/2005/8/layout/architecture"/>
    <dgm:cxn modelId="{8B037FF5-856A-45CE-A604-CBBBF00A78B2}" type="presParOf" srcId="{770AD8D5-44BC-48BB-9684-3E1AFC550D7B}" destId="{D2D03BBB-1C00-4790-9522-2803A246135E}" srcOrd="0" destOrd="0" presId="urn:microsoft.com/office/officeart/2005/8/layout/architecture"/>
    <dgm:cxn modelId="{8D486375-2000-4669-AB3F-2789073C4640}" type="presParOf" srcId="{770AD8D5-44BC-48BB-9684-3E1AFC550D7B}" destId="{A09EB3B5-0347-4BC0-8295-AEBF51DB8B87}" srcOrd="1" destOrd="0" presId="urn:microsoft.com/office/officeart/2005/8/layout/architecture"/>
    <dgm:cxn modelId="{A2C49928-949B-4210-9D1E-06A946DACEED}" type="presParOf" srcId="{791A92D1-4037-4303-A1DB-EF5BE8276357}" destId="{724086E5-2EA1-47B2-A8F5-0967B841811A}" srcOrd="1" destOrd="0" presId="urn:microsoft.com/office/officeart/2005/8/layout/architecture"/>
    <dgm:cxn modelId="{BC1C996B-70F7-4ABF-9356-EE9966CE3AA0}" type="presParOf" srcId="{791A92D1-4037-4303-A1DB-EF5BE8276357}" destId="{8CBA5575-2558-4F25-8122-F7F5633AC394}" srcOrd="2" destOrd="0" presId="urn:microsoft.com/office/officeart/2005/8/layout/architecture"/>
    <dgm:cxn modelId="{43223B75-8E3E-44A3-8595-C1EB203FB604}" type="presParOf" srcId="{8CBA5575-2558-4F25-8122-F7F5633AC394}" destId="{E797B941-9BA5-4B6D-8B6D-433ACE658A3E}" srcOrd="0" destOrd="0" presId="urn:microsoft.com/office/officeart/2005/8/layout/architecture"/>
    <dgm:cxn modelId="{76C1DE71-0647-4086-91E8-A5C2AED611B6}" type="presParOf" srcId="{8CBA5575-2558-4F25-8122-F7F5633AC394}" destId="{2067B7CE-FFDB-46F5-8F7E-D11324D61FA4}" srcOrd="1" destOrd="0" presId="urn:microsoft.com/office/officeart/2005/8/layout/architecture"/>
    <dgm:cxn modelId="{F04EB959-4A39-41DC-95F1-7753D5C740F4}" type="presParOf" srcId="{8CBA5575-2558-4F25-8122-F7F5633AC394}" destId="{70BFB3D1-B35E-4A23-BBBD-4DE5B6B377B0}" srcOrd="2" destOrd="0" presId="urn:microsoft.com/office/officeart/2005/8/layout/architecture"/>
    <dgm:cxn modelId="{D08AE71D-E18F-4107-BC93-58EB31B7E60E}" type="presParOf" srcId="{70BFB3D1-B35E-4A23-BBBD-4DE5B6B377B0}" destId="{5DD39488-1E7C-40F7-A801-5E1E959C2515}" srcOrd="0" destOrd="0" presId="urn:microsoft.com/office/officeart/2005/8/layout/architecture"/>
    <dgm:cxn modelId="{5E538383-B519-45A5-AA70-E9C3B0BDCF7D}" type="presParOf" srcId="{5DD39488-1E7C-40F7-A801-5E1E959C2515}" destId="{F30450E6-D280-4E6A-B31A-72C4191396C7}" srcOrd="0" destOrd="0" presId="urn:microsoft.com/office/officeart/2005/8/layout/architecture"/>
    <dgm:cxn modelId="{6261C64A-84BD-4EEB-9509-4C833B8AD1F3}" type="presParOf" srcId="{5DD39488-1E7C-40F7-A801-5E1E959C2515}" destId="{7CC15AC4-D644-48B4-AC9E-FA473E91CE74}" srcOrd="1" destOrd="0" presId="urn:microsoft.com/office/officeart/2005/8/layout/architecture"/>
    <dgm:cxn modelId="{28A53142-AD63-42A6-A484-F256EC19B54D}" type="presParOf" srcId="{70BFB3D1-B35E-4A23-BBBD-4DE5B6B377B0}" destId="{17D12AE4-BEFE-4D32-80AF-D5FBAF6CB051}" srcOrd="1" destOrd="0" presId="urn:microsoft.com/office/officeart/2005/8/layout/architecture"/>
    <dgm:cxn modelId="{07FC8876-4CFE-4567-AA71-EA430EC86504}" type="presParOf" srcId="{70BFB3D1-B35E-4A23-BBBD-4DE5B6B377B0}" destId="{9B03A252-0085-4CA6-B44E-2E6A5DA582BB}" srcOrd="2" destOrd="0" presId="urn:microsoft.com/office/officeart/2005/8/layout/architecture"/>
    <dgm:cxn modelId="{EA2EF3F1-AE4D-46DE-A123-D8A13E17C65E}" type="presParOf" srcId="{9B03A252-0085-4CA6-B44E-2E6A5DA582BB}" destId="{F8C31623-F9F2-40CF-88E4-631A5EEE794C}" srcOrd="0" destOrd="0" presId="urn:microsoft.com/office/officeart/2005/8/layout/architecture"/>
    <dgm:cxn modelId="{22F3099E-17EF-42AE-A220-37BC8CD2952C}" type="presParOf" srcId="{9B03A252-0085-4CA6-B44E-2E6A5DA582BB}" destId="{320F8C00-2C7D-4645-9761-0374A0DB155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197836" y="262436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66481" y="269301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197836" y="262436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66481" y="269301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E407-0CAD-4355-81D4-36F460A76E27}">
      <dsp:nvSpPr>
        <dsp:cNvPr id="0" name=""/>
        <dsp:cNvSpPr/>
      </dsp:nvSpPr>
      <dsp:spPr>
        <a:xfrm>
          <a:off x="6445" y="2624365"/>
          <a:ext cx="6918053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MSSQL Database</a:t>
          </a:r>
          <a:endParaRPr lang="en-US" sz="6200" kern="1200" dirty="0"/>
        </a:p>
      </dsp:txBody>
      <dsp:txXfrm>
        <a:off x="75090" y="2693010"/>
        <a:ext cx="6780763" cy="2206427"/>
      </dsp:txXfrm>
    </dsp:sp>
    <dsp:sp modelId="{3A7C016A-F558-4A5D-8E6C-70DA678F95F5}">
      <dsp:nvSpPr>
        <dsp:cNvPr id="0" name=""/>
        <dsp:cNvSpPr/>
      </dsp:nvSpPr>
      <dsp:spPr>
        <a:xfrm>
          <a:off x="6445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RofR</a:t>
          </a:r>
          <a:r>
            <a:rPr lang="en-US" sz="2600" kern="1200" dirty="0" smtClean="0"/>
            <a:t> Harvester</a:t>
          </a:r>
          <a:endParaRPr lang="en-US" sz="2600" kern="1200" dirty="0"/>
        </a:p>
      </dsp:txBody>
      <dsp:txXfrm>
        <a:off x="54099" y="48445"/>
        <a:ext cx="1531703" cy="2248409"/>
      </dsp:txXfrm>
    </dsp:sp>
    <dsp:sp modelId="{B9025850-8961-4173-A037-EEFDAE1A9027}">
      <dsp:nvSpPr>
        <dsp:cNvPr id="0" name=""/>
        <dsp:cNvSpPr/>
      </dsp:nvSpPr>
      <dsp:spPr>
        <a:xfrm>
          <a:off x="1770126" y="0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RegTAP</a:t>
          </a:r>
          <a:endParaRPr lang="en-US" sz="2600" kern="1200" dirty="0"/>
        </a:p>
      </dsp:txBody>
      <dsp:txXfrm>
        <a:off x="1817780" y="47654"/>
        <a:ext cx="1531703" cy="2248409"/>
      </dsp:txXfrm>
    </dsp:sp>
    <dsp:sp modelId="{F8BF2020-B1E2-420F-981D-A4E3BA5DA51C}">
      <dsp:nvSpPr>
        <dsp:cNvPr id="0" name=""/>
        <dsp:cNvSpPr/>
      </dsp:nvSpPr>
      <dsp:spPr>
        <a:xfrm>
          <a:off x="353380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Legacy Search Interfaces</a:t>
          </a:r>
          <a:endParaRPr lang="en-US" sz="2600" kern="1200" dirty="0"/>
        </a:p>
      </dsp:txBody>
      <dsp:txXfrm>
        <a:off x="3581460" y="48445"/>
        <a:ext cx="1531703" cy="2248409"/>
      </dsp:txXfrm>
    </dsp:sp>
    <dsp:sp modelId="{D2D03BBB-1C00-4790-9522-2803A246135E}">
      <dsp:nvSpPr>
        <dsp:cNvPr id="0" name=""/>
        <dsp:cNvSpPr/>
      </dsp:nvSpPr>
      <dsp:spPr>
        <a:xfrm>
          <a:off x="529748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OAI-PMH</a:t>
          </a:r>
          <a:endParaRPr lang="en-US" sz="2600" kern="1200" dirty="0"/>
        </a:p>
      </dsp:txBody>
      <dsp:txXfrm>
        <a:off x="5345141" y="48445"/>
        <a:ext cx="1531703" cy="2248409"/>
      </dsp:txXfrm>
    </dsp:sp>
    <dsp:sp modelId="{E797B941-9BA5-4B6D-8B6D-433ACE658A3E}">
      <dsp:nvSpPr>
        <dsp:cNvPr id="0" name=""/>
        <dsp:cNvSpPr/>
      </dsp:nvSpPr>
      <dsp:spPr>
        <a:xfrm>
          <a:off x="7203533" y="2617025"/>
          <a:ext cx="3390692" cy="2343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Apache SOLR</a:t>
          </a:r>
          <a:endParaRPr lang="en-US" sz="6200" kern="1200" dirty="0"/>
        </a:p>
      </dsp:txBody>
      <dsp:txXfrm>
        <a:off x="7272178" y="2685670"/>
        <a:ext cx="3253402" cy="2206427"/>
      </dsp:txXfrm>
    </dsp:sp>
    <dsp:sp modelId="{F30450E6-D280-4E6A-B31A-72C4191396C7}">
      <dsp:nvSpPr>
        <dsp:cNvPr id="0" name=""/>
        <dsp:cNvSpPr/>
      </dsp:nvSpPr>
      <dsp:spPr>
        <a:xfrm>
          <a:off x="7197836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Local Registry Harvester</a:t>
          </a:r>
          <a:endParaRPr lang="en-US" sz="2600" kern="1200" dirty="0"/>
        </a:p>
      </dsp:txBody>
      <dsp:txXfrm>
        <a:off x="7245490" y="48445"/>
        <a:ext cx="1531703" cy="2248409"/>
      </dsp:txXfrm>
    </dsp:sp>
    <dsp:sp modelId="{F8C31623-F9F2-40CF-88E4-631A5EEE794C}">
      <dsp:nvSpPr>
        <dsp:cNvPr id="0" name=""/>
        <dsp:cNvSpPr/>
      </dsp:nvSpPr>
      <dsp:spPr>
        <a:xfrm>
          <a:off x="8961517" y="791"/>
          <a:ext cx="1627011" cy="2343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Keyword Search Portal</a:t>
          </a:r>
          <a:endParaRPr lang="en-US" sz="2600" kern="1200" dirty="0"/>
        </a:p>
      </dsp:txBody>
      <dsp:txXfrm>
        <a:off x="9009171" y="48445"/>
        <a:ext cx="1531703" cy="2248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BD10-E2AF-1D41-B437-33796279AD29}" type="datetimeFigureOut">
              <a:rPr lang="en-US" smtClean="0"/>
              <a:t>5/9/2019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FF0A-C8D3-6B43-8816-7DE30C8B3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612"/>
            <a:ext cx="12193593" cy="6860612"/>
          </a:xfrm>
          <a:prstGeom prst="rect">
            <a:avLst/>
          </a:prstGeom>
          <a:blipFill dpi="0" rotWithShape="1">
            <a:blip r:embed="rId3">
              <a:alphaModFix amt="1000"/>
            </a:blip>
            <a:srcRect/>
            <a:tile tx="0" ty="0" sx="100000" sy="100000" flip="none" algn="tl"/>
          </a:blipFill>
          <a:effectLst>
            <a:softEdge rad="0"/>
          </a:effectLst>
        </p:spPr>
      </p:pic>
      <p:sp>
        <p:nvSpPr>
          <p:cNvPr id="10" name="Rectangle 9"/>
          <p:cNvSpPr/>
          <p:nvPr userDrawn="1"/>
        </p:nvSpPr>
        <p:spPr>
          <a:xfrm>
            <a:off x="-9906" y="0"/>
            <a:ext cx="12212641" cy="6858000"/>
          </a:xfrm>
          <a:prstGeom prst="rect">
            <a:avLst/>
          </a:prstGeom>
          <a:gradFill>
            <a:gsLst>
              <a:gs pos="100000">
                <a:srgbClr val="451D5C">
                  <a:alpha val="3000"/>
                </a:srgbClr>
              </a:gs>
              <a:gs pos="3896">
                <a:schemeClr val="tx1">
                  <a:lumMod val="95000"/>
                  <a:lumOff val="5000"/>
                  <a:alpha val="14000"/>
                </a:schemeClr>
              </a:gs>
              <a:gs pos="27000">
                <a:srgbClr val="01082D">
                  <a:alpha val="45000"/>
                </a:srgbClr>
              </a:gs>
              <a:gs pos="61000">
                <a:srgbClr val="01082E">
                  <a:alpha val="29000"/>
                </a:srgbClr>
              </a:gs>
            </a:gsLst>
            <a:lin ang="5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 flipV="1">
            <a:off x="4766181" y="567034"/>
            <a:ext cx="2655036" cy="168004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33401" y="1698172"/>
            <a:ext cx="11218336" cy="2656114"/>
          </a:xfrm>
          <a:prstGeom prst="rect">
            <a:avLst/>
          </a:prstGeom>
          <a:noFill/>
          <a:ln w="1270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33401" y="4965192"/>
            <a:ext cx="11124435" cy="674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242730" y="2350177"/>
            <a:ext cx="5723467" cy="877163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700" spc="150" baseline="0" dirty="0" smtClean="0">
                <a:solidFill>
                  <a:srgbClr val="00B0F0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1700" spc="150" baseline="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1700" spc="150" baseline="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533401" y="4361031"/>
            <a:ext cx="11124435" cy="5584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1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bldLvl="4"/>
    </p:bldLst>
  </p:timing>
  <p:extLst mod="1">
    <p:ext uri="{DCECCB84-F9BA-43D5-87BE-67443E8EF086}">
      <p15:sldGuideLst xmlns:p15="http://schemas.microsoft.com/office/powerpoint/2012/main">
        <p15:guide id="1" orient="horz" pos="2568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FIR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0960"/>
            <a:ext cx="122030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52" y="-9144"/>
            <a:ext cx="12240768" cy="6885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5052" y="0"/>
            <a:ext cx="12251436" cy="6858000"/>
          </a:xfrm>
          <a:prstGeom prst="rect">
            <a:avLst/>
          </a:prstGeom>
          <a:solidFill>
            <a:srgbClr val="01082D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32" y="3456432"/>
            <a:ext cx="11430000" cy="9144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2"/>
          <p:cNvSpPr>
            <a:spLocks noGrp="1"/>
          </p:cNvSpPr>
          <p:nvPr>
            <p:ph type="title"/>
          </p:nvPr>
        </p:nvSpPr>
        <p:spPr>
          <a:xfrm>
            <a:off x="370332" y="2911707"/>
            <a:ext cx="11430000" cy="4441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bg>
      <p:bgPr>
        <a:solidFill>
          <a:srgbClr val="0007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2454" y="-2"/>
            <a:ext cx="12234454" cy="6858002"/>
          </a:xfrm>
          <a:prstGeom prst="rect">
            <a:avLst/>
          </a:prstGeom>
          <a:solidFill>
            <a:srgbClr val="01082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/or Last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9947" y="0"/>
            <a:ext cx="12188952" cy="6858000"/>
          </a:xfrm>
          <a:prstGeom prst="rect">
            <a:avLst/>
          </a:prstGeom>
          <a:gradFill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98" y="-3327406"/>
            <a:ext cx="2365604" cy="2355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490" y="7712248"/>
            <a:ext cx="5399020" cy="75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-10630" y="5057505"/>
            <a:ext cx="12192000" cy="120032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2400" spc="30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65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553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42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build="allAtOnce" bldLvl="4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66" r:id="rId8"/>
    <p:sldLayoutId id="2147483660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332" y="1874521"/>
            <a:ext cx="11430000" cy="2962656"/>
          </a:xfrm>
        </p:spPr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 </a:t>
            </a:r>
            <a:br>
              <a:rPr lang="en-US" dirty="0" smtClean="0"/>
            </a:br>
            <a:r>
              <a:rPr lang="en-US" dirty="0" smtClean="0"/>
              <a:t>IVOA Interop, Paris, May 2019</a:t>
            </a:r>
            <a:br>
              <a:rPr lang="en-US" dirty="0" smtClean="0"/>
            </a:br>
            <a:r>
              <a:rPr lang="en-US" dirty="0" smtClean="0"/>
              <a:t>Registry </a:t>
            </a:r>
            <a:r>
              <a:rPr lang="en-US" smtClean="0"/>
              <a:t>Working Group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Theresa Dower</a:t>
            </a:r>
            <a:br>
              <a:rPr lang="en-US" dirty="0" smtClean="0"/>
            </a:br>
            <a:r>
              <a:rPr lang="en-US" dirty="0" smtClean="0"/>
              <a:t>MAST / </a:t>
            </a:r>
            <a:r>
              <a:rPr lang="en-US" dirty="0" err="1" smtClean="0"/>
              <a:t>STScI</a:t>
            </a:r>
            <a:r>
              <a:rPr lang="en-US" dirty="0" smtClean="0"/>
              <a:t> / NAVO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</a:t>
            </a:r>
            <a:r>
              <a:rPr lang="en-US" dirty="0" smtClean="0"/>
              <a:t>Implementation Changes: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38943"/>
            <a:ext cx="10595611" cy="5034870"/>
          </a:xfrm>
        </p:spPr>
        <p:txBody>
          <a:bodyPr/>
          <a:lstStyle/>
          <a:p>
            <a:r>
              <a:rPr lang="en-US" dirty="0" smtClean="0"/>
              <a:t>MSSQL Database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Empty copy of </a:t>
            </a:r>
            <a:r>
              <a:rPr lang="en-US" dirty="0" err="1" smtClean="0"/>
              <a:t>RegTAP</a:t>
            </a:r>
            <a:r>
              <a:rPr lang="en-US" dirty="0" smtClean="0"/>
              <a:t> 1.0 Schema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Retain old copy for document versioning history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new tables, columns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err="1" smtClean="0"/>
              <a:t>RofR</a:t>
            </a:r>
            <a:r>
              <a:rPr lang="en-US" dirty="0" smtClean="0"/>
              <a:t> Harvester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Added ingest for new </a:t>
            </a:r>
            <a:r>
              <a:rPr lang="en-US" dirty="0" smtClean="0"/>
              <a:t>tables, columns, &amp; fields</a:t>
            </a:r>
            <a:r>
              <a:rPr lang="en-US" dirty="0" smtClean="0"/>
              <a:t> to existing XSLT scripts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err="1" smtClean="0"/>
              <a:t>RegTAP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TAP_SCHEMA changes for new tables, columns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Automated tests for operations use cases &amp; new feature examples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Uses DALI Examples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Python-based: uses </a:t>
            </a:r>
            <a:r>
              <a:rPr lang="en-US" dirty="0" err="1" smtClean="0"/>
              <a:t>astroquery</a:t>
            </a:r>
            <a:r>
              <a:rPr lang="en-US" dirty="0" smtClean="0"/>
              <a:t> TAP/TAP+ against any TAP service</a:t>
            </a:r>
          </a:p>
          <a:p>
            <a:pPr lvl="1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08" y="5127171"/>
            <a:ext cx="1246642" cy="12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</a:t>
            </a:r>
            <a:r>
              <a:rPr lang="en-US" dirty="0" smtClean="0"/>
              <a:t>Implementation Changes: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338943"/>
            <a:ext cx="10595611" cy="5034870"/>
          </a:xfrm>
        </p:spPr>
        <p:txBody>
          <a:bodyPr/>
          <a:lstStyle/>
          <a:p>
            <a:r>
              <a:rPr lang="en-US" dirty="0" smtClean="0"/>
              <a:t>Full Search Registry Operations: Re-ingest all </a:t>
            </a:r>
            <a:r>
              <a:rPr lang="en-US" dirty="0" err="1" smtClean="0"/>
              <a:t>RofR</a:t>
            </a:r>
            <a:r>
              <a:rPr lang="en-US" dirty="0" smtClean="0"/>
              <a:t> registries from scratch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 clear </a:t>
            </a:r>
            <a:r>
              <a:rPr lang="en-US" dirty="0" smtClean="0"/>
              <a:t>un-announced deletions from remote registries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Took &gt; 1 week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Timeouts, known invalid / un-</a:t>
            </a:r>
            <a:r>
              <a:rPr lang="en-US" dirty="0" err="1" smtClean="0"/>
              <a:t>ingestable</a:t>
            </a:r>
            <a:r>
              <a:rPr lang="en-US" dirty="0" smtClean="0"/>
              <a:t> records: following up with curators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TODO: </a:t>
            </a:r>
            <a:r>
              <a:rPr lang="en-US" dirty="0" err="1" smtClean="0"/>
              <a:t>reindex</a:t>
            </a:r>
            <a:r>
              <a:rPr lang="en-US" dirty="0" smtClean="0"/>
              <a:t> Apache SOLR to clear un-announced deletions</a:t>
            </a:r>
          </a:p>
          <a:p>
            <a:pPr lvl="1" indent="0">
              <a:buNone/>
            </a:pPr>
            <a:endParaRPr lang="en-US" dirty="0" smtClean="0"/>
          </a:p>
          <a:p>
            <a:r>
              <a:rPr lang="en-US" dirty="0" smtClean="0"/>
              <a:t>TODO: ADQL 2.1 “</a:t>
            </a:r>
            <a:r>
              <a:rPr lang="en-US" dirty="0" smtClean="0"/>
              <a:t>ILIKE”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Will be part </a:t>
            </a:r>
            <a:r>
              <a:rPr lang="en-US" dirty="0"/>
              <a:t>of </a:t>
            </a:r>
            <a:r>
              <a:rPr lang="en-US" dirty="0" err="1"/>
              <a:t>Grégory</a:t>
            </a:r>
            <a:r>
              <a:rPr lang="en-US" dirty="0"/>
              <a:t> </a:t>
            </a:r>
            <a:r>
              <a:rPr lang="en-US" dirty="0" err="1" smtClean="0"/>
              <a:t>Mantele’s</a:t>
            </a:r>
            <a:r>
              <a:rPr lang="en-US" dirty="0"/>
              <a:t> </a:t>
            </a:r>
            <a:r>
              <a:rPr lang="en-US" dirty="0" smtClean="0"/>
              <a:t>VOLLT ADQL Translator library, next release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/>
              <a:t>Trivial to implement as a patch </a:t>
            </a:r>
            <a:r>
              <a:rPr lang="en-US" dirty="0" smtClean="0"/>
              <a:t>for our </a:t>
            </a:r>
            <a:r>
              <a:rPr lang="en-US" dirty="0"/>
              <a:t>case-insensitive MSSQL </a:t>
            </a:r>
            <a:r>
              <a:rPr lang="en-US" dirty="0" smtClean="0"/>
              <a:t>Server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Do not hold up RFC on this feature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 just ran out of time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04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Implementations 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AIP </a:t>
            </a:r>
            <a:r>
              <a:rPr lang="en-US" dirty="0" err="1"/>
              <a:t>DaCHS</a:t>
            </a:r>
            <a:r>
              <a:rPr lang="en-US" dirty="0"/>
              <a:t> TAP service (ivo://</a:t>
            </a:r>
            <a:r>
              <a:rPr lang="en-US" dirty="0" smtClean="0"/>
              <a:t>aip.gavo.org/tap)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GAVO Data Center TAP </a:t>
            </a:r>
            <a:r>
              <a:rPr lang="en-US" dirty="0" smtClean="0"/>
              <a:t>service (</a:t>
            </a:r>
            <a:r>
              <a:rPr lang="en-US" dirty="0"/>
              <a:t>ivo://</a:t>
            </a:r>
            <a:r>
              <a:rPr lang="en-US" dirty="0" smtClean="0"/>
              <a:t>org.gavo.dc/tap)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PADC TAP Server on voparis-rr.obspm.fr TAP service (ivo://</a:t>
            </a:r>
            <a:r>
              <a:rPr lang="en-US" dirty="0" smtClean="0"/>
              <a:t>purx/tap)</a:t>
            </a:r>
            <a:br>
              <a:rPr lang="en-US" dirty="0" smtClean="0"/>
            </a:b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Generally serving publishing registries (and </a:t>
            </a:r>
            <a:r>
              <a:rPr lang="en-US" dirty="0" err="1" smtClean="0"/>
              <a:t>purx</a:t>
            </a:r>
            <a:r>
              <a:rPr lang="en-US" dirty="0" smtClean="0"/>
              <a:t>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1</a:t>
            </a:r>
            <a:r>
              <a:rPr lang="en-US" baseline="30000" dirty="0" smtClean="0">
                <a:solidFill>
                  <a:schemeClr val="accent2"/>
                </a:solidFill>
              </a:rPr>
              <a:t>st</a:t>
            </a:r>
            <a:r>
              <a:rPr lang="en-US" dirty="0" smtClean="0">
                <a:solidFill>
                  <a:schemeClr val="accent2"/>
                </a:solidFill>
              </a:rPr>
              <a:t> reference implementation </a:t>
            </a:r>
            <a:r>
              <a:rPr lang="en-US" dirty="0" smtClean="0"/>
              <a:t>– some shared architecture &amp; </a:t>
            </a:r>
            <a:r>
              <a:rPr lang="en-US" dirty="0" smtClean="0"/>
              <a:t>code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MAST </a:t>
            </a:r>
            <a:r>
              <a:rPr lang="en-US" dirty="0" err="1"/>
              <a:t>STScI</a:t>
            </a:r>
            <a:r>
              <a:rPr lang="en-US" dirty="0"/>
              <a:t> Registry TAP service (ivo://</a:t>
            </a:r>
            <a:r>
              <a:rPr lang="en-US" dirty="0" smtClean="0"/>
              <a:t>archive.stsci.edu/regtap)</a:t>
            </a:r>
            <a:endParaRPr lang="en-US" dirty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Full Searchable registry – serves resources from all registries in the </a:t>
            </a:r>
            <a:r>
              <a:rPr lang="en-US" dirty="0" err="1" smtClean="0"/>
              <a:t>RofR</a:t>
            </a: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/>
                </a:solidFill>
              </a:rPr>
              <a:t>2</a:t>
            </a:r>
            <a:r>
              <a:rPr lang="en-US" baseline="30000" dirty="0" smtClean="0">
                <a:solidFill>
                  <a:schemeClr val="accent2"/>
                </a:solidFill>
              </a:rPr>
              <a:t>nd</a:t>
            </a:r>
            <a:r>
              <a:rPr lang="en-US" dirty="0" smtClean="0">
                <a:solidFill>
                  <a:schemeClr val="accent2"/>
                </a:solidFill>
              </a:rPr>
              <a:t> reference implementation</a:t>
            </a:r>
            <a:endParaRPr lang="en-US" dirty="0">
              <a:solidFill>
                <a:schemeClr val="accent2"/>
              </a:solidFill>
            </a:endParaRP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MSSQL Server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Windows IIS Server 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C#/asp.net + Java ADQL translator</a:t>
            </a:r>
          </a:p>
        </p:txBody>
      </p:sp>
    </p:spTree>
    <p:extLst>
      <p:ext uri="{BB962C8B-B14F-4D97-AF65-F5344CB8AC3E}">
        <p14:creationId xmlns:p14="http://schemas.microsoft.com/office/powerpoint/2010/main" val="14103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Non-schema Content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New </a:t>
            </a:r>
            <a:r>
              <a:rPr lang="en-US" dirty="0" err="1" smtClean="0"/>
              <a:t>res_detail.xpath</a:t>
            </a:r>
            <a:r>
              <a:rPr lang="en-US" dirty="0" smtClean="0"/>
              <a:t> value: /capability/interface/</a:t>
            </a:r>
            <a:r>
              <a:rPr lang="en-US" dirty="0" err="1" smtClean="0"/>
              <a:t>testQueryString</a:t>
            </a:r>
            <a:endParaRPr lang="en-US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Useful but not enough to feed validators for multi-interface capabilities.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More generic type information in the schema tables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string</a:t>
            </a:r>
            <a:r>
              <a:rPr lang="en-US" dirty="0"/>
              <a:t>, integer, real, </a:t>
            </a:r>
            <a:r>
              <a:rPr lang="en-US" dirty="0" err="1"/>
              <a:t>string+timestamp</a:t>
            </a:r>
            <a:r>
              <a:rPr lang="en-US" dirty="0" smtClean="0"/>
              <a:t>.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Map terms from </a:t>
            </a:r>
            <a:r>
              <a:rPr lang="en-US" dirty="0" err="1" smtClean="0"/>
              <a:t>VOResource</a:t>
            </a:r>
            <a:r>
              <a:rPr lang="en-US" dirty="0" smtClean="0"/>
              <a:t> </a:t>
            </a:r>
            <a:r>
              <a:rPr lang="en-US" dirty="0"/>
              <a:t>1.0 </a:t>
            </a:r>
            <a:r>
              <a:rPr lang="en-US" dirty="0" smtClean="0"/>
              <a:t>to </a:t>
            </a:r>
            <a:r>
              <a:rPr lang="en-US" dirty="0" err="1" smtClean="0"/>
              <a:t>VOResource</a:t>
            </a:r>
            <a:r>
              <a:rPr lang="en-US" dirty="0" smtClean="0"/>
              <a:t> 1.1, using RDF vocabularies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 err="1" smtClean="0"/>
              <a:t>DataCite</a:t>
            </a:r>
            <a:r>
              <a:rPr lang="en-US" dirty="0" smtClean="0"/>
              <a:t> compatibility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May no longer match OAI / other interfaces</a:t>
            </a:r>
            <a:br>
              <a:rPr lang="en-US" dirty="0" smtClean="0"/>
            </a:br>
            <a:r>
              <a:rPr lang="en-US" dirty="0" smtClean="0"/>
              <a:t>(especially for full search registries,</a:t>
            </a:r>
            <a:br>
              <a:rPr lang="en-US" dirty="0" smtClean="0"/>
            </a:br>
            <a:r>
              <a:rPr lang="en-US" dirty="0" smtClean="0"/>
              <a:t>which cannot change remote contents)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667" y="4066425"/>
            <a:ext cx="5050438" cy="1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Query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ADQL 2.1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TAP Servers implementing </a:t>
            </a:r>
            <a:r>
              <a:rPr lang="en-US" dirty="0" err="1" smtClean="0"/>
              <a:t>RegTAP</a:t>
            </a:r>
            <a:r>
              <a:rPr lang="en-US" dirty="0" smtClean="0"/>
              <a:t> 1.1 </a:t>
            </a:r>
            <a:r>
              <a:rPr lang="en-US" dirty="0" smtClean="0">
                <a:solidFill>
                  <a:schemeClr val="accent2"/>
                </a:solidFill>
              </a:rPr>
              <a:t>MUST</a:t>
            </a:r>
            <a:r>
              <a:rPr lang="en-US" dirty="0" smtClean="0"/>
              <a:t> </a:t>
            </a:r>
            <a:r>
              <a:rPr lang="en-US" dirty="0"/>
              <a:t>implement ADQL 2.1, </a:t>
            </a:r>
            <a:br>
              <a:rPr lang="en-US" dirty="0"/>
            </a:br>
            <a:r>
              <a:rPr lang="en-US" dirty="0" smtClean="0"/>
              <a:t>and </a:t>
            </a:r>
            <a:r>
              <a:rPr lang="en-US" dirty="0"/>
              <a:t>they </a:t>
            </a:r>
            <a:r>
              <a:rPr lang="en-US" dirty="0">
                <a:solidFill>
                  <a:schemeClr val="accent2"/>
                </a:solidFill>
              </a:rPr>
              <a:t>MUST</a:t>
            </a:r>
            <a:r>
              <a:rPr lang="en-US" dirty="0"/>
              <a:t> implement the </a:t>
            </a:r>
            <a:r>
              <a:rPr lang="en-US" dirty="0" smtClean="0"/>
              <a:t>ILIKE operator </a:t>
            </a:r>
            <a:r>
              <a:rPr lang="en-US" dirty="0"/>
              <a:t>as specified in ADQL 2.1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which includes its declaration in </a:t>
            </a:r>
            <a:r>
              <a:rPr lang="en-US" dirty="0" smtClean="0"/>
              <a:t>their capabilities </a:t>
            </a:r>
            <a:r>
              <a:rPr lang="en-US" dirty="0"/>
              <a:t>record).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1600" dirty="0" smtClean="0"/>
              <a:t>SELECT </a:t>
            </a:r>
            <a:r>
              <a:rPr lang="en-US" sz="1600" dirty="0" err="1" smtClean="0"/>
              <a:t>ivoid</a:t>
            </a:r>
            <a:r>
              <a:rPr lang="en-US" sz="1600" dirty="0"/>
              <a:t>, </a:t>
            </a:r>
            <a:r>
              <a:rPr lang="en-US" sz="1600" dirty="0" err="1" smtClean="0"/>
              <a:t>access_url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	FROM </a:t>
            </a:r>
            <a:r>
              <a:rPr lang="en-US" sz="1600" dirty="0" err="1" smtClean="0"/>
              <a:t>rr.capability</a:t>
            </a:r>
            <a:r>
              <a:rPr lang="en-US" sz="1600" dirty="0"/>
              <a:t> </a:t>
            </a:r>
            <a:r>
              <a:rPr lang="en-US" sz="1600" dirty="0" smtClean="0"/>
              <a:t>NATURAL JOIN </a:t>
            </a:r>
            <a:r>
              <a:rPr lang="en-US" sz="1600" dirty="0" err="1" smtClean="0"/>
              <a:t>rr.resource</a:t>
            </a:r>
            <a:r>
              <a:rPr lang="en-US" sz="1600" dirty="0" smtClean="0"/>
              <a:t> NATURAL JOIN </a:t>
            </a:r>
            <a:r>
              <a:rPr lang="en-US" sz="1600" dirty="0" err="1" smtClean="0"/>
              <a:t>rr.interface</a:t>
            </a:r>
            <a:r>
              <a:rPr lang="en-US" sz="1600" dirty="0" smtClean="0"/>
              <a:t> NATURAL JOIN </a:t>
            </a:r>
            <a:r>
              <a:rPr lang="en-US" sz="1600" dirty="0" err="1" smtClean="0"/>
              <a:t>rr.res_subject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	WHERE </a:t>
            </a:r>
            <a:r>
              <a:rPr lang="en-US" sz="1600" dirty="0" err="1" smtClean="0"/>
              <a:t>standard_id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accent6"/>
                </a:solidFill>
              </a:rPr>
              <a:t>LIKE</a:t>
            </a:r>
            <a:r>
              <a:rPr lang="en-US" sz="1600" dirty="0" smtClean="0"/>
              <a:t> ’</a:t>
            </a:r>
            <a:r>
              <a:rPr lang="en-US" sz="1600" dirty="0" err="1" smtClean="0"/>
              <a:t>ivo</a:t>
            </a:r>
            <a:r>
              <a:rPr lang="en-US" sz="1600" dirty="0"/>
              <a:t>://ivoa.net/</a:t>
            </a:r>
            <a:r>
              <a:rPr lang="en-US" sz="1600" dirty="0" err="1"/>
              <a:t>std</a:t>
            </a:r>
            <a:r>
              <a:rPr lang="en-US" sz="1600" dirty="0"/>
              <a:t>/</a:t>
            </a:r>
            <a:r>
              <a:rPr lang="en-US" sz="1600" dirty="0" err="1"/>
              <a:t>sia</a:t>
            </a:r>
            <a:r>
              <a:rPr lang="en-US" sz="1600" dirty="0" smtClean="0"/>
              <a:t>%’ AND </a:t>
            </a:r>
            <a:r>
              <a:rPr lang="en-US" sz="1600" dirty="0" err="1" smtClean="0"/>
              <a:t>intf_role</a:t>
            </a:r>
            <a:r>
              <a:rPr lang="en-US" sz="1600" dirty="0"/>
              <a:t>=’</a:t>
            </a:r>
            <a:r>
              <a:rPr lang="en-US" sz="1600" dirty="0" err="1"/>
              <a:t>std</a:t>
            </a:r>
            <a:r>
              <a:rPr lang="en-US" sz="1600" dirty="0" smtClean="0"/>
              <a:t>’ AND </a:t>
            </a:r>
            <a:br>
              <a:rPr lang="en-US" sz="1600" dirty="0" smtClean="0"/>
            </a:br>
            <a:r>
              <a:rPr lang="en-US" sz="1600" dirty="0" smtClean="0"/>
              <a:t>		(</a:t>
            </a:r>
            <a:r>
              <a:rPr lang="en-US" sz="1600" dirty="0" err="1" smtClean="0"/>
              <a:t>res_subject</a:t>
            </a:r>
            <a:r>
              <a:rPr lang="en-US" sz="1600" dirty="0" smtClean="0"/>
              <a:t> </a:t>
            </a:r>
            <a:r>
              <a:rPr lang="en-US" sz="1600" dirty="0">
                <a:solidFill>
                  <a:schemeClr val="accent6"/>
                </a:solidFill>
              </a:rPr>
              <a:t>ILIKE</a:t>
            </a:r>
            <a:r>
              <a:rPr lang="en-US" sz="1600" dirty="0"/>
              <a:t> ’%spiral</a:t>
            </a:r>
            <a:r>
              <a:rPr lang="en-US" sz="1600" dirty="0" smtClean="0"/>
              <a:t>%’ OR 1=</a:t>
            </a:r>
            <a:r>
              <a:rPr lang="en-US" sz="1600" dirty="0" err="1" smtClean="0"/>
              <a:t>ivo_hasword</a:t>
            </a:r>
            <a:r>
              <a:rPr lang="en-US" sz="1600" dirty="0" smtClean="0"/>
              <a:t>(</a:t>
            </a:r>
            <a:r>
              <a:rPr lang="en-US" sz="1600" dirty="0" err="1" smtClean="0"/>
              <a:t>res_description</a:t>
            </a:r>
            <a:r>
              <a:rPr lang="en-US" sz="1600" dirty="0"/>
              <a:t>, ’spiral</a:t>
            </a:r>
            <a:r>
              <a:rPr lang="en-US" sz="1600" dirty="0" smtClean="0"/>
              <a:t>’) </a:t>
            </a:r>
            <a:br>
              <a:rPr lang="en-US" sz="1600" dirty="0" smtClean="0"/>
            </a:br>
            <a:r>
              <a:rPr lang="en-US" sz="1600" dirty="0" smtClean="0"/>
              <a:t>		OR 1=</a:t>
            </a:r>
            <a:r>
              <a:rPr lang="en-US" sz="1600" dirty="0" err="1" smtClean="0"/>
              <a:t>ivo_hasword</a:t>
            </a:r>
            <a:r>
              <a:rPr lang="en-US" sz="1600" dirty="0" smtClean="0"/>
              <a:t>(</a:t>
            </a:r>
            <a:r>
              <a:rPr lang="en-US" sz="1600" dirty="0" err="1" smtClean="0"/>
              <a:t>res_title</a:t>
            </a:r>
            <a:r>
              <a:rPr lang="en-US" sz="1600" dirty="0"/>
              <a:t>, ’spiral</a:t>
            </a:r>
            <a:r>
              <a:rPr lang="en-US" sz="1600" dirty="0" smtClean="0"/>
              <a:t>’))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Client Recommendations: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When discovering </a:t>
            </a:r>
            <a:r>
              <a:rPr lang="en-US" sz="2000" dirty="0"/>
              <a:t>standard services clients </a:t>
            </a:r>
            <a:r>
              <a:rPr lang="en-US" sz="2000" dirty="0" smtClean="0"/>
              <a:t>should (</a:t>
            </a:r>
            <a:r>
              <a:rPr lang="en-US" sz="2000" dirty="0"/>
              <a:t>again) </a:t>
            </a:r>
            <a:r>
              <a:rPr lang="en-US" sz="2000" dirty="0" smtClean="0"/>
              <a:t>constrain </a:t>
            </a:r>
            <a:r>
              <a:rPr lang="en-US" sz="2000" dirty="0" err="1" smtClean="0"/>
              <a:t>intf_role</a:t>
            </a:r>
            <a:r>
              <a:rPr lang="en-US" sz="2000" dirty="0" smtClean="0"/>
              <a:t> to </a:t>
            </a:r>
            <a:r>
              <a:rPr lang="en-US" sz="2000" dirty="0" err="1" smtClean="0"/>
              <a:t>std</a:t>
            </a:r>
            <a:r>
              <a:rPr lang="en-US" sz="2000" dirty="0" smtClean="0"/>
              <a:t> rather than </a:t>
            </a:r>
            <a:r>
              <a:rPr lang="en-US" sz="2000" dirty="0" err="1" smtClean="0"/>
              <a:t>intf_type</a:t>
            </a:r>
            <a:r>
              <a:rPr lang="en-US" sz="2000" dirty="0" smtClean="0"/>
              <a:t> to </a:t>
            </a:r>
            <a:r>
              <a:rPr lang="en-US" sz="2000" dirty="0" err="1" smtClean="0"/>
              <a:t>vs:ParamHTTP</a:t>
            </a:r>
            <a:r>
              <a:rPr lang="en-US" sz="2000" dirty="0"/>
              <a:t>. </a:t>
            </a:r>
            <a:endParaRPr lang="en-US" sz="2000" dirty="0" smtClean="0"/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(Was a </a:t>
            </a:r>
            <a:r>
              <a:rPr lang="en-US" sz="1600" dirty="0" err="1" smtClean="0"/>
              <a:t>RegTAP</a:t>
            </a:r>
            <a:r>
              <a:rPr lang="en-US" sz="1600" dirty="0" smtClean="0"/>
              <a:t> 1.0 workaround, fixed)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Clients not prepared to authenticate to services should always include </a:t>
            </a:r>
            <a:r>
              <a:rPr lang="en-US" sz="2000" dirty="0" err="1" smtClean="0"/>
              <a:t>authenticated_only</a:t>
            </a:r>
            <a:r>
              <a:rPr lang="en-US" sz="2000" dirty="0" smtClean="0"/>
              <a:t>=0 condition when retrieving access URLs from </a:t>
            </a:r>
            <a:r>
              <a:rPr lang="en-US" sz="2000" dirty="0" err="1" smtClean="0"/>
              <a:t>Reg</a:t>
            </a:r>
            <a:r>
              <a:rPr lang="en-US" sz="2000" dirty="0" smtClean="0"/>
              <a:t>-TAP 1.1 services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67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Schema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1787880"/>
          </a:xfrm>
        </p:spPr>
        <p:txBody>
          <a:bodyPr/>
          <a:lstStyle/>
          <a:p>
            <a:r>
              <a:rPr lang="en-US" dirty="0" err="1" smtClean="0"/>
              <a:t>rr.resource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049391"/>
              </p:ext>
            </p:extLst>
          </p:nvPr>
        </p:nvGraphicFramePr>
        <p:xfrm>
          <a:off x="1079936" y="1954457"/>
          <a:ext cx="10521512" cy="1143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255122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rights_uri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</a:t>
                      </a:r>
                      <a:r>
                        <a:rPr lang="en-US" dirty="0" smtClean="0"/>
                        <a:t>:/rights/@</a:t>
                      </a:r>
                      <a:r>
                        <a:rPr lang="en-US" dirty="0" err="1" smtClean="0"/>
                        <a:t>rightsURI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URI identifying a license the data is made available under.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1004550" y="3464664"/>
            <a:ext cx="10595611" cy="17878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>
                <a:tab pos="225425" algn="l"/>
              </a:tabLst>
              <a:defRPr sz="24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Grande" charset="0"/>
              <a:buChar char="-"/>
              <a:defRPr sz="18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LucidaGrande" charset="0"/>
              <a:buChar char="▸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LucidaGrande" charset="0"/>
              <a:buChar char="◆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rr.alt_identifier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(</a:t>
            </a:r>
            <a:r>
              <a:rPr lang="en-US" i="1" dirty="0" smtClean="0">
                <a:solidFill>
                  <a:schemeClr val="accent2"/>
                </a:solidFill>
              </a:rPr>
              <a:t>NEW TABLE!)</a:t>
            </a:r>
            <a:endParaRPr lang="en-US" i="1" dirty="0" smtClean="0">
              <a:solidFill>
                <a:schemeClr val="accent2"/>
              </a:solidFill>
            </a:endParaRPr>
          </a:p>
          <a:p>
            <a:r>
              <a:rPr lang="en-US" sz="2000" dirty="0" smtClean="0"/>
              <a:t>	</a:t>
            </a:r>
            <a:r>
              <a:rPr lang="en-US" sz="2000" dirty="0" err="1" smtClean="0"/>
              <a:t>VOResource</a:t>
            </a:r>
            <a:r>
              <a:rPr lang="en-US" sz="2000" dirty="0" smtClean="0"/>
              <a:t> 1.1 </a:t>
            </a:r>
            <a:r>
              <a:rPr lang="en-US" sz="2000" dirty="0"/>
              <a:t>allows </a:t>
            </a:r>
            <a:r>
              <a:rPr lang="en-US" sz="2000" dirty="0" smtClean="0"/>
              <a:t>annotation with </a:t>
            </a:r>
            <a:r>
              <a:rPr lang="en-US" sz="2000" dirty="0"/>
              <a:t>alternate identifiers </a:t>
            </a:r>
            <a:r>
              <a:rPr lang="en-US" sz="2000" dirty="0" smtClean="0"/>
              <a:t>via </a:t>
            </a:r>
            <a:r>
              <a:rPr lang="en-US" sz="2000" i="1" dirty="0" smtClean="0">
                <a:solidFill>
                  <a:schemeClr val="tx1"/>
                </a:solidFill>
              </a:rPr>
              <a:t>&lt;</a:t>
            </a:r>
            <a:r>
              <a:rPr lang="en-US" sz="2000" i="1" dirty="0" err="1" smtClean="0">
                <a:solidFill>
                  <a:schemeClr val="tx1"/>
                </a:solidFill>
              </a:rPr>
              <a:t>altIdentifier</a:t>
            </a:r>
            <a:r>
              <a:rPr lang="en-US" sz="2000" i="1" dirty="0" smtClean="0">
                <a:solidFill>
                  <a:schemeClr val="tx1"/>
                </a:solidFill>
              </a:rPr>
              <a:t>&gt; </a:t>
            </a:r>
            <a:r>
              <a:rPr lang="en-US" sz="2000" dirty="0" smtClean="0"/>
              <a:t>element</a:t>
            </a:r>
          </a:p>
          <a:p>
            <a:r>
              <a:rPr lang="en-US" sz="2000" dirty="0" smtClean="0"/>
              <a:t>	Examples: DOIs</a:t>
            </a:r>
            <a:r>
              <a:rPr lang="en-US" sz="2000" dirty="0"/>
              <a:t>, ORCIDs, and </a:t>
            </a:r>
            <a:r>
              <a:rPr lang="en-US" sz="2000" dirty="0" err="1"/>
              <a:t>bibcodes</a:t>
            </a:r>
            <a:r>
              <a:rPr lang="en-US" sz="2000" dirty="0"/>
              <a:t>. </a:t>
            </a:r>
            <a:r>
              <a:rPr lang="en-US" sz="2000" i="1" dirty="0" smtClean="0">
                <a:solidFill>
                  <a:schemeClr val="accent6"/>
                </a:solidFill>
              </a:rPr>
              <a:t>orcid:0000-0002-1891-3794	 </a:t>
            </a:r>
            <a:r>
              <a:rPr lang="en-US" sz="2000" i="1" dirty="0">
                <a:solidFill>
                  <a:schemeClr val="accent6"/>
                </a:solidFill>
              </a:rPr>
              <a:t>doi:10.17909/T9QC7K</a:t>
            </a:r>
            <a:endParaRPr lang="en-US" sz="2000" i="1" dirty="0" smtClean="0">
              <a:solidFill>
                <a:schemeClr val="accent6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896771"/>
              </p:ext>
            </p:extLst>
          </p:nvPr>
        </p:nvGraphicFramePr>
        <p:xfrm>
          <a:off x="1079938" y="4660589"/>
          <a:ext cx="10521512" cy="1921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255122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ivoid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</a:t>
                      </a:r>
                      <a:r>
                        <a:rPr lang="en-US" dirty="0" smtClean="0"/>
                        <a:t>:/identifier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parent resource.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alt_identifier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identifier for the resource or an entity related to the resource in URI form.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4205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1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RegTAP</a:t>
            </a:r>
            <a:r>
              <a:rPr lang="en-US" dirty="0" smtClean="0"/>
              <a:t> 1.1 Schema </a:t>
            </a:r>
            <a:r>
              <a:rPr lang="en-US" dirty="0" smtClean="0"/>
              <a:t>Changes: </a:t>
            </a:r>
            <a:r>
              <a:rPr lang="en-US" dirty="0" err="1" smtClean="0"/>
              <a:t>rr.interface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05839" y="1404636"/>
            <a:ext cx="10595611" cy="3577265"/>
          </a:xfrm>
        </p:spPr>
        <p:txBody>
          <a:bodyPr/>
          <a:lstStyle/>
          <a:p>
            <a:r>
              <a:rPr lang="en-US" dirty="0" err="1" smtClean="0"/>
              <a:t>rr.interface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031019"/>
              </p:ext>
            </p:extLst>
          </p:nvPr>
        </p:nvGraphicFramePr>
        <p:xfrm>
          <a:off x="1079936" y="1954457"/>
          <a:ext cx="1052151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050">
                  <a:extLst>
                    <a:ext uri="{9D8B030D-6E8A-4147-A177-3AD203B41FA5}">
                      <a16:colId xmlns:a16="http://schemas.microsoft.com/office/drawing/2014/main" val="1486613470"/>
                    </a:ext>
                  </a:extLst>
                </a:gridCol>
                <a:gridCol w="2853559">
                  <a:extLst>
                    <a:ext uri="{9D8B030D-6E8A-4147-A177-3AD203B41FA5}">
                      <a16:colId xmlns:a16="http://schemas.microsoft.com/office/drawing/2014/main" val="1867754016"/>
                    </a:ext>
                  </a:extLst>
                </a:gridCol>
                <a:gridCol w="1481958">
                  <a:extLst>
                    <a:ext uri="{9D8B030D-6E8A-4147-A177-3AD203B41FA5}">
                      <a16:colId xmlns:a16="http://schemas.microsoft.com/office/drawing/2014/main" val="912435411"/>
                    </a:ext>
                  </a:extLst>
                </a:gridCol>
                <a:gridCol w="4104945">
                  <a:extLst>
                    <a:ext uri="{9D8B030D-6E8A-4147-A177-3AD203B41FA5}">
                      <a16:colId xmlns:a16="http://schemas.microsoft.com/office/drawing/2014/main" val="4149462687"/>
                    </a:ext>
                  </a:extLst>
                </a:gridCol>
              </a:tblGrid>
              <a:tr h="333656">
                <a:tc>
                  <a:txBody>
                    <a:bodyPr/>
                    <a:lstStyle/>
                    <a:p>
                      <a:r>
                        <a:rPr lang="en-US" dirty="0" smtClean="0"/>
                        <a:t>Column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85308"/>
                  </a:ext>
                </a:extLst>
              </a:tr>
              <a:tr h="59534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mirror_url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xpath:mirrorURL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Secondary access URLs of this interface, separated by hash characters.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808232"/>
                  </a:ext>
                </a:extLst>
              </a:tr>
              <a:tr h="108438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authenticated_only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xpath:securityMethod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integer[]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 flag for whether an interface is available for anonymous use (=0) or only authenticated clients are served(=1).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39742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079937" y="4149018"/>
            <a:ext cx="10673914" cy="23771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tabLst>
                <a:tab pos="225425" algn="l"/>
              </a:tabLst>
              <a:defRPr sz="24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Grande" charset="0"/>
              <a:buChar char="-"/>
              <a:defRPr sz="18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LucidaGrande" charset="0"/>
              <a:buChar char="▸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LucidaGrande" charset="0"/>
              <a:buChar char="◆"/>
              <a:defRPr sz="1600" kern="1200">
                <a:solidFill>
                  <a:srgbClr val="00206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trike="sngStrike" dirty="0" err="1" smtClean="0"/>
              <a:t>rr.interface.security_method_id</a:t>
            </a:r>
            <a:endParaRPr lang="en-US" strike="sngStrik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Complicates </a:t>
            </a:r>
            <a:r>
              <a:rPr lang="en-US" dirty="0" smtClean="0"/>
              <a:t>interfaces/keys when multiple exist (</a:t>
            </a:r>
            <a:r>
              <a:rPr lang="en-US" dirty="0" smtClean="0"/>
              <a:t>CADC)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res_detail.xpath</a:t>
            </a:r>
            <a:r>
              <a:rPr lang="en-US" dirty="0" smtClean="0"/>
              <a:t>: /capability/interface/</a:t>
            </a:r>
            <a:r>
              <a:rPr lang="en-US" dirty="0" err="1" smtClean="0"/>
              <a:t>securityMethod</a:t>
            </a:r>
            <a:r>
              <a:rPr lang="en-US" dirty="0"/>
              <a:t>/@</a:t>
            </a:r>
            <a:r>
              <a:rPr lang="en-US" dirty="0" err="1" smtClean="0"/>
              <a:t>standardID</a:t>
            </a:r>
            <a:r>
              <a:rPr lang="en-US" dirty="0" smtClean="0"/>
              <a:t> exists (not required)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Future version changes to come with real-world use cases.</a:t>
            </a:r>
          </a:p>
        </p:txBody>
      </p:sp>
    </p:spTree>
    <p:extLst>
      <p:ext uri="{BB962C8B-B14F-4D97-AF65-F5344CB8AC3E}">
        <p14:creationId xmlns:p14="http://schemas.microsoft.com/office/powerpoint/2010/main" val="42581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8147304" y="1267078"/>
            <a:ext cx="3527934" cy="2587752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074787" y="3961321"/>
            <a:ext cx="3600451" cy="2506280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32688" y="3973958"/>
            <a:ext cx="7068312" cy="2494849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32688" y="1298448"/>
            <a:ext cx="7068312" cy="2556382"/>
          </a:xfrm>
          <a:prstGeom prst="round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7498738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Architecture: </a:t>
            </a:r>
            <a:r>
              <a:rPr lang="en-US" dirty="0" err="1" smtClean="0"/>
              <a:t>RegTAP</a:t>
            </a:r>
            <a:r>
              <a:rPr lang="en-US" dirty="0" smtClean="0"/>
              <a:t> 1.1 Changes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47498738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/>
          <p:cNvSpPr/>
          <p:nvPr/>
        </p:nvSpPr>
        <p:spPr>
          <a:xfrm>
            <a:off x="797507" y="1302129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2553748" y="1302128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810756" y="3905186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1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 Registry Architecture: </a:t>
            </a:r>
            <a:r>
              <a:rPr lang="en-US" dirty="0" err="1" smtClean="0"/>
              <a:t>RegTAP</a:t>
            </a:r>
            <a:r>
              <a:rPr lang="en-US" dirty="0" smtClean="0"/>
              <a:t> 1.1 Changes &amp; Validation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709330923"/>
              </p:ext>
            </p:extLst>
          </p:nvPr>
        </p:nvGraphicFramePr>
        <p:xfrm>
          <a:off x="1006475" y="1404938"/>
          <a:ext cx="1059497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own Arrow 2"/>
          <p:cNvSpPr/>
          <p:nvPr/>
        </p:nvSpPr>
        <p:spPr>
          <a:xfrm>
            <a:off x="1764792" y="3767328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764792" y="1139762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8363712" y="3756787"/>
            <a:ext cx="402336" cy="2651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0478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5196377" y="3777869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3504787" y="1139761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5218572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10440796" y="3756787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0396472" y="1139762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936992" y="2308860"/>
            <a:ext cx="283464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>
            <a:off x="6934741" y="3767328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6932357" y="1150303"/>
            <a:ext cx="394398" cy="25463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1 17"/>
          <p:cNvSpPr/>
          <p:nvPr/>
        </p:nvSpPr>
        <p:spPr>
          <a:xfrm>
            <a:off x="797507" y="1302129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xplosion 1 19"/>
          <p:cNvSpPr/>
          <p:nvPr/>
        </p:nvSpPr>
        <p:spPr>
          <a:xfrm>
            <a:off x="2553748" y="1302128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xplosion 1 20"/>
          <p:cNvSpPr/>
          <p:nvPr/>
        </p:nvSpPr>
        <p:spPr>
          <a:xfrm>
            <a:off x="810756" y="3905186"/>
            <a:ext cx="1176253" cy="1212471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xplosion 1 18"/>
          <p:cNvSpPr/>
          <p:nvPr/>
        </p:nvSpPr>
        <p:spPr>
          <a:xfrm>
            <a:off x="6990259" y="2671633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xplosion 1 22"/>
          <p:cNvSpPr/>
          <p:nvPr/>
        </p:nvSpPr>
        <p:spPr>
          <a:xfrm>
            <a:off x="10593671" y="5355591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xplosion 1 24"/>
          <p:cNvSpPr/>
          <p:nvPr/>
        </p:nvSpPr>
        <p:spPr>
          <a:xfrm>
            <a:off x="6934741" y="5355591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xplosion 1 25"/>
          <p:cNvSpPr/>
          <p:nvPr/>
        </p:nvSpPr>
        <p:spPr>
          <a:xfrm>
            <a:off x="1820449" y="2692714"/>
            <a:ext cx="1176253" cy="1212471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49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465</Words>
  <Application>Microsoft Office PowerPoint</Application>
  <PresentationFormat>Widescreen</PresentationFormat>
  <Paragraphs>127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  <vt:variant>
        <vt:lpstr>Custom Shows</vt:lpstr>
      </vt:variant>
      <vt:variant>
        <vt:i4>1</vt:i4>
      </vt:variant>
    </vt:vector>
  </HeadingPairs>
  <TitlesOfParts>
    <vt:vector size="19" baseType="lpstr">
      <vt:lpstr>Arial</vt:lpstr>
      <vt:lpstr>Calibri</vt:lpstr>
      <vt:lpstr>Calibri Light</vt:lpstr>
      <vt:lpstr>Franklin Gothic Medium</vt:lpstr>
      <vt:lpstr>Franklin Gothic Medium Cond</vt:lpstr>
      <vt:lpstr>LucidaGrande</vt:lpstr>
      <vt:lpstr>Office Theme</vt:lpstr>
      <vt:lpstr>RegTAP 1.1 Implementation  IVOA Interop, Paris, May 2019 Registry Working Group  Theresa Dower MAST / STScI / NAVO </vt:lpstr>
      <vt:lpstr>RegTAP 1.1 Implementations Today:</vt:lpstr>
      <vt:lpstr>RegTAP 1.1 Non-schema Content Changes</vt:lpstr>
      <vt:lpstr>RegTAP 1.1 Query Changes</vt:lpstr>
      <vt:lpstr>RegTAP 1.1 Schema Changes</vt:lpstr>
      <vt:lpstr>RegTAP 1.1 Schema Changes: rr.interface</vt:lpstr>
      <vt:lpstr>MAST Registry Architecture</vt:lpstr>
      <vt:lpstr>MAST Registry Architecture: RegTAP 1.1 Changes</vt:lpstr>
      <vt:lpstr>MAST Registry Architecture: RegTAP 1.1 Changes &amp; Validation</vt:lpstr>
      <vt:lpstr>RegTAP 1.1 Implementation Changes:</vt:lpstr>
      <vt:lpstr>RegTAP 1.1 Implementation Changes:</vt:lpstr>
      <vt:lpstr>Custom Show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Windows User</cp:lastModifiedBy>
  <cp:revision>187</cp:revision>
  <dcterms:created xsi:type="dcterms:W3CDTF">2017-03-08T15:51:23Z</dcterms:created>
  <dcterms:modified xsi:type="dcterms:W3CDTF">2019-05-09T20:01:12Z</dcterms:modified>
</cp:coreProperties>
</file>