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4"/>
  </p:sldMasterIdLst>
  <p:notesMasterIdLst>
    <p:notesMasterId r:id="rId23"/>
  </p:notesMasterIdLst>
  <p:handoutMasterIdLst>
    <p:handoutMasterId r:id="rId24"/>
  </p:handoutMasterIdLst>
  <p:sldIdLst>
    <p:sldId id="256" r:id="rId5"/>
    <p:sldId id="425" r:id="rId6"/>
    <p:sldId id="426" r:id="rId7"/>
    <p:sldId id="427" r:id="rId8"/>
    <p:sldId id="428" r:id="rId9"/>
    <p:sldId id="429" r:id="rId10"/>
    <p:sldId id="434" r:id="rId11"/>
    <p:sldId id="435" r:id="rId12"/>
    <p:sldId id="436" r:id="rId13"/>
    <p:sldId id="437" r:id="rId14"/>
    <p:sldId id="431" r:id="rId15"/>
    <p:sldId id="440" r:id="rId16"/>
    <p:sldId id="432" r:id="rId17"/>
    <p:sldId id="430" r:id="rId18"/>
    <p:sldId id="433" r:id="rId19"/>
    <p:sldId id="439" r:id="rId20"/>
    <p:sldId id="438" r:id="rId21"/>
    <p:sldId id="421" r:id="rId22"/>
  </p:sldIdLst>
  <p:sldSz cx="9144000" cy="6858000" type="screen4x3"/>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222"/>
    <a:srgbClr val="FDC82F"/>
    <a:srgbClr val="000000"/>
    <a:srgbClr val="FFCC99"/>
    <a:srgbClr val="AA1A16"/>
    <a:srgbClr val="0098DB"/>
    <a:srgbClr val="00549F"/>
    <a:srgbClr val="00338D"/>
    <a:srgbClr val="D0103A"/>
    <a:srgbClr val="00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2" autoAdjust="0"/>
    <p:restoredTop sz="99455" autoAdjust="0"/>
  </p:normalViewPr>
  <p:slideViewPr>
    <p:cSldViewPr snapToGrid="0">
      <p:cViewPr>
        <p:scale>
          <a:sx n="103" d="100"/>
          <a:sy n="103" d="100"/>
        </p:scale>
        <p:origin x="-744" y="-11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25/05/18</a:t>
            </a:fld>
            <a:endParaRPr lang="en-US" dirty="0"/>
          </a:p>
        </p:txBody>
      </p:sp>
      <p:sp>
        <p:nvSpPr>
          <p:cNvPr id="11268" name="Rectangle 4"/>
          <p:cNvSpPr>
            <a:spLocks noGrp="1" noRot="1" noChangeAspect="1" noChangeArrowheads="1" noTextEdit="1"/>
          </p:cNvSpPr>
          <p:nvPr>
            <p:ph type="sldImg" idx="2"/>
          </p:nvPr>
        </p:nvSpPr>
        <p:spPr bwMode="auto">
          <a:xfrm>
            <a:off x="1231900" y="693738"/>
            <a:ext cx="462121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419100"/>
          </a:xfrm>
        </p:spPr>
        <p:txBody>
          <a:bodyPr wrap="square">
            <a:spAutoFit/>
          </a:bodyPr>
          <a:lstStyle>
            <a:lvl1pPr marL="0" indent="0">
              <a:buFont typeface="Verdana" pitchFamily="34" charset="0"/>
              <a:buNone/>
              <a:defRPr sz="1800"/>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4" y="2574925"/>
            <a:ext cx="7947025" cy="579438"/>
          </a:xfrm>
        </p:spPr>
        <p:txBody>
          <a:bodyPr/>
          <a:lstStyle>
            <a:lvl1pPr algn="l" rtl="0" eaLnBrk="1" fontAlgn="base" hangingPunct="1">
              <a:spcBef>
                <a:spcPct val="0"/>
              </a:spcBef>
              <a:spcAft>
                <a:spcPct val="0"/>
              </a:spcAft>
              <a:defRPr lang="en-GB" sz="3200" b="1" noProof="0" dirty="0" smtClean="0">
                <a:solidFill>
                  <a:srgbClr val="822433"/>
                </a:solidFill>
                <a:latin typeface="+mj-lt"/>
                <a:ea typeface="+mj-ea"/>
                <a:cs typeface="+mj-cs"/>
              </a:defRPr>
            </a:lvl1pPr>
          </a:lstStyle>
          <a:p>
            <a:pPr lvl="0"/>
            <a:r>
              <a:rPr lang="en-US" noProof="0" dirty="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5"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t="534" b="24990"/>
          <a:stretch/>
        </p:blipFill>
        <p:spPr>
          <a:xfrm>
            <a:off x="0" y="0"/>
            <a:ext cx="9144000" cy="907057"/>
          </a:xfrm>
          <a:prstGeom prst="rect">
            <a:avLst/>
          </a:prstGeom>
        </p:spPr>
      </p:pic>
    </p:spTree>
    <p:extLst>
      <p:ext uri="{BB962C8B-B14F-4D97-AF65-F5344CB8AC3E}">
        <p14:creationId xmlns:p14="http://schemas.microsoft.com/office/powerpoint/2010/main" val="1644393714"/>
      </p:ext>
    </p:extLst>
  </p:cSld>
  <p:clrMapOvr>
    <a:masterClrMapping/>
  </p:clrMapOvr>
  <p:timing>
    <p:tnLst>
      <p:par>
        <p:cTn xmlns:p14="http://schemas.microsoft.com/office/powerpoint/2010/mai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4305" y="381000"/>
            <a:ext cx="6486695" cy="427038"/>
          </a:xfrm>
        </p:spPr>
        <p:txBody>
          <a:body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251285" y="1319248"/>
            <a:ext cx="8718211" cy="4816305"/>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190043064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898"/>
            <a:ext cx="7789050" cy="1323439"/>
          </a:xfrm>
        </p:spPr>
        <p:txBody>
          <a:bodyPr anchor="t"/>
          <a:lstStyle>
            <a:lvl1pPr algn="l">
              <a:defRPr sz="4000"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415230374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76950941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81600"/>
            <a:ext cx="6105600" cy="428400"/>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5" name="Text Placeholder 4"/>
          <p:cNvSpPr>
            <a:spLocks noGrp="1"/>
          </p:cNvSpPr>
          <p:nvPr>
            <p:ph type="body" sz="quarter" idx="3"/>
          </p:nvPr>
        </p:nvSpPr>
        <p:spPr>
          <a:xfrm>
            <a:off x="4645025" y="1666875"/>
            <a:ext cx="3896416" cy="495324"/>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6351425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3889048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62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09890"/>
            <a:ext cx="6105600" cy="400110"/>
          </a:xfrm>
        </p:spPr>
        <p:txBody>
          <a:bodyPr anchor="b"/>
          <a:lstStyle>
            <a:lvl1pPr algn="l">
              <a:defRPr sz="2000"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4"/>
            <a:ext cx="4968875" cy="4324351"/>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5" y="1666800"/>
            <a:ext cx="2846388" cy="4324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07175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69086"/>
            <a:ext cx="5932800" cy="307777"/>
          </a:xfrm>
        </p:spPr>
        <p:txBody>
          <a:bodyPr anchor="b"/>
          <a:lstStyle>
            <a:lvl1pPr algn="l">
              <a:defRPr sz="1400"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3"/>
            <a:ext cx="5932488" cy="3390901"/>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1639543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2">
            <a:extLst>
              <a:ext uri="{28A0092B-C50C-407E-A947-70E740481C1C}">
                <a14:useLocalDpi xmlns:a14="http://schemas.microsoft.com/office/drawing/2010/main" val="0"/>
              </a:ext>
            </a:extLst>
          </a:blip>
          <a:srcRect l="84271" t="-8163"/>
          <a:stretch>
            <a:fillRect/>
          </a:stretch>
        </p:blipFill>
        <p:spPr bwMode="auto">
          <a:xfrm>
            <a:off x="7705725" y="657973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211110" y="1389050"/>
            <a:ext cx="8772346" cy="487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5301" name="Rectangle 6"/>
          <p:cNvSpPr>
            <a:spLocks noGrp="1" noChangeArrowheads="1"/>
          </p:cNvSpPr>
          <p:nvPr>
            <p:ph type="title"/>
          </p:nvPr>
        </p:nvSpPr>
        <p:spPr bwMode="auto">
          <a:xfrm>
            <a:off x="220635"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0" name="Text Box 34"/>
          <p:cNvSpPr txBox="1">
            <a:spLocks noChangeAspect="1" noChangeArrowheads="1"/>
          </p:cNvSpPr>
          <p:nvPr/>
        </p:nvSpPr>
        <p:spPr bwMode="auto">
          <a:xfrm>
            <a:off x="206088" y="638606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r>
              <a:rPr lang="en-US" sz="800" noProof="1" smtClean="0">
                <a:solidFill>
                  <a:schemeClr val="bg2"/>
                </a:solidFill>
              </a:rPr>
              <a:t>J. Salgado -</a:t>
            </a:r>
            <a:r>
              <a:rPr lang="en-US" sz="800" baseline="0" noProof="1" smtClean="0">
                <a:solidFill>
                  <a:schemeClr val="bg2"/>
                </a:solidFill>
              </a:rPr>
              <a:t> ESDC</a:t>
            </a:r>
            <a:r>
              <a:rPr lang="en-US" sz="800" noProof="1" smtClean="0">
                <a:solidFill>
                  <a:schemeClr val="bg2"/>
                </a:solidFill>
              </a:rPr>
              <a:t> | Visibility and scheduled</a:t>
            </a:r>
            <a:r>
              <a:rPr lang="en-US" sz="800" baseline="0" noProof="1" smtClean="0">
                <a:solidFill>
                  <a:schemeClr val="bg2"/>
                </a:solidFill>
              </a:rPr>
              <a:t> observations</a:t>
            </a:r>
            <a:r>
              <a:rPr lang="en-US" sz="800" noProof="1" smtClean="0">
                <a:solidFill>
                  <a:schemeClr val="bg2"/>
                </a:solidFill>
              </a:rPr>
              <a:t> | 18/05/2018 | Slide  </a:t>
            </a:r>
            <a:fld id="{DF2D2A8E-DA4A-4BF9-B874-0E7FC9724F8D}" type="slidenum">
              <a:rPr lang="en-US" sz="800" noProof="1" smtClean="0">
                <a:solidFill>
                  <a:schemeClr val="bg2"/>
                </a:solidFill>
              </a:rPr>
              <a:t>‹#›</a:t>
            </a:fld>
            <a:endParaRPr lang="en-GB" sz="800" noProof="1">
              <a:solidFill>
                <a:schemeClr val="bg2"/>
              </a:solidFill>
            </a:endParaRPr>
          </a:p>
        </p:txBody>
      </p:sp>
      <p:sp>
        <p:nvSpPr>
          <p:cNvPr id="8" name="Text Box 38"/>
          <p:cNvSpPr txBox="1">
            <a:spLocks noChangeArrowheads="1"/>
          </p:cNvSpPr>
          <p:nvPr/>
        </p:nvSpPr>
        <p:spPr bwMode="auto">
          <a:xfrm>
            <a:off x="220005" y="6617835"/>
            <a:ext cx="50165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 noProof="0" dirty="0" smtClean="0"/>
              <a:t>ESA UNCLASSIFIED - Releasable to the Public</a:t>
            </a:r>
            <a:endParaRPr lang="en-GB" sz="800" noProof="0" dirty="0"/>
          </a:p>
        </p:txBody>
      </p: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t="534" b="24990"/>
          <a:stretch/>
        </p:blipFill>
        <p:spPr>
          <a:xfrm>
            <a:off x="0" y="0"/>
            <a:ext cx="9144000" cy="907057"/>
          </a:xfrm>
          <a:prstGeom prst="rect">
            <a:avLst/>
          </a:prstGeom>
        </p:spPr>
      </p:pic>
    </p:spTree>
    <p:extLst>
      <p:ext uri="{BB962C8B-B14F-4D97-AF65-F5344CB8AC3E}">
        <p14:creationId xmlns:p14="http://schemas.microsoft.com/office/powerpoint/2010/main" val="421720516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iming>
    <p:tnLst>
      <p:par>
        <p:cTn xmlns:p14="http://schemas.microsoft.com/office/powerpoint/2010/main" id="1" dur="indefinite" restart="never" nodeType="tmRoot"/>
      </p:par>
    </p:tnLst>
  </p:timing>
  <p:hf sldNum="0" hdr="0" dt="0"/>
  <p:txStyles>
    <p:titleStyle>
      <a:lvl1pPr algn="l" rtl="0" eaLnBrk="1" fontAlgn="base" hangingPunct="1">
        <a:spcBef>
          <a:spcPct val="0"/>
        </a:spcBef>
        <a:spcAft>
          <a:spcPct val="0"/>
        </a:spcAft>
        <a:defRPr sz="2200" b="1">
          <a:solidFill>
            <a:schemeClr val="bg1"/>
          </a:solidFill>
          <a:latin typeface="+mj-lt"/>
          <a:ea typeface="+mj-ea"/>
          <a:cs typeface="+mj-cs"/>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2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ivoa.net/documents/Notes/OLAP/index.html" TargetMode="External"/><Relationship Id="rId5" Type="http://schemas.openxmlformats.org/officeDocument/2006/relationships/hyperlink" Target="http://www.ivoa.net/documents/Notes/OVAP/index.html" TargetMode="External"/><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3" name="Rectangle 19"/>
          <p:cNvSpPr>
            <a:spLocks noGrp="1" noChangeArrowheads="1"/>
          </p:cNvSpPr>
          <p:nvPr>
            <p:ph type="ctrTitle"/>
          </p:nvPr>
        </p:nvSpPr>
        <p:spPr>
          <a:xfrm>
            <a:off x="160287" y="1981132"/>
            <a:ext cx="8643106" cy="1754327"/>
          </a:xfrm>
        </p:spPr>
        <p:txBody>
          <a:bodyPr/>
          <a:lstStyle/>
          <a:p>
            <a:r>
              <a:rPr lang="en-US" sz="3600" dirty="0"/>
              <a:t>Visibility Service </a:t>
            </a:r>
            <a:r>
              <a:rPr lang="en-US" sz="3600" dirty="0" smtClean="0"/>
              <a:t>and Observation </a:t>
            </a:r>
            <a:r>
              <a:rPr lang="en-US" sz="3600" dirty="0"/>
              <a:t>Locator: </a:t>
            </a:r>
            <a:r>
              <a:rPr lang="en-US" sz="3600" dirty="0" smtClean="0"/>
              <a:t/>
            </a:r>
            <a:br>
              <a:rPr lang="en-US" sz="3600" dirty="0" smtClean="0"/>
            </a:br>
            <a:r>
              <a:rPr lang="en-US" sz="3600" dirty="0" smtClean="0"/>
              <a:t>Planning </a:t>
            </a:r>
            <a:r>
              <a:rPr lang="en-US" sz="3600" dirty="0"/>
              <a:t>future </a:t>
            </a:r>
            <a:r>
              <a:rPr lang="en-US" sz="3600" dirty="0" smtClean="0"/>
              <a:t>observations</a:t>
            </a:r>
            <a:endParaRPr lang="en-US" sz="3600" dirty="0"/>
          </a:p>
        </p:txBody>
      </p:sp>
      <p:sp>
        <p:nvSpPr>
          <p:cNvPr id="57368" name="Text Box 24"/>
          <p:cNvSpPr txBox="1">
            <a:spLocks noChangeArrowheads="1"/>
          </p:cNvSpPr>
          <p:nvPr/>
        </p:nvSpPr>
        <p:spPr bwMode="auto">
          <a:xfrm>
            <a:off x="160286" y="3814197"/>
            <a:ext cx="8643106"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b="1" i="1" dirty="0" err="1" smtClean="0">
                <a:solidFill>
                  <a:schemeClr val="accent1"/>
                </a:solidFill>
              </a:rPr>
              <a:t>Jes</a:t>
            </a:r>
            <a:r>
              <a:rPr lang="en-US" b="1" i="1" dirty="0" err="1" smtClean="0">
                <a:solidFill>
                  <a:schemeClr val="accent1"/>
                </a:solidFill>
              </a:rPr>
              <a:t>ús</a:t>
            </a:r>
            <a:r>
              <a:rPr lang="en-US" b="1" i="1" dirty="0" smtClean="0">
                <a:solidFill>
                  <a:schemeClr val="accent1"/>
                </a:solidFill>
              </a:rPr>
              <a:t> </a:t>
            </a:r>
            <a:r>
              <a:rPr lang="en-US" b="1" i="1" dirty="0" smtClean="0">
                <a:solidFill>
                  <a:schemeClr val="accent1"/>
                </a:solidFill>
              </a:rPr>
              <a:t>Salgado</a:t>
            </a:r>
            <a:r>
              <a:rPr lang="en-US" b="1" i="1" baseline="30000" dirty="0" smtClean="0">
                <a:solidFill>
                  <a:schemeClr val="accent1"/>
                </a:solidFill>
              </a:rPr>
              <a:t>1</a:t>
            </a:r>
            <a:r>
              <a:rPr lang="en-US" b="1" i="1" dirty="0" smtClean="0">
                <a:solidFill>
                  <a:schemeClr val="accent1"/>
                </a:solidFill>
              </a:rPr>
              <a:t> - </a:t>
            </a:r>
            <a:r>
              <a:rPr lang="es-ES_tradnl" i="1" dirty="0">
                <a:solidFill>
                  <a:schemeClr val="accent1"/>
                </a:solidFill>
              </a:rPr>
              <a:t>ESAC </a:t>
            </a:r>
            <a:r>
              <a:rPr lang="es-ES_tradnl" i="1" dirty="0" err="1">
                <a:solidFill>
                  <a:schemeClr val="accent1"/>
                </a:solidFill>
              </a:rPr>
              <a:t>Science</a:t>
            </a:r>
            <a:r>
              <a:rPr lang="es-ES_tradnl" i="1" dirty="0">
                <a:solidFill>
                  <a:schemeClr val="accent1"/>
                </a:solidFill>
              </a:rPr>
              <a:t> Data Center (ESDC)</a:t>
            </a:r>
            <a:endParaRPr lang="en-GB" dirty="0">
              <a:solidFill>
                <a:schemeClr val="accent1"/>
              </a:solidFill>
            </a:endParaRPr>
          </a:p>
          <a:p>
            <a:pPr>
              <a:spcBef>
                <a:spcPts val="0"/>
              </a:spcBef>
            </a:pPr>
            <a:endParaRPr lang="en-US" b="1" i="1" dirty="0" err="1">
              <a:solidFill>
                <a:schemeClr val="accent1"/>
              </a:solidFill>
            </a:endParaRPr>
          </a:p>
          <a:p>
            <a:pPr>
              <a:spcBef>
                <a:spcPts val="0"/>
              </a:spcBef>
            </a:pPr>
            <a:r>
              <a:rPr lang="en-US" b="1" i="1" dirty="0" err="1">
                <a:solidFill>
                  <a:schemeClr val="accent1"/>
                </a:solidFill>
              </a:rPr>
              <a:t>Aitor</a:t>
            </a:r>
            <a:r>
              <a:rPr lang="en-US" b="1" i="1" dirty="0">
                <a:solidFill>
                  <a:schemeClr val="accent1"/>
                </a:solidFill>
              </a:rPr>
              <a:t> Ibarra</a:t>
            </a:r>
            <a:r>
              <a:rPr lang="en-US" b="1" i="1" baseline="30000" dirty="0">
                <a:solidFill>
                  <a:schemeClr val="accent1"/>
                </a:solidFill>
              </a:rPr>
              <a:t>1</a:t>
            </a:r>
            <a:r>
              <a:rPr lang="en-US" b="1" i="1" dirty="0">
                <a:solidFill>
                  <a:schemeClr val="accent1"/>
                </a:solidFill>
              </a:rPr>
              <a:t>, Richard Saxton</a:t>
            </a:r>
            <a:r>
              <a:rPr lang="en-US" b="1" i="1" baseline="30000" dirty="0">
                <a:solidFill>
                  <a:schemeClr val="accent1"/>
                </a:solidFill>
              </a:rPr>
              <a:t>2</a:t>
            </a:r>
            <a:r>
              <a:rPr lang="en-US" b="1" i="1" dirty="0">
                <a:solidFill>
                  <a:schemeClr val="accent1"/>
                </a:solidFill>
              </a:rPr>
              <a:t>, </a:t>
            </a:r>
            <a:r>
              <a:rPr lang="en-US" b="1" i="1" dirty="0" smtClean="0">
                <a:solidFill>
                  <a:schemeClr val="accent1"/>
                </a:solidFill>
              </a:rPr>
              <a:t>Jan-</a:t>
            </a:r>
            <a:r>
              <a:rPr lang="en-US" b="1" i="1" dirty="0" err="1" smtClean="0">
                <a:solidFill>
                  <a:schemeClr val="accent1"/>
                </a:solidFill>
              </a:rPr>
              <a:t>Uwe</a:t>
            </a:r>
            <a:r>
              <a:rPr lang="en-US" b="1" i="1" dirty="0" smtClean="0">
                <a:solidFill>
                  <a:schemeClr val="accent1"/>
                </a:solidFill>
              </a:rPr>
              <a:t> Ness</a:t>
            </a:r>
            <a:r>
              <a:rPr lang="en-US" b="1" i="1" baseline="30000" dirty="0" smtClean="0">
                <a:solidFill>
                  <a:schemeClr val="accent1"/>
                </a:solidFill>
              </a:rPr>
              <a:t>4</a:t>
            </a:r>
            <a:r>
              <a:rPr lang="en-US" b="1" i="1" dirty="0" smtClean="0">
                <a:solidFill>
                  <a:schemeClr val="accent1"/>
                </a:solidFill>
              </a:rPr>
              <a:t>, </a:t>
            </a:r>
            <a:r>
              <a:rPr lang="en-US" b="1" i="1" dirty="0">
                <a:solidFill>
                  <a:schemeClr val="accent1"/>
                </a:solidFill>
              </a:rPr>
              <a:t>Erik </a:t>
            </a:r>
            <a:r>
              <a:rPr lang="en-US" b="1" i="1" dirty="0" smtClean="0">
                <a:solidFill>
                  <a:schemeClr val="accent1"/>
                </a:solidFill>
              </a:rPr>
              <a:t>Kuulkers</a:t>
            </a:r>
            <a:r>
              <a:rPr lang="en-US" b="1" i="1" baseline="30000" dirty="0">
                <a:solidFill>
                  <a:schemeClr val="accent1"/>
                </a:solidFill>
              </a:rPr>
              <a:t>4</a:t>
            </a:r>
            <a:r>
              <a:rPr lang="en-US" b="1" i="1" dirty="0" smtClean="0">
                <a:solidFill>
                  <a:schemeClr val="accent1"/>
                </a:solidFill>
              </a:rPr>
              <a:t>, </a:t>
            </a:r>
            <a:r>
              <a:rPr lang="en-US" b="1" i="1" dirty="0" smtClean="0">
                <a:solidFill>
                  <a:schemeClr val="accent1"/>
                </a:solidFill>
              </a:rPr>
              <a:t>Carlos </a:t>
            </a:r>
            <a:r>
              <a:rPr lang="en-US" b="1" i="1" dirty="0" smtClean="0">
                <a:solidFill>
                  <a:schemeClr val="accent1"/>
                </a:solidFill>
              </a:rPr>
              <a:t>Gabriel</a:t>
            </a:r>
            <a:r>
              <a:rPr lang="en-US" b="1" i="1" baseline="30000" dirty="0">
                <a:solidFill>
                  <a:schemeClr val="accent1"/>
                </a:solidFill>
              </a:rPr>
              <a:t>4</a:t>
            </a:r>
            <a:r>
              <a:rPr lang="en-US" b="1" i="1" dirty="0" smtClean="0">
                <a:solidFill>
                  <a:schemeClr val="accent1"/>
                </a:solidFill>
              </a:rPr>
              <a:t>, </a:t>
            </a:r>
            <a:r>
              <a:rPr lang="en-US" b="1" i="1" dirty="0">
                <a:solidFill>
                  <a:schemeClr val="accent1"/>
                </a:solidFill>
              </a:rPr>
              <a:t>Bruno </a:t>
            </a:r>
            <a:r>
              <a:rPr lang="en-US" b="1" i="1" dirty="0" smtClean="0">
                <a:solidFill>
                  <a:schemeClr val="accent1"/>
                </a:solidFill>
              </a:rPr>
              <a:t>Merin</a:t>
            </a:r>
            <a:r>
              <a:rPr lang="en-US" b="1" i="1" baseline="30000" dirty="0">
                <a:solidFill>
                  <a:schemeClr val="accent1"/>
                </a:solidFill>
              </a:rPr>
              <a:t>4</a:t>
            </a:r>
            <a:r>
              <a:rPr lang="en-US" b="1" i="1" dirty="0" smtClean="0">
                <a:solidFill>
                  <a:schemeClr val="accent1"/>
                </a:solidFill>
              </a:rPr>
              <a:t>, </a:t>
            </a:r>
            <a:r>
              <a:rPr lang="en-US" b="1" i="1" dirty="0">
                <a:solidFill>
                  <a:schemeClr val="accent1"/>
                </a:solidFill>
              </a:rPr>
              <a:t>Peter </a:t>
            </a:r>
            <a:r>
              <a:rPr lang="en-US" b="1" i="1" dirty="0" smtClean="0">
                <a:solidFill>
                  <a:schemeClr val="accent1"/>
                </a:solidFill>
              </a:rPr>
              <a:t>Kretschmar</a:t>
            </a:r>
            <a:r>
              <a:rPr lang="en-US" b="1" i="1" baseline="30000" dirty="0" smtClean="0">
                <a:solidFill>
                  <a:schemeClr val="accent1"/>
                </a:solidFill>
              </a:rPr>
              <a:t>4</a:t>
            </a:r>
            <a:r>
              <a:rPr lang="en-US" b="1" i="1" dirty="0" smtClean="0">
                <a:solidFill>
                  <a:schemeClr val="accent1"/>
                </a:solidFill>
              </a:rPr>
              <a:t>,Matthias Ehle</a:t>
            </a:r>
            <a:r>
              <a:rPr lang="en-US" b="1" i="1" baseline="30000" dirty="0">
                <a:solidFill>
                  <a:schemeClr val="accent1"/>
                </a:solidFill>
              </a:rPr>
              <a:t>4</a:t>
            </a:r>
            <a:r>
              <a:rPr lang="en-US" b="1" i="1" dirty="0" smtClean="0">
                <a:solidFill>
                  <a:schemeClr val="accent1"/>
                </a:solidFill>
              </a:rPr>
              <a:t>, Emilio Salazar</a:t>
            </a:r>
            <a:r>
              <a:rPr lang="en-US" b="1" i="1" baseline="30000" dirty="0">
                <a:solidFill>
                  <a:schemeClr val="accent1"/>
                </a:solidFill>
              </a:rPr>
              <a:t>3</a:t>
            </a:r>
            <a:r>
              <a:rPr lang="en-US" b="1" i="1" dirty="0" smtClean="0">
                <a:solidFill>
                  <a:schemeClr val="accent1"/>
                </a:solidFill>
              </a:rPr>
              <a:t>, Celia S</a:t>
            </a:r>
            <a:r>
              <a:rPr lang="en-US" b="1" i="1" dirty="0" smtClean="0">
                <a:solidFill>
                  <a:schemeClr val="accent1"/>
                </a:solidFill>
              </a:rPr>
              <a:t>á</a:t>
            </a:r>
            <a:r>
              <a:rPr lang="en-US" b="1" i="1" dirty="0" smtClean="0">
                <a:solidFill>
                  <a:schemeClr val="accent1"/>
                </a:solidFill>
              </a:rPr>
              <a:t>nchez</a:t>
            </a:r>
            <a:r>
              <a:rPr lang="en-US" b="1" i="1" baseline="30000" dirty="0" smtClean="0">
                <a:solidFill>
                  <a:schemeClr val="accent1"/>
                </a:solidFill>
              </a:rPr>
              <a:t>3</a:t>
            </a:r>
            <a:endParaRPr lang="en-US" b="1" i="1" dirty="0" smtClean="0">
              <a:solidFill>
                <a:schemeClr val="accent1"/>
              </a:solidFill>
            </a:endParaRPr>
          </a:p>
          <a:p>
            <a:pPr>
              <a:spcBef>
                <a:spcPts val="0"/>
              </a:spcBef>
            </a:pPr>
            <a:endParaRPr lang="en-US" b="1" i="1" baseline="30000" dirty="0">
              <a:solidFill>
                <a:schemeClr val="accent1"/>
              </a:solidFill>
            </a:endParaRPr>
          </a:p>
          <a:p>
            <a:pPr>
              <a:spcBef>
                <a:spcPts val="0"/>
              </a:spcBef>
            </a:pPr>
            <a:r>
              <a:rPr lang="en-US" b="1" i="1" baseline="30000" dirty="0">
                <a:solidFill>
                  <a:schemeClr val="accent1"/>
                </a:solidFill>
              </a:rPr>
              <a:t>1 Quasar for ESA</a:t>
            </a:r>
          </a:p>
          <a:p>
            <a:pPr>
              <a:spcBef>
                <a:spcPts val="0"/>
              </a:spcBef>
            </a:pPr>
            <a:r>
              <a:rPr lang="en-US" b="1" i="1" baseline="30000" dirty="0">
                <a:solidFill>
                  <a:schemeClr val="accent1"/>
                </a:solidFill>
              </a:rPr>
              <a:t>2 TPZ-VEGA for </a:t>
            </a:r>
            <a:r>
              <a:rPr lang="en-US" b="1" i="1" baseline="30000" dirty="0" smtClean="0">
                <a:solidFill>
                  <a:schemeClr val="accent1"/>
                </a:solidFill>
              </a:rPr>
              <a:t>ESA</a:t>
            </a:r>
          </a:p>
          <a:p>
            <a:pPr>
              <a:spcBef>
                <a:spcPts val="0"/>
              </a:spcBef>
            </a:pPr>
            <a:r>
              <a:rPr lang="en-US" b="1" i="1" baseline="30000" dirty="0" smtClean="0">
                <a:solidFill>
                  <a:schemeClr val="accent1"/>
                </a:solidFill>
              </a:rPr>
              <a:t>3 </a:t>
            </a:r>
            <a:r>
              <a:rPr lang="en-US" b="1" i="1" baseline="30000" dirty="0" smtClean="0">
                <a:solidFill>
                  <a:schemeClr val="accent1"/>
                </a:solidFill>
              </a:rPr>
              <a:t>ATG for ESA</a:t>
            </a:r>
            <a:endParaRPr lang="en-US" b="1" i="1" baseline="30000" dirty="0">
              <a:solidFill>
                <a:schemeClr val="accent1"/>
              </a:solidFill>
            </a:endParaRPr>
          </a:p>
          <a:p>
            <a:pPr>
              <a:spcBef>
                <a:spcPts val="0"/>
              </a:spcBef>
            </a:pPr>
            <a:r>
              <a:rPr lang="en-US" b="1" i="1" baseline="30000" dirty="0" smtClean="0">
                <a:solidFill>
                  <a:schemeClr val="accent1"/>
                </a:solidFill>
              </a:rPr>
              <a:t>4 </a:t>
            </a:r>
            <a:r>
              <a:rPr lang="en-US" b="1" i="1" baseline="30000" dirty="0" smtClean="0">
                <a:solidFill>
                  <a:schemeClr val="accent1"/>
                </a:solidFill>
              </a:rPr>
              <a:t>ESA</a:t>
            </a:r>
            <a:endParaRPr lang="en-US" b="1" i="1" baseline="30000" dirty="0">
              <a:solidFill>
                <a:schemeClr val="accent1"/>
              </a:solidFill>
            </a:endParaRPr>
          </a:p>
          <a:p>
            <a:pPr>
              <a:spcBef>
                <a:spcPts val="0"/>
              </a:spcBef>
            </a:pPr>
            <a:endParaRPr lang="en-US" b="1" i="1" baseline="300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OVAP protocol: Output</a:t>
            </a:r>
            <a:endParaRPr lang="en-US" dirty="0"/>
          </a:p>
        </p:txBody>
      </p:sp>
      <p:sp>
        <p:nvSpPr>
          <p:cNvPr id="3" name="Content Placeholder 2"/>
          <p:cNvSpPr>
            <a:spLocks noGrp="1"/>
          </p:cNvSpPr>
          <p:nvPr>
            <p:ph idx="1"/>
          </p:nvPr>
        </p:nvSpPr>
        <p:spPr>
          <a:xfrm>
            <a:off x="251285" y="1319248"/>
            <a:ext cx="4692917" cy="4816305"/>
          </a:xfrm>
        </p:spPr>
        <p:txBody>
          <a:bodyPr/>
          <a:lstStyle/>
          <a:p>
            <a:pPr marL="0" indent="0">
              <a:buNone/>
            </a:pPr>
            <a:endParaRPr lang="en-US" b="1" dirty="0" smtClean="0"/>
          </a:p>
          <a:p>
            <a:r>
              <a:rPr lang="en-US" b="1" dirty="0" smtClean="0"/>
              <a:t>Visibility period start: </a:t>
            </a:r>
          </a:p>
          <a:p>
            <a:pPr marL="0" indent="0">
              <a:buNone/>
            </a:pPr>
            <a:r>
              <a:rPr lang="en-US" dirty="0" smtClean="0"/>
              <a:t>UTC </a:t>
            </a:r>
            <a:r>
              <a:rPr lang="en-US" dirty="0"/>
              <a:t>Time (IVOA format) or </a:t>
            </a:r>
            <a:r>
              <a:rPr lang="en-US" dirty="0" smtClean="0"/>
              <a:t>MJD </a:t>
            </a:r>
            <a:r>
              <a:rPr lang="en-US" sz="1400" dirty="0" smtClean="0"/>
              <a:t>(</a:t>
            </a:r>
            <a:r>
              <a:rPr lang="en-US" sz="1400" dirty="0" err="1" smtClean="0"/>
              <a:t>utype</a:t>
            </a:r>
            <a:r>
              <a:rPr lang="en-US" sz="1400" dirty="0"/>
              <a:t>=”</a:t>
            </a:r>
            <a:r>
              <a:rPr lang="en-US" sz="1400" b="1" dirty="0" err="1"/>
              <a:t>ovdm:Visibility.startVisibility.value</a:t>
            </a:r>
            <a:r>
              <a:rPr lang="en-US" sz="1400" dirty="0" smtClean="0"/>
              <a:t>”)</a:t>
            </a:r>
          </a:p>
          <a:p>
            <a:r>
              <a:rPr lang="en-US" b="1" dirty="0" smtClean="0"/>
              <a:t>Visibility </a:t>
            </a:r>
            <a:r>
              <a:rPr lang="en-US" b="1" dirty="0"/>
              <a:t>period </a:t>
            </a:r>
            <a:r>
              <a:rPr lang="en-US" b="1" dirty="0" smtClean="0"/>
              <a:t>end: </a:t>
            </a:r>
          </a:p>
          <a:p>
            <a:pPr marL="0" indent="0">
              <a:buNone/>
            </a:pPr>
            <a:r>
              <a:rPr lang="en-US" dirty="0" smtClean="0"/>
              <a:t>UTC </a:t>
            </a:r>
            <a:r>
              <a:rPr lang="en-US" dirty="0"/>
              <a:t>Time (IVOA format) or </a:t>
            </a:r>
            <a:r>
              <a:rPr lang="en-US" dirty="0" smtClean="0"/>
              <a:t>MJD </a:t>
            </a:r>
            <a:r>
              <a:rPr lang="en-US" sz="1400" dirty="0" smtClean="0"/>
              <a:t>(</a:t>
            </a:r>
            <a:r>
              <a:rPr lang="en-US" sz="1400" dirty="0" err="1"/>
              <a:t>utype</a:t>
            </a:r>
            <a:r>
              <a:rPr lang="en-US" sz="1400" dirty="0"/>
              <a:t>=”</a:t>
            </a:r>
            <a:r>
              <a:rPr lang="en-US" sz="1400" b="1" dirty="0" err="1" smtClean="0"/>
              <a:t>ovdm:Visibility.endVisibility.value</a:t>
            </a:r>
            <a:r>
              <a:rPr lang="en-US" sz="1400" dirty="0"/>
              <a:t>”</a:t>
            </a:r>
            <a:r>
              <a:rPr lang="en-US" sz="1400" dirty="0" smtClean="0"/>
              <a:t>)</a:t>
            </a:r>
          </a:p>
          <a:p>
            <a:r>
              <a:rPr lang="en-US" b="1" dirty="0" smtClean="0"/>
              <a:t>Visibility period duration:</a:t>
            </a:r>
          </a:p>
          <a:p>
            <a:pPr marL="0" indent="0">
              <a:buNone/>
            </a:pPr>
            <a:r>
              <a:rPr lang="en-US" dirty="0" smtClean="0"/>
              <a:t>seconds </a:t>
            </a:r>
            <a:r>
              <a:rPr lang="en-US" sz="1400" dirty="0" smtClean="0"/>
              <a:t>(</a:t>
            </a:r>
            <a:r>
              <a:rPr lang="en-US" sz="1400" dirty="0" err="1"/>
              <a:t>utype</a:t>
            </a:r>
            <a:r>
              <a:rPr lang="en-US" sz="1400" dirty="0"/>
              <a:t>=”</a:t>
            </a:r>
            <a:r>
              <a:rPr lang="en-US" sz="1400" b="1" dirty="0" err="1" smtClean="0"/>
              <a:t>ovdm:Visibility.duration.value</a:t>
            </a:r>
            <a:r>
              <a:rPr lang="en-US" sz="1400" dirty="0"/>
              <a:t>”)</a:t>
            </a:r>
            <a:endParaRPr lang="en-US" sz="1400" dirty="0" smtClean="0"/>
          </a:p>
          <a:p>
            <a:endParaRPr lang="en-US" b="1" dirty="0" smtClean="0"/>
          </a:p>
          <a:p>
            <a:endParaRPr lang="en-US" b="1" dirty="0"/>
          </a:p>
          <a:p>
            <a:endParaRPr lang="en-US" b="1" dirty="0"/>
          </a:p>
        </p:txBody>
      </p:sp>
      <p:pic>
        <p:nvPicPr>
          <p:cNvPr id="5" name="Picture 4" descr="Screen Shot 2018-05-23 at 17.03.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731" y="1010978"/>
            <a:ext cx="4138367" cy="5131941"/>
          </a:xfrm>
          <a:prstGeom prst="rect">
            <a:avLst/>
          </a:prstGeom>
        </p:spPr>
      </p:pic>
    </p:spTree>
    <p:extLst>
      <p:ext uri="{BB962C8B-B14F-4D97-AF65-F5344CB8AC3E}">
        <p14:creationId xmlns:p14="http://schemas.microsoft.com/office/powerpoint/2010/main" val="51184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05" y="209799"/>
            <a:ext cx="6486695" cy="769441"/>
          </a:xfrm>
        </p:spPr>
        <p:txBody>
          <a:bodyPr/>
          <a:lstStyle/>
          <a:p>
            <a:r>
              <a:rPr lang="en-US" dirty="0" smtClean="0"/>
              <a:t>OLAP – Observation Locator Access Protocol</a:t>
            </a:r>
            <a:endParaRPr lang="en-US" dirty="0"/>
          </a:p>
        </p:txBody>
      </p:sp>
      <p:sp>
        <p:nvSpPr>
          <p:cNvPr id="3" name="Content Placeholder 2"/>
          <p:cNvSpPr>
            <a:spLocks noGrp="1"/>
          </p:cNvSpPr>
          <p:nvPr>
            <p:ph idx="1"/>
          </p:nvPr>
        </p:nvSpPr>
        <p:spPr>
          <a:xfrm>
            <a:off x="325264" y="1072668"/>
            <a:ext cx="8564436" cy="4816305"/>
          </a:xfrm>
        </p:spPr>
        <p:txBody>
          <a:bodyPr/>
          <a:lstStyle/>
          <a:p>
            <a:r>
              <a:rPr lang="en-US" sz="2000" dirty="0" smtClean="0"/>
              <a:t>Retrieve information of planned observations</a:t>
            </a:r>
          </a:p>
          <a:p>
            <a:r>
              <a:rPr lang="en-US" sz="2000" dirty="0" smtClean="0"/>
              <a:t>Protocol based on </a:t>
            </a:r>
            <a:r>
              <a:rPr lang="en-US" sz="2000" dirty="0" smtClean="0"/>
              <a:t>TAP</a:t>
            </a:r>
          </a:p>
          <a:p>
            <a:r>
              <a:rPr lang="en-US" sz="2000" dirty="0" smtClean="0"/>
              <a:t>Allow the discovery of planned observations</a:t>
            </a:r>
          </a:p>
          <a:p>
            <a:r>
              <a:rPr lang="en-US" sz="2000" dirty="0" smtClean="0"/>
              <a:t>Based on discovery of planned observation periods (not in data discovery)</a:t>
            </a:r>
          </a:p>
          <a:p>
            <a:r>
              <a:rPr lang="en-US" sz="2000" dirty="0" smtClean="0"/>
              <a:t>Non</a:t>
            </a:r>
            <a:r>
              <a:rPr lang="en-US" sz="2000" dirty="0"/>
              <a:t>-applicable </a:t>
            </a:r>
            <a:r>
              <a:rPr lang="en-US" sz="2000" dirty="0" err="1"/>
              <a:t>ObsDataSet</a:t>
            </a:r>
            <a:r>
              <a:rPr lang="en-US" sz="2000" dirty="0"/>
              <a:t> elements have been removed as there is not data associated yet</a:t>
            </a:r>
          </a:p>
          <a:p>
            <a:r>
              <a:rPr lang="en-US" sz="2000" dirty="0"/>
              <a:t>Some new fields added to support planning and to make the distinction between performed and scheduled</a:t>
            </a:r>
          </a:p>
          <a:p>
            <a:r>
              <a:rPr lang="en-US" sz="2000" dirty="0"/>
              <a:t>Some metadata is private for some observatories but it is important to reserve these time blocks into the schedule</a:t>
            </a:r>
          </a:p>
          <a:p>
            <a:r>
              <a:rPr lang="en-US" sz="2000" dirty="0"/>
              <a:t>Compulsory metadata should be, only, the start and end times (in this case of the scheduled time)</a:t>
            </a:r>
          </a:p>
          <a:p>
            <a:endParaRPr lang="en-US" sz="2000" dirty="0" smtClean="0"/>
          </a:p>
        </p:txBody>
      </p:sp>
    </p:spTree>
    <p:extLst>
      <p:ext uri="{BB962C8B-B14F-4D97-AF65-F5344CB8AC3E}">
        <p14:creationId xmlns:p14="http://schemas.microsoft.com/office/powerpoint/2010/main" val="78623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76" y="344013"/>
            <a:ext cx="6486695" cy="427038"/>
          </a:xfrm>
        </p:spPr>
        <p:txBody>
          <a:bodyPr/>
          <a:lstStyle/>
          <a:p>
            <a:r>
              <a:rPr lang="en-US" dirty="0" smtClean="0"/>
              <a:t>Observation Locator Data Model</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462174518"/>
              </p:ext>
            </p:extLst>
          </p:nvPr>
        </p:nvGraphicFramePr>
        <p:xfrm>
          <a:off x="1504221" y="937004"/>
          <a:ext cx="5573016" cy="5920996"/>
        </p:xfrm>
        <a:graphic>
          <a:graphicData uri="http://schemas.openxmlformats.org/presentationml/2006/ole">
            <mc:AlternateContent xmlns:mc="http://schemas.openxmlformats.org/markup-compatibility/2006">
              <mc:Choice xmlns:v="urn:schemas-microsoft-com:vml" Requires="v">
                <p:oleObj spid="_x0000_s1035" name="Document" r:id="rId3" imgW="5473700" imgH="6654800" progId="Word.Document.12">
                  <p:embed/>
                </p:oleObj>
              </mc:Choice>
              <mc:Fallback>
                <p:oleObj name="Document" r:id="rId3" imgW="5473700" imgH="6654800" progId="Word.Document.12">
                  <p:embed/>
                  <p:pic>
                    <p:nvPicPr>
                      <p:cNvPr id="0" name=""/>
                      <p:cNvPicPr/>
                      <p:nvPr/>
                    </p:nvPicPr>
                    <p:blipFill>
                      <a:blip r:embed="rId4"/>
                      <a:stretch>
                        <a:fillRect/>
                      </a:stretch>
                    </p:blipFill>
                    <p:spPr>
                      <a:xfrm>
                        <a:off x="1504221" y="937004"/>
                        <a:ext cx="5573016" cy="5920996"/>
                      </a:xfrm>
                      <a:prstGeom prst="rect">
                        <a:avLst/>
                      </a:prstGeom>
                    </p:spPr>
                  </p:pic>
                </p:oleObj>
              </mc:Fallback>
            </mc:AlternateContent>
          </a:graphicData>
        </a:graphic>
      </p:graphicFrame>
      <p:sp>
        <p:nvSpPr>
          <p:cNvPr id="10" name="Rectangle 9"/>
          <p:cNvSpPr/>
          <p:nvPr/>
        </p:nvSpPr>
        <p:spPr>
          <a:xfrm>
            <a:off x="1516551" y="5720651"/>
            <a:ext cx="5573016" cy="949332"/>
          </a:xfrm>
          <a:prstGeom prst="rect">
            <a:avLst/>
          </a:prstGeom>
          <a:solidFill>
            <a:schemeClr val="accent1">
              <a:lumMod val="40000"/>
              <a:lumOff val="60000"/>
              <a:alpha val="4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p>
        </p:txBody>
      </p:sp>
    </p:spTree>
    <p:extLst>
      <p:ext uri="{BB962C8B-B14F-4D97-AF65-F5344CB8AC3E}">
        <p14:creationId xmlns:p14="http://schemas.microsoft.com/office/powerpoint/2010/main" val="329809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285" y="1319248"/>
            <a:ext cx="8718211" cy="4816305"/>
          </a:xfrm>
        </p:spPr>
        <p:txBody>
          <a:bodyPr/>
          <a:lstStyle/>
          <a:p>
            <a:r>
              <a:rPr lang="en-US" sz="2000" b="1" dirty="0" err="1" smtClean="0"/>
              <a:t>t_planning</a:t>
            </a:r>
            <a:r>
              <a:rPr lang="en-US" sz="2000" b="1" dirty="0" smtClean="0"/>
              <a:t> </a:t>
            </a:r>
            <a:r>
              <a:rPr lang="en-US" sz="2000" dirty="0" smtClean="0"/>
              <a:t>time when the plan has been generated (to support more optimal queries to the system)</a:t>
            </a:r>
            <a:endParaRPr lang="en-US" sz="2000" b="1" dirty="0" smtClean="0"/>
          </a:p>
          <a:p>
            <a:r>
              <a:rPr lang="en-US" sz="2000" b="1" dirty="0" err="1" smtClean="0"/>
              <a:t>obs_release_date</a:t>
            </a:r>
            <a:r>
              <a:rPr lang="en-US" sz="2000" b="1" dirty="0" smtClean="0"/>
              <a:t> </a:t>
            </a:r>
            <a:r>
              <a:rPr lang="en-US" sz="2000" dirty="0" smtClean="0"/>
              <a:t>Time when this observation has entered into the plan</a:t>
            </a:r>
            <a:endParaRPr lang="en-US" sz="2000" b="1" dirty="0" smtClean="0"/>
          </a:p>
          <a:p>
            <a:r>
              <a:rPr lang="en-US" sz="2000" b="1" dirty="0" err="1" smtClean="0"/>
              <a:t>t_plan_exptime</a:t>
            </a:r>
            <a:r>
              <a:rPr lang="en-US" sz="2000" dirty="0" smtClean="0"/>
              <a:t> </a:t>
            </a:r>
            <a:r>
              <a:rPr lang="en-US" sz="2000" dirty="0" smtClean="0"/>
              <a:t>Planned time and executed time can be different due to different reasons (e.g. problems with th</a:t>
            </a:r>
            <a:r>
              <a:rPr lang="en-US" sz="2000" dirty="0" smtClean="0"/>
              <a:t>e observation or instrumental configuration overheads)</a:t>
            </a:r>
            <a:endParaRPr lang="en-US" sz="2000" dirty="0" smtClean="0"/>
          </a:p>
          <a:p>
            <a:r>
              <a:rPr lang="en-US" sz="2000" b="1" dirty="0" smtClean="0"/>
              <a:t>Category </a:t>
            </a:r>
            <a:r>
              <a:rPr lang="en-US" sz="2000" dirty="0" smtClean="0"/>
              <a:t>Values are “fixed” or “coordinated” (can be reused from other IVOA DMs?)</a:t>
            </a:r>
            <a:endParaRPr lang="en-US" sz="2000" dirty="0" smtClean="0"/>
          </a:p>
          <a:p>
            <a:r>
              <a:rPr lang="en-US" sz="2000" b="1" dirty="0" smtClean="0"/>
              <a:t>Priority</a:t>
            </a:r>
            <a:r>
              <a:rPr lang="en-US" sz="2000" dirty="0" smtClean="0"/>
              <a:t> Value are 0, 1, 2. It helps to understand the priority of the planned observation providing also the possible chance of changing</a:t>
            </a:r>
            <a:endParaRPr lang="en-US" sz="2000" dirty="0"/>
          </a:p>
        </p:txBody>
      </p:sp>
      <p:sp>
        <p:nvSpPr>
          <p:cNvPr id="4" name="Title 1"/>
          <p:cNvSpPr>
            <a:spLocks noGrp="1"/>
          </p:cNvSpPr>
          <p:nvPr>
            <p:ph type="title"/>
          </p:nvPr>
        </p:nvSpPr>
        <p:spPr>
          <a:xfrm>
            <a:off x="231976" y="344013"/>
            <a:ext cx="6486695" cy="427038"/>
          </a:xfrm>
        </p:spPr>
        <p:txBody>
          <a:bodyPr/>
          <a:lstStyle/>
          <a:p>
            <a:r>
              <a:rPr lang="en-US" dirty="0" smtClean="0"/>
              <a:t>Data Model new elements</a:t>
            </a:r>
            <a:endParaRPr lang="en-US" dirty="0"/>
          </a:p>
        </p:txBody>
      </p:sp>
    </p:spTree>
    <p:extLst>
      <p:ext uri="{BB962C8B-B14F-4D97-AF65-F5344CB8AC3E}">
        <p14:creationId xmlns:p14="http://schemas.microsoft.com/office/powerpoint/2010/main" val="266463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OLAP Use Case I</a:t>
            </a:r>
            <a:endParaRPr lang="en-US" dirty="0"/>
          </a:p>
        </p:txBody>
      </p:sp>
      <p:sp>
        <p:nvSpPr>
          <p:cNvPr id="3" name="Content Placeholder 2"/>
          <p:cNvSpPr>
            <a:spLocks noGrp="1"/>
          </p:cNvSpPr>
          <p:nvPr>
            <p:ph idx="1"/>
          </p:nvPr>
        </p:nvSpPr>
        <p:spPr/>
        <p:txBody>
          <a:bodyPr/>
          <a:lstStyle/>
          <a:p>
            <a:pPr marL="0" indent="0">
              <a:buNone/>
            </a:pPr>
            <a:r>
              <a:rPr lang="en-US" b="1" i="1" dirty="0" smtClean="0"/>
              <a:t>Discovery </a:t>
            </a:r>
            <a:r>
              <a:rPr lang="en-US" b="1" i="1" dirty="0"/>
              <a:t>of observations planned for a certain observatory</a:t>
            </a:r>
          </a:p>
          <a:p>
            <a:pPr lvl="0"/>
            <a:r>
              <a:rPr lang="en-US" dirty="0" smtClean="0"/>
              <a:t>The </a:t>
            </a:r>
            <a:r>
              <a:rPr lang="en-US" dirty="0"/>
              <a:t>observatory receives observatory proposals by the scientists </a:t>
            </a:r>
            <a:endParaRPr lang="en-US" dirty="0" smtClean="0"/>
          </a:p>
          <a:p>
            <a:pPr lvl="0"/>
            <a:r>
              <a:rPr lang="en-US" dirty="0" smtClean="0"/>
              <a:t>Proposals </a:t>
            </a:r>
            <a:r>
              <a:rPr lang="en-US" dirty="0"/>
              <a:t>are ranked </a:t>
            </a:r>
            <a:endParaRPr lang="en-US" dirty="0" smtClean="0"/>
          </a:p>
          <a:p>
            <a:pPr lvl="0"/>
            <a:r>
              <a:rPr lang="en-US" dirty="0" smtClean="0"/>
              <a:t>Proposals </a:t>
            </a:r>
            <a:r>
              <a:rPr lang="en-US" dirty="0"/>
              <a:t>are </a:t>
            </a:r>
            <a:r>
              <a:rPr lang="en-US" dirty="0" smtClean="0"/>
              <a:t>inserted </a:t>
            </a:r>
            <a:r>
              <a:rPr lang="en-US" dirty="0"/>
              <a:t>into the observation planning system </a:t>
            </a:r>
            <a:endParaRPr lang="en-US" dirty="0" smtClean="0"/>
          </a:p>
          <a:p>
            <a:pPr lvl="0"/>
            <a:r>
              <a:rPr lang="en-US" dirty="0" smtClean="0"/>
              <a:t>Observation </a:t>
            </a:r>
            <a:r>
              <a:rPr lang="en-US" dirty="0"/>
              <a:t>planners </a:t>
            </a:r>
            <a:r>
              <a:rPr lang="en-US" dirty="0" smtClean="0"/>
              <a:t>schedule </a:t>
            </a:r>
            <a:r>
              <a:rPr lang="en-US" dirty="0" smtClean="0"/>
              <a:t>short</a:t>
            </a:r>
            <a:r>
              <a:rPr lang="en-US" dirty="0"/>
              <a:t>-medium plan trying to maximize the relevance of a certain observation period (e.g. per night or orbit revolution) and taking into account the constrains of the observatory (e.g. visibility of the object, geometrical constrains like the Sun or the Earth for space based observatories, </a:t>
            </a:r>
            <a:r>
              <a:rPr lang="en-US" dirty="0" err="1"/>
              <a:t>etc</a:t>
            </a:r>
            <a:r>
              <a:rPr lang="en-US" dirty="0"/>
              <a:t>)</a:t>
            </a:r>
          </a:p>
          <a:p>
            <a:pPr lvl="0"/>
            <a:r>
              <a:rPr lang="en-US" dirty="0"/>
              <a:t>In case of unexpected events like, e.g. targets of opportunity, scheduled plan could be replaced by another one modifying the short or medium plans.</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710114"/>
              </p:ext>
            </p:extLst>
          </p:nvPr>
        </p:nvGraphicFramePr>
        <p:xfrm>
          <a:off x="1866900" y="5040844"/>
          <a:ext cx="5410200" cy="1066800"/>
        </p:xfrm>
        <a:graphic>
          <a:graphicData uri="http://schemas.openxmlformats.org/presentationml/2006/ole">
            <mc:AlternateContent xmlns:mc="http://schemas.openxmlformats.org/markup-compatibility/2006">
              <mc:Choice xmlns:v="urn:schemas-microsoft-com:vml" Requires="v">
                <p:oleObj spid="_x0000_s7188" name="Document" r:id="rId3" imgW="5410200" imgH="1066800" progId="Word.Document.12">
                  <p:embed/>
                </p:oleObj>
              </mc:Choice>
              <mc:Fallback>
                <p:oleObj name="Document" r:id="rId3" imgW="5410200" imgH="1066800" progId="Word.Document.12">
                  <p:embed/>
                  <p:pic>
                    <p:nvPicPr>
                      <p:cNvPr id="0" name=""/>
                      <p:cNvPicPr/>
                      <p:nvPr/>
                    </p:nvPicPr>
                    <p:blipFill>
                      <a:blip r:embed="rId4"/>
                      <a:stretch>
                        <a:fillRect/>
                      </a:stretch>
                    </p:blipFill>
                    <p:spPr>
                      <a:xfrm>
                        <a:off x="1866900" y="5040844"/>
                        <a:ext cx="5410200" cy="1066800"/>
                      </a:xfrm>
                      <a:prstGeom prst="rect">
                        <a:avLst/>
                      </a:prstGeom>
                    </p:spPr>
                  </p:pic>
                </p:oleObj>
              </mc:Fallback>
            </mc:AlternateContent>
          </a:graphicData>
        </a:graphic>
      </p:graphicFrame>
    </p:spTree>
    <p:extLst>
      <p:ext uri="{BB962C8B-B14F-4D97-AF65-F5344CB8AC3E}">
        <p14:creationId xmlns:p14="http://schemas.microsoft.com/office/powerpoint/2010/main" val="275253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OLAP Use Case </a:t>
            </a:r>
            <a:r>
              <a:rPr lang="en-US" dirty="0" smtClean="0"/>
              <a:t>II</a:t>
            </a:r>
            <a:endParaRPr lang="en-US" dirty="0"/>
          </a:p>
        </p:txBody>
      </p:sp>
      <p:sp>
        <p:nvSpPr>
          <p:cNvPr id="3" name="Content Placeholder 2"/>
          <p:cNvSpPr>
            <a:spLocks noGrp="1"/>
          </p:cNvSpPr>
          <p:nvPr>
            <p:ph idx="1"/>
          </p:nvPr>
        </p:nvSpPr>
        <p:spPr/>
        <p:txBody>
          <a:bodyPr/>
          <a:lstStyle/>
          <a:p>
            <a:pPr marL="0" indent="-76200">
              <a:buNone/>
            </a:pPr>
            <a:r>
              <a:rPr lang="en-US" b="1" i="1" dirty="0"/>
              <a:t>Follow-up of Target of Opportunities</a:t>
            </a:r>
          </a:p>
          <a:p>
            <a:r>
              <a:rPr lang="en-US" dirty="0" smtClean="0"/>
              <a:t>Two types </a:t>
            </a:r>
            <a:r>
              <a:rPr lang="en-US" dirty="0"/>
              <a:t>of </a:t>
            </a:r>
            <a:r>
              <a:rPr lang="en-US" dirty="0" err="1"/>
              <a:t>ToOs</a:t>
            </a:r>
            <a:r>
              <a:rPr lang="en-US" dirty="0"/>
              <a:t> in astronomy:</a:t>
            </a:r>
          </a:p>
          <a:p>
            <a:pPr lvl="1"/>
            <a:r>
              <a:rPr lang="en-US" dirty="0"/>
              <a:t>Unpredictable </a:t>
            </a:r>
            <a:r>
              <a:rPr lang="en-US" dirty="0" err="1"/>
              <a:t>ToOs</a:t>
            </a:r>
            <a:r>
              <a:rPr lang="en-US" dirty="0"/>
              <a:t>: Astronomical events that require immediate or almost immediate observations and that, generally, require also coordination between different observatories.</a:t>
            </a:r>
          </a:p>
          <a:p>
            <a:pPr lvl="1"/>
            <a:r>
              <a:rPr lang="en-US" dirty="0"/>
              <a:t>Predictable </a:t>
            </a:r>
            <a:r>
              <a:rPr lang="en-US" dirty="0" err="1"/>
              <a:t>ToOs</a:t>
            </a:r>
            <a:r>
              <a:rPr lang="en-US" dirty="0"/>
              <a:t>: These astronomical events are related (not always) to known transient phenomena or due to coordinated observations of targets special interest.  </a:t>
            </a:r>
          </a:p>
          <a:p>
            <a:r>
              <a:rPr lang="en-US" dirty="0"/>
              <a:t>For the first type, short-term plan can be affected in a very short time scale as per triggering of follow-up observations of a certain astronomical event.</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92668381"/>
              </p:ext>
            </p:extLst>
          </p:nvPr>
        </p:nvGraphicFramePr>
        <p:xfrm>
          <a:off x="1393255" y="4795977"/>
          <a:ext cx="5794950" cy="1448625"/>
        </p:xfrm>
        <a:graphic>
          <a:graphicData uri="http://schemas.openxmlformats.org/presentationml/2006/ole">
            <mc:AlternateContent xmlns:mc="http://schemas.openxmlformats.org/markup-compatibility/2006">
              <mc:Choice xmlns:v="urn:schemas-microsoft-com:vml" Requires="v">
                <p:oleObj spid="_x0000_s8212" name="Document" r:id="rId3" imgW="5410200" imgH="1409700" progId="Word.Document.12">
                  <p:embed/>
                </p:oleObj>
              </mc:Choice>
              <mc:Fallback>
                <p:oleObj name="Document" r:id="rId3" imgW="5410200" imgH="1409700" progId="Word.Document.12">
                  <p:embed/>
                  <p:pic>
                    <p:nvPicPr>
                      <p:cNvPr id="0" name=""/>
                      <p:cNvPicPr/>
                      <p:nvPr/>
                    </p:nvPicPr>
                    <p:blipFill>
                      <a:blip r:embed="rId4"/>
                      <a:stretch>
                        <a:fillRect/>
                      </a:stretch>
                    </p:blipFill>
                    <p:spPr>
                      <a:xfrm>
                        <a:off x="1393255" y="4795977"/>
                        <a:ext cx="5794950" cy="1448625"/>
                      </a:xfrm>
                      <a:prstGeom prst="rect">
                        <a:avLst/>
                      </a:prstGeom>
                    </p:spPr>
                  </p:pic>
                </p:oleObj>
              </mc:Fallback>
            </mc:AlternateContent>
          </a:graphicData>
        </a:graphic>
      </p:graphicFrame>
    </p:spTree>
    <p:extLst>
      <p:ext uri="{BB962C8B-B14F-4D97-AF65-F5344CB8AC3E}">
        <p14:creationId xmlns:p14="http://schemas.microsoft.com/office/powerpoint/2010/main" val="180557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partners</a:t>
            </a:r>
            <a:endParaRPr lang="en-US" dirty="0"/>
          </a:p>
        </p:txBody>
      </p:sp>
      <p:sp>
        <p:nvSpPr>
          <p:cNvPr id="3" name="Content Placeholder 2"/>
          <p:cNvSpPr>
            <a:spLocks noGrp="1"/>
          </p:cNvSpPr>
          <p:nvPr>
            <p:ph idx="1"/>
          </p:nvPr>
        </p:nvSpPr>
        <p:spPr/>
        <p:txBody>
          <a:bodyPr/>
          <a:lstStyle/>
          <a:p>
            <a:r>
              <a:rPr lang="en-US" dirty="0" smtClean="0"/>
              <a:t>ESA groups already involved</a:t>
            </a:r>
          </a:p>
          <a:p>
            <a:pPr lvl="1"/>
            <a:r>
              <a:rPr lang="en-US" dirty="0" smtClean="0"/>
              <a:t>XMM-Newton Science Operations Center</a:t>
            </a:r>
          </a:p>
          <a:p>
            <a:pPr lvl="1"/>
            <a:r>
              <a:rPr lang="en-US" smtClean="0"/>
              <a:t>INTEGRAL Science </a:t>
            </a:r>
            <a:r>
              <a:rPr lang="en-US" dirty="0" smtClean="0"/>
              <a:t>Operations Centre</a:t>
            </a:r>
          </a:p>
          <a:p>
            <a:pPr lvl="1"/>
            <a:r>
              <a:rPr lang="en-US" dirty="0" smtClean="0"/>
              <a:t>ESDC – ESAC Science Data Centre</a:t>
            </a:r>
          </a:p>
          <a:p>
            <a:pPr lvl="1"/>
            <a:endParaRPr lang="en-US" dirty="0"/>
          </a:p>
          <a:p>
            <a:r>
              <a:rPr lang="en-US" dirty="0" smtClean="0"/>
              <a:t>Teams Contacted</a:t>
            </a:r>
          </a:p>
          <a:p>
            <a:pPr lvl="1"/>
            <a:r>
              <a:rPr lang="en-US" dirty="0" err="1" smtClean="0"/>
              <a:t>NuStar</a:t>
            </a:r>
            <a:r>
              <a:rPr lang="en-US" dirty="0" smtClean="0"/>
              <a:t> 	(Caltech)</a:t>
            </a:r>
          </a:p>
          <a:p>
            <a:pPr lvl="1"/>
            <a:r>
              <a:rPr lang="en-US" dirty="0" err="1" smtClean="0"/>
              <a:t>CfA</a:t>
            </a:r>
            <a:r>
              <a:rPr lang="en-US" dirty="0" smtClean="0"/>
              <a:t>		(Chandra)</a:t>
            </a:r>
          </a:p>
          <a:p>
            <a:pPr lvl="1"/>
            <a:r>
              <a:rPr lang="en-US" dirty="0" smtClean="0"/>
              <a:t>ESO</a:t>
            </a:r>
          </a:p>
          <a:p>
            <a:pPr lvl="1"/>
            <a:r>
              <a:rPr lang="en-US" dirty="0" err="1" smtClean="0"/>
              <a:t>Astron</a:t>
            </a:r>
            <a:r>
              <a:rPr lang="en-US" dirty="0"/>
              <a:t>	</a:t>
            </a:r>
            <a:r>
              <a:rPr lang="en-US" dirty="0" smtClean="0"/>
              <a:t>(ASTERICS)</a:t>
            </a:r>
          </a:p>
          <a:p>
            <a:pPr lvl="1"/>
            <a:endParaRPr lang="en-US" dirty="0"/>
          </a:p>
          <a:p>
            <a:r>
              <a:rPr lang="en-US" dirty="0" smtClean="0"/>
              <a:t>Plan to create a multi-project prototype as a reference implementation </a:t>
            </a:r>
          </a:p>
          <a:p>
            <a:pPr marL="0" indent="0">
              <a:buNone/>
            </a:pPr>
            <a:r>
              <a:rPr lang="en-US" dirty="0" smtClean="0"/>
              <a:t>(XMM-Newton, Integral, others (?))</a:t>
            </a:r>
          </a:p>
          <a:p>
            <a:pPr lvl="1"/>
            <a:endParaRPr lang="en-US" dirty="0"/>
          </a:p>
          <a:p>
            <a:pPr lvl="1"/>
            <a:endParaRPr lang="en-US" dirty="0"/>
          </a:p>
        </p:txBody>
      </p:sp>
    </p:spTree>
    <p:extLst>
      <p:ext uri="{BB962C8B-B14F-4D97-AF65-F5344CB8AC3E}">
        <p14:creationId xmlns:p14="http://schemas.microsoft.com/office/powerpoint/2010/main" val="313518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Two technical notes in process</a:t>
            </a:r>
          </a:p>
          <a:p>
            <a:pPr lvl="1"/>
            <a:r>
              <a:rPr lang="en-US" sz="2000" dirty="0" smtClean="0"/>
              <a:t>Visibility protocol</a:t>
            </a:r>
          </a:p>
          <a:p>
            <a:pPr lvl="1"/>
            <a:r>
              <a:rPr lang="en-US" sz="2000" dirty="0" smtClean="0"/>
              <a:t>Planned observation access</a:t>
            </a:r>
          </a:p>
          <a:p>
            <a:r>
              <a:rPr lang="en-US" sz="2000" dirty="0" smtClean="0"/>
              <a:t>Interest from observatories on this kind of services</a:t>
            </a:r>
          </a:p>
          <a:p>
            <a:r>
              <a:rPr lang="en-US" sz="2000" dirty="0" smtClean="0"/>
              <a:t>Some relevant use cases already identified</a:t>
            </a:r>
          </a:p>
          <a:p>
            <a:r>
              <a:rPr lang="en-US" sz="2000" dirty="0" smtClean="0"/>
              <a:t>Not existing standards for this. </a:t>
            </a:r>
          </a:p>
          <a:p>
            <a:pPr lvl="1"/>
            <a:r>
              <a:rPr lang="en-US" sz="2000" dirty="0" smtClean="0"/>
              <a:t>IVOA will help on that</a:t>
            </a:r>
          </a:p>
          <a:p>
            <a:r>
              <a:rPr lang="en-US" sz="2000" dirty="0" smtClean="0"/>
              <a:t>XMM-SOC members in contact with other institutions to produce prototypes</a:t>
            </a:r>
          </a:p>
          <a:p>
            <a:r>
              <a:rPr lang="en-US" sz="2000" dirty="0" smtClean="0"/>
              <a:t>Working prototype for next ADASS/</a:t>
            </a:r>
            <a:r>
              <a:rPr lang="en-US" sz="2000" dirty="0" err="1" smtClean="0"/>
              <a:t>Interop</a:t>
            </a:r>
            <a:endParaRPr lang="en-US" sz="2000" dirty="0"/>
          </a:p>
        </p:txBody>
      </p:sp>
    </p:spTree>
    <p:extLst>
      <p:ext uri="{BB962C8B-B14F-4D97-AF65-F5344CB8AC3E}">
        <p14:creationId xmlns:p14="http://schemas.microsoft.com/office/powerpoint/2010/main" val="192688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4400" y="3256413"/>
            <a:ext cx="1616924" cy="523220"/>
          </a:xfrm>
          <a:prstGeom prst="rect">
            <a:avLst/>
          </a:prstGeom>
          <a:noFill/>
        </p:spPr>
        <p:txBody>
          <a:bodyPr wrap="none" rtlCol="0">
            <a:spAutoFit/>
          </a:bodyPr>
          <a:lstStyle/>
          <a:p>
            <a:r>
              <a:rPr lang="en-US" sz="2800" dirty="0" smtClean="0"/>
              <a:t>Thanks!</a:t>
            </a:r>
            <a:endParaRPr lang="en-US" sz="2800" dirty="0"/>
          </a:p>
        </p:txBody>
      </p:sp>
    </p:spTree>
    <p:extLst>
      <p:ext uri="{BB962C8B-B14F-4D97-AF65-F5344CB8AC3E}">
        <p14:creationId xmlns:p14="http://schemas.microsoft.com/office/powerpoint/2010/main" val="16548056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3" descr="Screen Shot 2017-10-11 at 15.47.29.png"/>
          <p:cNvPicPr>
            <a:picLocks noChangeAspect="1"/>
          </p:cNvPicPr>
          <p:nvPr/>
        </p:nvPicPr>
        <p:blipFill>
          <a:blip r:embed="rId2">
            <a:extLst>
              <a:ext uri="{28A0092B-C50C-407E-A947-70E740481C1C}">
                <a14:useLocalDpi xmlns:a14="http://schemas.microsoft.com/office/drawing/2010/main" val="0"/>
              </a:ext>
            </a:extLst>
          </a:blip>
          <a:srcRect l="27834" t="15359" r="25104" b="8311"/>
          <a:stretch>
            <a:fillRect/>
          </a:stretch>
        </p:blipFill>
        <p:spPr bwMode="auto">
          <a:xfrm>
            <a:off x="4957396" y="1412875"/>
            <a:ext cx="417195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5126"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sp>
        <p:nvSpPr>
          <p:cNvPr id="5127" name="TextBox 2"/>
          <p:cNvSpPr txBox="1">
            <a:spLocks noChangeArrowheads="1"/>
          </p:cNvSpPr>
          <p:nvPr/>
        </p:nvSpPr>
        <p:spPr bwMode="auto">
          <a:xfrm>
            <a:off x="0" y="979466"/>
            <a:ext cx="5114193" cy="587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buFont typeface="Arial" charset="0"/>
              <a:buChar char="•"/>
            </a:pPr>
            <a:r>
              <a:rPr lang="en-US" sz="1800" dirty="0">
                <a:solidFill>
                  <a:schemeClr val="bg2"/>
                </a:solidFill>
              </a:rPr>
              <a:t>Increasing interest to simultaneously observe the same target at different wavelengths. Example use cases:</a:t>
            </a:r>
          </a:p>
          <a:p>
            <a:pPr lvl="1" eaLnBrk="1" hangingPunct="1">
              <a:buFont typeface="Arial" charset="0"/>
              <a:buChar char="•"/>
            </a:pPr>
            <a:r>
              <a:rPr lang="en-US" sz="1800" dirty="0">
                <a:solidFill>
                  <a:schemeClr val="bg2"/>
                </a:solidFill>
              </a:rPr>
              <a:t>X-ray binary </a:t>
            </a:r>
            <a:r>
              <a:rPr lang="en-US" sz="1800" dirty="0" err="1">
                <a:solidFill>
                  <a:schemeClr val="bg2"/>
                </a:solidFill>
              </a:rPr>
              <a:t>ToOs</a:t>
            </a:r>
            <a:endParaRPr lang="en-US" sz="1800" dirty="0">
              <a:solidFill>
                <a:schemeClr val="bg2"/>
              </a:solidFill>
            </a:endParaRPr>
          </a:p>
          <a:p>
            <a:pPr lvl="1" eaLnBrk="1" hangingPunct="1">
              <a:buFont typeface="Arial" charset="0"/>
              <a:buChar char="•"/>
            </a:pPr>
            <a:r>
              <a:rPr lang="en-US" sz="1800" dirty="0">
                <a:solidFill>
                  <a:schemeClr val="bg2"/>
                </a:solidFill>
              </a:rPr>
              <a:t>Gaia transients</a:t>
            </a:r>
          </a:p>
          <a:p>
            <a:pPr lvl="1" eaLnBrk="1" hangingPunct="1">
              <a:buFont typeface="Arial" charset="0"/>
              <a:buChar char="•"/>
            </a:pPr>
            <a:r>
              <a:rPr lang="en-US" sz="1800" dirty="0">
                <a:solidFill>
                  <a:schemeClr val="bg2"/>
                </a:solidFill>
              </a:rPr>
              <a:t>Optical &amp; radio transients</a:t>
            </a:r>
          </a:p>
          <a:p>
            <a:pPr lvl="1" eaLnBrk="1" hangingPunct="1">
              <a:buFont typeface="Arial" charset="0"/>
              <a:buChar char="•"/>
            </a:pPr>
            <a:r>
              <a:rPr lang="en-US" sz="1800" dirty="0">
                <a:solidFill>
                  <a:schemeClr val="bg2"/>
                </a:solidFill>
              </a:rPr>
              <a:t>TDEs, GRBs</a:t>
            </a:r>
          </a:p>
          <a:p>
            <a:pPr lvl="1" eaLnBrk="1" hangingPunct="1">
              <a:buFont typeface="Arial" charset="0"/>
              <a:buChar char="•"/>
            </a:pPr>
            <a:r>
              <a:rPr lang="en-US" sz="1800" dirty="0">
                <a:solidFill>
                  <a:schemeClr val="bg2"/>
                </a:solidFill>
              </a:rPr>
              <a:t>GW &amp; neutrino follow-up</a:t>
            </a:r>
          </a:p>
          <a:p>
            <a:pPr eaLnBrk="1" hangingPunct="1"/>
            <a:endParaRPr lang="en-US" sz="1800" dirty="0">
              <a:solidFill>
                <a:schemeClr val="bg2"/>
              </a:solidFill>
            </a:endParaRPr>
          </a:p>
          <a:p>
            <a:pPr eaLnBrk="1" hangingPunct="1">
              <a:buFont typeface="Arial" charset="0"/>
              <a:buChar char="•"/>
            </a:pPr>
            <a:r>
              <a:rPr lang="en-US" sz="1800" dirty="0">
                <a:solidFill>
                  <a:schemeClr val="bg2"/>
                </a:solidFill>
              </a:rPr>
              <a:t>Some observatory numbers:</a:t>
            </a:r>
          </a:p>
          <a:p>
            <a:pPr lvl="1" eaLnBrk="1" hangingPunct="1">
              <a:buFont typeface="Arial" charset="0"/>
              <a:buChar char="•"/>
            </a:pPr>
            <a:r>
              <a:rPr lang="en-US" b="1" dirty="0" err="1">
                <a:solidFill>
                  <a:schemeClr val="bg2"/>
                </a:solidFill>
              </a:rPr>
              <a:t>NuSTAR</a:t>
            </a:r>
            <a:r>
              <a:rPr lang="en-US" dirty="0">
                <a:solidFill>
                  <a:schemeClr val="bg2"/>
                </a:solidFill>
              </a:rPr>
              <a:t>: 30% of the observations are coordinated with other observatories.</a:t>
            </a:r>
            <a:endParaRPr lang="en-US" b="1" dirty="0">
              <a:solidFill>
                <a:schemeClr val="bg2"/>
              </a:solidFill>
            </a:endParaRPr>
          </a:p>
          <a:p>
            <a:pPr lvl="1" eaLnBrk="1" hangingPunct="1">
              <a:buFont typeface="Arial" charset="0"/>
              <a:buChar char="•"/>
            </a:pPr>
            <a:r>
              <a:rPr lang="en-US" b="1" dirty="0">
                <a:solidFill>
                  <a:schemeClr val="bg2"/>
                </a:solidFill>
              </a:rPr>
              <a:t>XMM-Newton</a:t>
            </a:r>
            <a:r>
              <a:rPr lang="en-US" dirty="0">
                <a:solidFill>
                  <a:schemeClr val="bg2"/>
                </a:solidFill>
              </a:rPr>
              <a:t>: ~12% coordinated observations (</a:t>
            </a:r>
            <a:r>
              <a:rPr lang="en-US" dirty="0" err="1">
                <a:solidFill>
                  <a:schemeClr val="bg2"/>
                </a:solidFill>
              </a:rPr>
              <a:t>NuSTAR</a:t>
            </a:r>
            <a:r>
              <a:rPr lang="en-US" dirty="0">
                <a:solidFill>
                  <a:schemeClr val="bg2"/>
                </a:solidFill>
              </a:rPr>
              <a:t>, HST, Chandra, VLT, Swift).</a:t>
            </a:r>
          </a:p>
          <a:p>
            <a:pPr lvl="1" eaLnBrk="1" hangingPunct="1">
              <a:buFont typeface="Arial" charset="0"/>
              <a:buChar char="•"/>
            </a:pPr>
            <a:r>
              <a:rPr lang="en-US" b="1" i="1" dirty="0">
                <a:solidFill>
                  <a:schemeClr val="bg2"/>
                </a:solidFill>
              </a:rPr>
              <a:t>INTEGRAL</a:t>
            </a:r>
            <a:r>
              <a:rPr lang="en-US" i="1" dirty="0">
                <a:solidFill>
                  <a:schemeClr val="bg2"/>
                </a:solidFill>
              </a:rPr>
              <a:t>: ~10% </a:t>
            </a:r>
            <a:r>
              <a:rPr lang="en-US" dirty="0">
                <a:solidFill>
                  <a:schemeClr val="bg2"/>
                </a:solidFill>
              </a:rPr>
              <a:t>of the observations are coordinated with other observatories.</a:t>
            </a:r>
          </a:p>
          <a:p>
            <a:pPr lvl="1" eaLnBrk="1" hangingPunct="1">
              <a:buFont typeface="Arial" charset="0"/>
              <a:buChar char="•"/>
            </a:pPr>
            <a:r>
              <a:rPr lang="en-US" b="1" i="1" dirty="0">
                <a:solidFill>
                  <a:schemeClr val="bg2"/>
                </a:solidFill>
              </a:rPr>
              <a:t>Chandra</a:t>
            </a:r>
            <a:r>
              <a:rPr lang="en-US" i="1" dirty="0">
                <a:solidFill>
                  <a:schemeClr val="bg2"/>
                </a:solidFill>
              </a:rPr>
              <a:t> has expanded the time available via joint programs.</a:t>
            </a:r>
          </a:p>
          <a:p>
            <a:pPr eaLnBrk="1" hangingPunct="1"/>
            <a:endParaRPr lang="en-US" sz="1800" dirty="0">
              <a:solidFill>
                <a:schemeClr val="bg2"/>
              </a:solidFill>
            </a:endParaRPr>
          </a:p>
          <a:p>
            <a:pPr eaLnBrk="1" hangingPunct="1">
              <a:buFont typeface="Arial" charset="0"/>
              <a:buChar char="•"/>
            </a:pPr>
            <a:endParaRPr lang="en-US" sz="1800" dirty="0">
              <a:solidFill>
                <a:schemeClr val="bg2"/>
              </a:solidFill>
            </a:endParaRPr>
          </a:p>
        </p:txBody>
      </p:sp>
      <p:sp>
        <p:nvSpPr>
          <p:cNvPr id="5128" name="TextBox 3"/>
          <p:cNvSpPr txBox="1">
            <a:spLocks noChangeArrowheads="1"/>
          </p:cNvSpPr>
          <p:nvPr/>
        </p:nvSpPr>
        <p:spPr bwMode="auto">
          <a:xfrm>
            <a:off x="6367097" y="5805489"/>
            <a:ext cx="252632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r>
              <a:rPr lang="en-US">
                <a:solidFill>
                  <a:schemeClr val="bg2"/>
                </a:solidFill>
              </a:rPr>
              <a:t>Middelton et al. 2017</a:t>
            </a:r>
          </a:p>
        </p:txBody>
      </p:sp>
      <p:sp>
        <p:nvSpPr>
          <p:cNvPr id="10" name="Title 1"/>
          <p:cNvSpPr>
            <a:spLocks noGrp="1"/>
          </p:cNvSpPr>
          <p:nvPr>
            <p:ph type="title"/>
          </p:nvPr>
        </p:nvSpPr>
        <p:spPr>
          <a:xfrm>
            <a:off x="244305" y="40521"/>
            <a:ext cx="6486695" cy="1107996"/>
          </a:xfrm>
        </p:spPr>
        <p:txBody>
          <a:bodyPr/>
          <a:lstStyle/>
          <a:p>
            <a:r>
              <a:rPr lang="en-US" dirty="0"/>
              <a:t>Scientists  Require Coordinated</a:t>
            </a:r>
            <a:br>
              <a:rPr lang="en-US" dirty="0"/>
            </a:br>
            <a:r>
              <a:rPr lang="en-US" dirty="0" smtClean="0"/>
              <a:t>Multi-wavelength  </a:t>
            </a:r>
            <a:r>
              <a:rPr lang="en-US" dirty="0"/>
              <a:t>Observations </a:t>
            </a:r>
            <a:br>
              <a:rPr lang="en-US" dirty="0"/>
            </a:br>
            <a:endParaRPr lang="en-US" dirty="0"/>
          </a:p>
        </p:txBody>
      </p:sp>
    </p:spTree>
    <p:extLst>
      <p:ext uri="{BB962C8B-B14F-4D97-AF65-F5344CB8AC3E}">
        <p14:creationId xmlns:p14="http://schemas.microsoft.com/office/powerpoint/2010/main" val="113217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10244" name="Rectangle 5"/>
          <p:cNvSpPr>
            <a:spLocks/>
          </p:cNvSpPr>
          <p:nvPr/>
        </p:nvSpPr>
        <p:spPr bwMode="auto">
          <a:xfrm>
            <a:off x="0" y="212889"/>
            <a:ext cx="7772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1275" bIns="0" anchor="ctr"/>
          <a:lstStyle/>
          <a:p>
            <a:pPr marL="41275"/>
            <a:endParaRPr lang="en-US" sz="2800" dirty="0">
              <a:solidFill>
                <a:srgbClr val="FFFFFF"/>
              </a:solidFill>
              <a:latin typeface="Copperplate Gothic Bold" charset="0"/>
              <a:sym typeface="Copperplate Gothic Bold" charset="0"/>
            </a:endParaRPr>
          </a:p>
        </p:txBody>
      </p:sp>
      <p:sp>
        <p:nvSpPr>
          <p:cNvPr id="6151" name="TextBox 2"/>
          <p:cNvSpPr txBox="1">
            <a:spLocks noChangeArrowheads="1"/>
          </p:cNvSpPr>
          <p:nvPr/>
        </p:nvSpPr>
        <p:spPr bwMode="auto">
          <a:xfrm>
            <a:off x="52754" y="1700213"/>
            <a:ext cx="9091246"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rgbClr val="00CC00"/>
                </a:solidFill>
                <a:latin typeface="Verdana" pitchFamily="34" charset="0"/>
                <a:ea typeface="MS PGothic" pitchFamily="34" charset="-128"/>
                <a:sym typeface="Verdana" pitchFamily="34" charset="0"/>
              </a:defRPr>
            </a:lvl1pPr>
            <a:lvl2pPr marL="742950" indent="-285750" eaLnBrk="0" hangingPunct="0">
              <a:defRPr sz="1600">
                <a:solidFill>
                  <a:srgbClr val="00CC00"/>
                </a:solidFill>
                <a:latin typeface="Verdana" pitchFamily="34" charset="0"/>
                <a:ea typeface="MS PGothic" pitchFamily="34" charset="-128"/>
                <a:sym typeface="Verdana" pitchFamily="34" charset="0"/>
              </a:defRPr>
            </a:lvl2pPr>
            <a:lvl3pPr marL="1143000" indent="-228600" eaLnBrk="0" hangingPunct="0">
              <a:defRPr sz="1600">
                <a:solidFill>
                  <a:srgbClr val="00CC00"/>
                </a:solidFill>
                <a:latin typeface="Verdana" pitchFamily="34" charset="0"/>
                <a:ea typeface="MS PGothic" pitchFamily="34" charset="-128"/>
                <a:sym typeface="Verdana" pitchFamily="34" charset="0"/>
              </a:defRPr>
            </a:lvl3pPr>
            <a:lvl4pPr marL="1600200" indent="-228600" eaLnBrk="0" hangingPunct="0">
              <a:defRPr sz="1600">
                <a:solidFill>
                  <a:srgbClr val="00CC00"/>
                </a:solidFill>
                <a:latin typeface="Verdana" pitchFamily="34" charset="0"/>
                <a:ea typeface="MS PGothic" pitchFamily="34" charset="-128"/>
                <a:sym typeface="Verdana" pitchFamily="34" charset="0"/>
              </a:defRPr>
            </a:lvl4pPr>
            <a:lvl5pPr marL="2057400" indent="-228600" eaLnBrk="0" hangingPunct="0">
              <a:defRPr sz="1600">
                <a:solidFill>
                  <a:srgbClr val="00CC00"/>
                </a:solidFill>
                <a:latin typeface="Verdana" pitchFamily="34" charset="0"/>
                <a:ea typeface="MS PGothic" pitchFamily="34" charset="-128"/>
                <a:sym typeface="Verdana" pitchFamily="34" charset="0"/>
              </a:defRPr>
            </a:lvl5pPr>
            <a:lvl6pPr marL="2514600" indent="-228600" eaLnBrk="0" fontAlgn="base" hangingPunct="0">
              <a:spcBef>
                <a:spcPct val="0"/>
              </a:spcBef>
              <a:spcAft>
                <a:spcPct val="0"/>
              </a:spcAft>
              <a:defRPr sz="1600">
                <a:solidFill>
                  <a:srgbClr val="00CC00"/>
                </a:solidFill>
                <a:latin typeface="Verdana" pitchFamily="34" charset="0"/>
                <a:ea typeface="MS PGothic" pitchFamily="34" charset="-128"/>
                <a:sym typeface="Verdana" pitchFamily="34" charset="0"/>
              </a:defRPr>
            </a:lvl6pPr>
            <a:lvl7pPr marL="2971800" indent="-228600" eaLnBrk="0" fontAlgn="base" hangingPunct="0">
              <a:spcBef>
                <a:spcPct val="0"/>
              </a:spcBef>
              <a:spcAft>
                <a:spcPct val="0"/>
              </a:spcAft>
              <a:defRPr sz="1600">
                <a:solidFill>
                  <a:srgbClr val="00CC00"/>
                </a:solidFill>
                <a:latin typeface="Verdana" pitchFamily="34" charset="0"/>
                <a:ea typeface="MS PGothic" pitchFamily="34" charset="-128"/>
                <a:sym typeface="Verdana" pitchFamily="34" charset="0"/>
              </a:defRPr>
            </a:lvl7pPr>
            <a:lvl8pPr marL="3429000" indent="-228600" eaLnBrk="0" fontAlgn="base" hangingPunct="0">
              <a:spcBef>
                <a:spcPct val="0"/>
              </a:spcBef>
              <a:spcAft>
                <a:spcPct val="0"/>
              </a:spcAft>
              <a:defRPr sz="1600">
                <a:solidFill>
                  <a:srgbClr val="00CC00"/>
                </a:solidFill>
                <a:latin typeface="Verdana" pitchFamily="34" charset="0"/>
                <a:ea typeface="MS PGothic" pitchFamily="34" charset="-128"/>
                <a:sym typeface="Verdana" pitchFamily="34" charset="0"/>
              </a:defRPr>
            </a:lvl8pPr>
            <a:lvl9pPr marL="3886200" indent="-228600" eaLnBrk="0" fontAlgn="base" hangingPunct="0">
              <a:spcBef>
                <a:spcPct val="0"/>
              </a:spcBef>
              <a:spcAft>
                <a:spcPct val="0"/>
              </a:spcAft>
              <a:defRPr sz="1600">
                <a:solidFill>
                  <a:srgbClr val="00CC00"/>
                </a:solidFill>
                <a:latin typeface="Verdana" pitchFamily="34" charset="0"/>
                <a:ea typeface="MS PGothic" pitchFamily="34" charset="-128"/>
                <a:sym typeface="Verdana" pitchFamily="34" charset="0"/>
              </a:defRPr>
            </a:lvl9pPr>
          </a:lstStyle>
          <a:p>
            <a:pPr marL="0" indent="0" algn="ctr" eaLnBrk="1" hangingPunct="1">
              <a:defRPr/>
            </a:pPr>
            <a:r>
              <a:rPr lang="en-US" altLang="en-US" b="1" dirty="0" smtClean="0">
                <a:solidFill>
                  <a:schemeClr val="bg2"/>
                </a:solidFill>
                <a:cs typeface="+mn-cs"/>
              </a:rPr>
              <a:t>All information needed to plan an observation (via AO or </a:t>
            </a:r>
            <a:r>
              <a:rPr lang="en-US" altLang="en-US" b="1" dirty="0" err="1" smtClean="0">
                <a:solidFill>
                  <a:schemeClr val="bg2"/>
                </a:solidFill>
                <a:cs typeface="+mn-cs"/>
              </a:rPr>
              <a:t>ToO</a:t>
            </a:r>
            <a:r>
              <a:rPr lang="en-US" altLang="en-US" b="1" dirty="0" smtClean="0">
                <a:solidFill>
                  <a:schemeClr val="bg2"/>
                </a:solidFill>
                <a:cs typeface="+mn-cs"/>
              </a:rPr>
              <a:t>) is currently  in facilities own web pages. </a:t>
            </a:r>
          </a:p>
          <a:p>
            <a:pPr eaLnBrk="1" hangingPunct="1">
              <a:buFont typeface="Arial" pitchFamily="34" charset="0"/>
              <a:buChar char="•"/>
              <a:defRPr/>
            </a:pPr>
            <a:endParaRPr lang="en-US" altLang="en-US" dirty="0" smtClean="0">
              <a:solidFill>
                <a:schemeClr val="bg2"/>
              </a:solidFill>
              <a:cs typeface="+mn-cs"/>
            </a:endParaRPr>
          </a:p>
          <a:p>
            <a:pPr eaLnBrk="1" hangingPunct="1">
              <a:buFont typeface="Arial" pitchFamily="34" charset="0"/>
              <a:buChar char="•"/>
              <a:defRPr/>
            </a:pPr>
            <a:endParaRPr lang="en-US" altLang="en-US" dirty="0" smtClean="0">
              <a:solidFill>
                <a:schemeClr val="bg2"/>
              </a:solidFill>
              <a:cs typeface="+mn-cs"/>
            </a:endParaRPr>
          </a:p>
          <a:p>
            <a:pPr eaLnBrk="1" hangingPunct="1">
              <a:buFont typeface="Arial" pitchFamily="34" charset="0"/>
              <a:buChar char="•"/>
              <a:defRPr/>
            </a:pPr>
            <a:endParaRPr lang="en-US" altLang="en-US" dirty="0" smtClean="0">
              <a:solidFill>
                <a:schemeClr val="bg2"/>
              </a:solidFill>
              <a:cs typeface="+mn-cs"/>
            </a:endParaRPr>
          </a:p>
          <a:p>
            <a:pPr marL="0" indent="0" algn="ctr" eaLnBrk="1" hangingPunct="1">
              <a:defRPr/>
            </a:pPr>
            <a:r>
              <a:rPr lang="en-US" altLang="en-US" sz="3600" b="1" dirty="0" smtClean="0">
                <a:solidFill>
                  <a:schemeClr val="bg2"/>
                </a:solidFill>
                <a:cs typeface="+mn-cs"/>
              </a:rPr>
              <a:t>BUT</a:t>
            </a:r>
          </a:p>
          <a:p>
            <a:pPr marL="0" indent="0" algn="ctr" eaLnBrk="1" hangingPunct="1">
              <a:defRPr/>
            </a:pPr>
            <a:endParaRPr lang="en-US" altLang="en-US" sz="3600" b="1" dirty="0" smtClean="0">
              <a:solidFill>
                <a:schemeClr val="bg2"/>
              </a:solidFill>
              <a:cs typeface="+mn-cs"/>
            </a:endParaRPr>
          </a:p>
          <a:p>
            <a:pPr marL="0" indent="0" algn="ctr" eaLnBrk="1" hangingPunct="1">
              <a:defRPr/>
            </a:pPr>
            <a:endParaRPr lang="en-US" altLang="en-US" sz="3600" b="1" dirty="0" smtClean="0">
              <a:solidFill>
                <a:schemeClr val="bg2"/>
              </a:solidFill>
              <a:cs typeface="+mn-cs"/>
            </a:endParaRPr>
          </a:p>
          <a:p>
            <a:pPr eaLnBrk="1" hangingPunct="1">
              <a:buFont typeface="Arial" pitchFamily="34" charset="0"/>
              <a:buChar char="•"/>
              <a:defRPr/>
            </a:pPr>
            <a:endParaRPr lang="en-US" altLang="en-US" dirty="0" smtClean="0">
              <a:solidFill>
                <a:schemeClr val="bg2"/>
              </a:solidFill>
              <a:cs typeface="+mn-cs"/>
            </a:endParaRPr>
          </a:p>
          <a:p>
            <a:pPr marL="0" indent="0" algn="ctr" eaLnBrk="1" hangingPunct="1">
              <a:defRPr/>
            </a:pPr>
            <a:endParaRPr lang="en-US" altLang="en-US" b="1" dirty="0" smtClean="0">
              <a:solidFill>
                <a:schemeClr val="bg2"/>
              </a:solidFill>
              <a:cs typeface="+mn-cs"/>
            </a:endParaRPr>
          </a:p>
          <a:p>
            <a:pPr marL="0" indent="0" algn="ctr" eaLnBrk="1" hangingPunct="1">
              <a:defRPr/>
            </a:pPr>
            <a:r>
              <a:rPr lang="en-US" altLang="en-US" b="1" dirty="0" smtClean="0">
                <a:solidFill>
                  <a:schemeClr val="bg2"/>
                </a:solidFill>
                <a:cs typeface="+mn-cs"/>
              </a:rPr>
              <a:t>This information is usually shown in a web page statically and is only accessible trough forms that have to be manually filled in.</a:t>
            </a:r>
          </a:p>
          <a:p>
            <a:pPr eaLnBrk="1" hangingPunct="1">
              <a:buFont typeface="Arial" pitchFamily="34" charset="0"/>
              <a:buChar char="•"/>
              <a:defRPr/>
            </a:pPr>
            <a:endParaRPr lang="en-US" altLang="en-US" dirty="0" smtClean="0">
              <a:solidFill>
                <a:schemeClr val="bg2"/>
              </a:solidFill>
              <a:cs typeface="+mn-cs"/>
            </a:endParaRPr>
          </a:p>
        </p:txBody>
      </p:sp>
      <p:sp>
        <p:nvSpPr>
          <p:cNvPr id="10247" name="TextBox 1"/>
          <p:cNvSpPr txBox="1">
            <a:spLocks noChangeArrowheads="1"/>
          </p:cNvSpPr>
          <p:nvPr/>
        </p:nvSpPr>
        <p:spPr bwMode="auto">
          <a:xfrm rot="-1395788">
            <a:off x="622789" y="2537252"/>
            <a:ext cx="1651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eaLnBrk="1" hangingPunct="1"/>
            <a:r>
              <a:rPr lang="en-US"/>
              <a:t>Target Visibility</a:t>
            </a:r>
          </a:p>
          <a:p>
            <a:pPr algn="ctr" eaLnBrk="1" hangingPunct="1"/>
            <a:r>
              <a:rPr lang="en-US"/>
              <a:t>Constraints</a:t>
            </a:r>
          </a:p>
        </p:txBody>
      </p:sp>
      <p:sp>
        <p:nvSpPr>
          <p:cNvPr id="10248" name="TextBox 9"/>
          <p:cNvSpPr txBox="1">
            <a:spLocks noChangeArrowheads="1"/>
          </p:cNvSpPr>
          <p:nvPr/>
        </p:nvSpPr>
        <p:spPr bwMode="auto">
          <a:xfrm rot="386755">
            <a:off x="526074" y="3868739"/>
            <a:ext cx="1795096"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a:t>Instrument characteristics</a:t>
            </a:r>
          </a:p>
        </p:txBody>
      </p:sp>
      <p:sp>
        <p:nvSpPr>
          <p:cNvPr id="10249" name="TextBox 10"/>
          <p:cNvSpPr txBox="1">
            <a:spLocks noChangeArrowheads="1"/>
          </p:cNvSpPr>
          <p:nvPr/>
        </p:nvSpPr>
        <p:spPr bwMode="auto">
          <a:xfrm rot="944999">
            <a:off x="5785338" y="2581275"/>
            <a:ext cx="1652954"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a:t>Observations info</a:t>
            </a:r>
          </a:p>
        </p:txBody>
      </p:sp>
      <p:sp>
        <p:nvSpPr>
          <p:cNvPr id="10250" name="TextBox 11"/>
          <p:cNvSpPr txBox="1">
            <a:spLocks noChangeArrowheads="1"/>
          </p:cNvSpPr>
          <p:nvPr/>
        </p:nvSpPr>
        <p:spPr bwMode="auto">
          <a:xfrm rot="-795712">
            <a:off x="6320204" y="3759200"/>
            <a:ext cx="16514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a:t>Long-term schedule</a:t>
            </a:r>
          </a:p>
        </p:txBody>
      </p:sp>
      <p:sp>
        <p:nvSpPr>
          <p:cNvPr id="10251" name="TextBox 12"/>
          <p:cNvSpPr txBox="1">
            <a:spLocks noChangeArrowheads="1"/>
          </p:cNvSpPr>
          <p:nvPr/>
        </p:nvSpPr>
        <p:spPr bwMode="auto">
          <a:xfrm rot="570873">
            <a:off x="3059723" y="3849689"/>
            <a:ext cx="1652954"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a:t>Short-term schedule</a:t>
            </a:r>
          </a:p>
        </p:txBody>
      </p:sp>
      <p:sp>
        <p:nvSpPr>
          <p:cNvPr id="13" name="Title 1"/>
          <p:cNvSpPr>
            <a:spLocks noGrp="1"/>
          </p:cNvSpPr>
          <p:nvPr>
            <p:ph type="title"/>
          </p:nvPr>
        </p:nvSpPr>
        <p:spPr>
          <a:xfrm>
            <a:off x="244305" y="206469"/>
            <a:ext cx="6486695" cy="430887"/>
          </a:xfrm>
        </p:spPr>
        <p:txBody>
          <a:bodyPr/>
          <a:lstStyle/>
          <a:p>
            <a:r>
              <a:rPr lang="en-US" dirty="0" smtClean="0"/>
              <a:t>Information is out there</a:t>
            </a:r>
            <a:endParaRPr lang="en-US" dirty="0"/>
          </a:p>
        </p:txBody>
      </p:sp>
    </p:spTree>
    <p:extLst>
      <p:ext uri="{BB962C8B-B14F-4D97-AF65-F5344CB8AC3E}">
        <p14:creationId xmlns:p14="http://schemas.microsoft.com/office/powerpoint/2010/main" val="171534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pic>
        <p:nvPicPr>
          <p:cNvPr id="7174" name="Picture 2"/>
          <p:cNvPicPr>
            <a:picLocks noChangeAspect="1"/>
          </p:cNvPicPr>
          <p:nvPr/>
        </p:nvPicPr>
        <p:blipFill>
          <a:blip r:embed="rId3">
            <a:extLst>
              <a:ext uri="{28A0092B-C50C-407E-A947-70E740481C1C}">
                <a14:useLocalDpi xmlns:a14="http://schemas.microsoft.com/office/drawing/2010/main" val="0"/>
              </a:ext>
            </a:extLst>
          </a:blip>
          <a:srcRect t="13577" r="1004" b="20258"/>
          <a:stretch>
            <a:fillRect/>
          </a:stretch>
        </p:blipFill>
        <p:spPr bwMode="auto">
          <a:xfrm>
            <a:off x="52754" y="4430714"/>
            <a:ext cx="5958254" cy="2427287"/>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p:cNvPicPr>
            <a:picLocks noChangeAspect="1"/>
          </p:cNvPicPr>
          <p:nvPr/>
        </p:nvPicPr>
        <p:blipFill>
          <a:blip r:embed="rId4">
            <a:extLst>
              <a:ext uri="{28A0092B-C50C-407E-A947-70E740481C1C}">
                <a14:useLocalDpi xmlns:a14="http://schemas.microsoft.com/office/drawing/2010/main" val="0"/>
              </a:ext>
            </a:extLst>
          </a:blip>
          <a:srcRect l="5026" t="12044" r="1311" b="5208"/>
          <a:stretch>
            <a:fillRect/>
          </a:stretch>
        </p:blipFill>
        <p:spPr bwMode="auto">
          <a:xfrm>
            <a:off x="87924" y="1304925"/>
            <a:ext cx="5547946" cy="2986088"/>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5">
            <a:extLst>
              <a:ext uri="{28A0092B-C50C-407E-A947-70E740481C1C}">
                <a14:useLocalDpi xmlns:a14="http://schemas.microsoft.com/office/drawing/2010/main" val="0"/>
              </a:ext>
            </a:extLst>
          </a:blip>
          <a:srcRect t="14323" r="27847" b="8513"/>
          <a:stretch>
            <a:fillRect/>
          </a:stretch>
        </p:blipFill>
        <p:spPr bwMode="auto">
          <a:xfrm>
            <a:off x="93785" y="1328738"/>
            <a:ext cx="5076092" cy="3306762"/>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6">
            <a:extLst>
              <a:ext uri="{28A0092B-C50C-407E-A947-70E740481C1C}">
                <a14:useLocalDpi xmlns:a14="http://schemas.microsoft.com/office/drawing/2010/main" val="0"/>
              </a:ext>
            </a:extLst>
          </a:blip>
          <a:srcRect t="13362" r="2095" b="4311"/>
          <a:stretch>
            <a:fillRect/>
          </a:stretch>
        </p:blipFill>
        <p:spPr bwMode="auto">
          <a:xfrm>
            <a:off x="1846384" y="3341689"/>
            <a:ext cx="6367097" cy="3260725"/>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7">
            <a:extLst>
              <a:ext uri="{28A0092B-C50C-407E-A947-70E740481C1C}">
                <a14:useLocalDpi xmlns:a14="http://schemas.microsoft.com/office/drawing/2010/main" val="0"/>
              </a:ext>
            </a:extLst>
          </a:blip>
          <a:srcRect l="26593" t="11198" r="25545" b="6250"/>
          <a:stretch>
            <a:fillRect/>
          </a:stretch>
        </p:blipFill>
        <p:spPr bwMode="auto">
          <a:xfrm>
            <a:off x="-14653" y="1304925"/>
            <a:ext cx="4129454" cy="4338638"/>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p:cNvPicPr>
          <p:nvPr/>
        </p:nvPicPr>
        <p:blipFill>
          <a:blip r:embed="rId8">
            <a:extLst>
              <a:ext uri="{28A0092B-C50C-407E-A947-70E740481C1C}">
                <a14:useLocalDpi xmlns:a14="http://schemas.microsoft.com/office/drawing/2010/main" val="0"/>
              </a:ext>
            </a:extLst>
          </a:blip>
          <a:srcRect l="20657" t="12044" r="20334" b="6078"/>
          <a:stretch>
            <a:fillRect/>
          </a:stretch>
        </p:blipFill>
        <p:spPr bwMode="auto">
          <a:xfrm>
            <a:off x="4271597" y="2133601"/>
            <a:ext cx="4687765" cy="3959225"/>
          </a:xfrm>
          <a:prstGeom prst="rect">
            <a:avLst/>
          </a:prstGeom>
          <a:noFill/>
          <a:ln>
            <a:noFill/>
          </a:ln>
          <a:extLst>
            <a:ext uri="{909E8E84-426E-40dd-AFC4-6F175D3DCCD1}">
              <a14:hiddenFill xmlns:a14="http://schemas.microsoft.com/office/drawing/2010/main">
                <a:solidFill>
                  <a:srgbClr val="0098DB"/>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4305" y="206469"/>
            <a:ext cx="6486695" cy="430887"/>
          </a:xfrm>
        </p:spPr>
        <p:txBody>
          <a:bodyPr/>
          <a:lstStyle/>
          <a:p>
            <a:r>
              <a:rPr lang="en-US" dirty="0" smtClean="0"/>
              <a:t>Visibility services</a:t>
            </a:r>
            <a:endParaRPr lang="en-US" dirty="0"/>
          </a:p>
        </p:txBody>
      </p:sp>
    </p:spTree>
    <p:extLst>
      <p:ext uri="{BB962C8B-B14F-4D97-AF65-F5344CB8AC3E}">
        <p14:creationId xmlns:p14="http://schemas.microsoft.com/office/powerpoint/2010/main" val="88093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13317"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l="17667" t="26659" r="24178" b="19867"/>
          <a:stretch>
            <a:fillRect/>
          </a:stretch>
        </p:blipFill>
        <p:spPr bwMode="auto">
          <a:xfrm>
            <a:off x="67408" y="1268414"/>
            <a:ext cx="463794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l="25464" t="11224" r="27692" b="12794"/>
          <a:stretch>
            <a:fillRect/>
          </a:stretch>
        </p:blipFill>
        <p:spPr bwMode="auto">
          <a:xfrm>
            <a:off x="5436577" y="1428750"/>
            <a:ext cx="319893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t="8267" r="56100" b="6004"/>
          <a:stretch>
            <a:fillRect/>
          </a:stretch>
        </p:blipFill>
        <p:spPr bwMode="auto">
          <a:xfrm>
            <a:off x="826477" y="2573339"/>
            <a:ext cx="33909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l="23714" t="5721" r="38091" b="10530"/>
          <a:stretch>
            <a:fillRect/>
          </a:stretch>
        </p:blipFill>
        <p:spPr bwMode="auto">
          <a:xfrm>
            <a:off x="4547089" y="1941513"/>
            <a:ext cx="3492011"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44305" y="206469"/>
            <a:ext cx="6486695" cy="430887"/>
          </a:xfrm>
        </p:spPr>
        <p:txBody>
          <a:bodyPr/>
          <a:lstStyle/>
          <a:p>
            <a:r>
              <a:rPr lang="en-US" dirty="0" smtClean="0"/>
              <a:t>Planned Observations Services</a:t>
            </a:r>
            <a:endParaRPr lang="en-US" dirty="0"/>
          </a:p>
        </p:txBody>
      </p:sp>
    </p:spTree>
    <p:extLst>
      <p:ext uri="{BB962C8B-B14F-4D97-AF65-F5344CB8AC3E}">
        <p14:creationId xmlns:p14="http://schemas.microsoft.com/office/powerpoint/2010/main" val="120228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 y="6624638"/>
            <a:ext cx="913960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p:cNvSpPr>
          <p:nvPr/>
        </p:nvSpPr>
        <p:spPr bwMode="auto">
          <a:xfrm>
            <a:off x="93784" y="6642100"/>
            <a:ext cx="651803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s-ES_tradnl" sz="800">
              <a:solidFill>
                <a:srgbClr val="4D4F53"/>
              </a:solidFill>
            </a:endParaRPr>
          </a:p>
        </p:txBody>
      </p:sp>
      <p:sp>
        <p:nvSpPr>
          <p:cNvPr id="16389" name="Rectangle 6"/>
          <p:cNvSpPr>
            <a:spLocks/>
          </p:cNvSpPr>
          <p:nvPr/>
        </p:nvSpPr>
        <p:spPr bwMode="auto">
          <a:xfrm>
            <a:off x="52754" y="1268413"/>
            <a:ext cx="909124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lgn="ctr"/>
            <a:endParaRPr lang="en-US" sz="1900">
              <a:solidFill>
                <a:schemeClr val="accent2"/>
              </a:solidFill>
              <a:latin typeface="Helvetica Neue" charset="0"/>
              <a:sym typeface="Helvetica Neue" charset="0"/>
            </a:endParaRPr>
          </a:p>
        </p:txBody>
      </p:sp>
      <p:sp>
        <p:nvSpPr>
          <p:cNvPr id="16390" name="TextBox 2"/>
          <p:cNvSpPr txBox="1">
            <a:spLocks noChangeArrowheads="1"/>
          </p:cNvSpPr>
          <p:nvPr/>
        </p:nvSpPr>
        <p:spPr bwMode="auto">
          <a:xfrm>
            <a:off x="52754" y="1412875"/>
            <a:ext cx="4851889"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b="1" u="sng" dirty="0">
                <a:solidFill>
                  <a:schemeClr val="bg2"/>
                </a:solidFill>
              </a:rPr>
              <a:t>XMM-Newton</a:t>
            </a:r>
          </a:p>
          <a:p>
            <a:pPr eaLnBrk="1" hangingPunct="1"/>
            <a:r>
              <a:rPr lang="en-US" sz="1400" dirty="0">
                <a:solidFill>
                  <a:srgbClr val="008000"/>
                </a:solidFill>
              </a:rPr>
              <a:t>http://</a:t>
            </a:r>
            <a:r>
              <a:rPr lang="en-US" sz="1400" dirty="0" err="1">
                <a:solidFill>
                  <a:srgbClr val="008000"/>
                </a:solidFill>
              </a:rPr>
              <a:t>xmm.esac.esa.int</a:t>
            </a:r>
            <a:r>
              <a:rPr lang="en-US" sz="1400" dirty="0">
                <a:solidFill>
                  <a:srgbClr val="008000"/>
                </a:solidFill>
              </a:rPr>
              <a:t>/</a:t>
            </a:r>
            <a:r>
              <a:rPr lang="en-US" sz="1400" dirty="0" err="1">
                <a:solidFill>
                  <a:srgbClr val="008000"/>
                </a:solidFill>
              </a:rPr>
              <a:t>XMMVisCheck</a:t>
            </a:r>
            <a:r>
              <a:rPr lang="en-US" sz="1400" dirty="0">
                <a:solidFill>
                  <a:srgbClr val="008000"/>
                </a:solidFill>
              </a:rPr>
              <a:t>?</a:t>
            </a:r>
          </a:p>
          <a:p>
            <a:pPr eaLnBrk="1" hangingPunct="1"/>
            <a:r>
              <a:rPr lang="en-US" sz="1400" b="1" dirty="0" err="1">
                <a:solidFill>
                  <a:srgbClr val="008000"/>
                </a:solidFill>
              </a:rPr>
              <a:t>startDate</a:t>
            </a:r>
            <a:r>
              <a:rPr lang="en-US" sz="1400" dirty="0">
                <a:solidFill>
                  <a:srgbClr val="008000"/>
                </a:solidFill>
              </a:rPr>
              <a:t>=11-10-2017&amp;</a:t>
            </a:r>
          </a:p>
          <a:p>
            <a:pPr eaLnBrk="1" hangingPunct="1"/>
            <a:r>
              <a:rPr lang="en-US" sz="1400" b="1" dirty="0" err="1">
                <a:solidFill>
                  <a:srgbClr val="008000"/>
                </a:solidFill>
              </a:rPr>
              <a:t>minduration</a:t>
            </a:r>
            <a:r>
              <a:rPr lang="en-US" sz="1400" dirty="0">
                <a:solidFill>
                  <a:srgbClr val="008000"/>
                </a:solidFill>
              </a:rPr>
              <a:t>=12.000&amp;</a:t>
            </a:r>
          </a:p>
          <a:p>
            <a:pPr eaLnBrk="1" hangingPunct="1"/>
            <a:r>
              <a:rPr lang="en-US" sz="1400" b="1" dirty="0">
                <a:solidFill>
                  <a:srgbClr val="008000"/>
                </a:solidFill>
              </a:rPr>
              <a:t>coordinates</a:t>
            </a:r>
            <a:r>
              <a:rPr lang="en-US" sz="1400" dirty="0">
                <a:solidFill>
                  <a:srgbClr val="008000"/>
                </a:solidFill>
              </a:rPr>
              <a:t>=equatorial&amp;</a:t>
            </a:r>
          </a:p>
          <a:p>
            <a:pPr eaLnBrk="1" hangingPunct="1"/>
            <a:r>
              <a:rPr lang="en-US" sz="1400" b="1" dirty="0" err="1">
                <a:solidFill>
                  <a:srgbClr val="008000"/>
                </a:solidFill>
              </a:rPr>
              <a:t>ra</a:t>
            </a:r>
            <a:r>
              <a:rPr lang="en-US" sz="1400" dirty="0">
                <a:solidFill>
                  <a:srgbClr val="008000"/>
                </a:solidFill>
              </a:rPr>
              <a:t>=192.063458&amp;</a:t>
            </a:r>
          </a:p>
          <a:p>
            <a:pPr eaLnBrk="1" hangingPunct="1"/>
            <a:r>
              <a:rPr lang="en-US" sz="1400" b="1" dirty="0" err="1">
                <a:solidFill>
                  <a:srgbClr val="008000"/>
                </a:solidFill>
              </a:rPr>
              <a:t>dec</a:t>
            </a:r>
            <a:r>
              <a:rPr lang="en-US" sz="1400" dirty="0">
                <a:solidFill>
                  <a:srgbClr val="008000"/>
                </a:solidFill>
              </a:rPr>
              <a:t>=17.77394</a:t>
            </a:r>
          </a:p>
        </p:txBody>
      </p:sp>
      <p:pic>
        <p:nvPicPr>
          <p:cNvPr id="16391" name="Picture 3" descr="XMMVisChecker.png"/>
          <p:cNvPicPr>
            <a:picLocks noChangeAspect="1"/>
          </p:cNvPicPr>
          <p:nvPr/>
        </p:nvPicPr>
        <p:blipFill>
          <a:blip r:embed="rId3">
            <a:extLst>
              <a:ext uri="{28A0092B-C50C-407E-A947-70E740481C1C}">
                <a14:useLocalDpi xmlns:a14="http://schemas.microsoft.com/office/drawing/2010/main" val="0"/>
              </a:ext>
            </a:extLst>
          </a:blip>
          <a:srcRect l="758" t="4050" r="45882" b="76004"/>
          <a:stretch>
            <a:fillRect/>
          </a:stretch>
        </p:blipFill>
        <p:spPr bwMode="auto">
          <a:xfrm>
            <a:off x="93785" y="3213101"/>
            <a:ext cx="6542943"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
          <p:cNvPicPr>
            <a:picLocks noChangeAspect="1"/>
          </p:cNvPicPr>
          <p:nvPr/>
        </p:nvPicPr>
        <p:blipFill>
          <a:blip r:embed="rId4">
            <a:extLst>
              <a:ext uri="{28A0092B-C50C-407E-A947-70E740481C1C}">
                <a14:useLocalDpi xmlns:a14="http://schemas.microsoft.com/office/drawing/2010/main" val="0"/>
              </a:ext>
            </a:extLst>
          </a:blip>
          <a:srcRect l="20390" t="74187" r="30424" b="12906"/>
          <a:stretch>
            <a:fillRect/>
          </a:stretch>
        </p:blipFill>
        <p:spPr bwMode="auto">
          <a:xfrm>
            <a:off x="252047" y="4868864"/>
            <a:ext cx="810504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0"/>
          <p:cNvSpPr txBox="1">
            <a:spLocks noChangeArrowheads="1"/>
          </p:cNvSpPr>
          <p:nvPr/>
        </p:nvSpPr>
        <p:spPr bwMode="auto">
          <a:xfrm>
            <a:off x="4173415" y="1408113"/>
            <a:ext cx="4519246"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0CC00"/>
                </a:solidFill>
                <a:latin typeface="Verdana" charset="0"/>
                <a:ea typeface="ＭＳ Ｐゴシック" charset="0"/>
                <a:cs typeface="ＭＳ Ｐゴシック" charset="0"/>
                <a:sym typeface="Verdana" charset="0"/>
              </a:defRPr>
            </a:lvl1pPr>
            <a:lvl2pPr marL="742950" indent="-285750" eaLnBrk="0" hangingPunct="0">
              <a:defRPr sz="1600">
                <a:solidFill>
                  <a:srgbClr val="00CC00"/>
                </a:solidFill>
                <a:latin typeface="Verdana" charset="0"/>
                <a:ea typeface="ＭＳ Ｐゴシック" charset="0"/>
                <a:sym typeface="Verdana" charset="0"/>
              </a:defRPr>
            </a:lvl2pPr>
            <a:lvl3pPr marL="1143000" indent="-228600" eaLnBrk="0" hangingPunct="0">
              <a:defRPr sz="1600">
                <a:solidFill>
                  <a:srgbClr val="00CC00"/>
                </a:solidFill>
                <a:latin typeface="Verdana" charset="0"/>
                <a:ea typeface="ＭＳ Ｐゴシック" charset="0"/>
                <a:sym typeface="Verdana" charset="0"/>
              </a:defRPr>
            </a:lvl3pPr>
            <a:lvl4pPr marL="1600200" indent="-228600" eaLnBrk="0" hangingPunct="0">
              <a:defRPr sz="1600">
                <a:solidFill>
                  <a:srgbClr val="00CC00"/>
                </a:solidFill>
                <a:latin typeface="Verdana" charset="0"/>
                <a:ea typeface="ＭＳ Ｐゴシック" charset="0"/>
                <a:sym typeface="Verdana" charset="0"/>
              </a:defRPr>
            </a:lvl4pPr>
            <a:lvl5pPr marL="2057400" indent="-228600" eaLnBrk="0" hangingPunct="0">
              <a:defRPr sz="1600">
                <a:solidFill>
                  <a:srgbClr val="00CC00"/>
                </a:solidFill>
                <a:latin typeface="Verdana" charset="0"/>
                <a:ea typeface="ＭＳ Ｐゴシック" charset="0"/>
                <a:sym typeface="Verdana" charset="0"/>
              </a:defRPr>
            </a:lvl5pPr>
            <a:lvl6pPr marL="25146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6pPr>
            <a:lvl7pPr marL="29718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7pPr>
            <a:lvl8pPr marL="34290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8pPr>
            <a:lvl9pPr marL="3886200" indent="-228600" eaLnBrk="0" fontAlgn="base" hangingPunct="0">
              <a:spcBef>
                <a:spcPct val="0"/>
              </a:spcBef>
              <a:spcAft>
                <a:spcPct val="0"/>
              </a:spcAft>
              <a:defRPr sz="1600">
                <a:solidFill>
                  <a:srgbClr val="00CC00"/>
                </a:solidFill>
                <a:latin typeface="Verdana" charset="0"/>
                <a:ea typeface="ＭＳ Ｐゴシック" charset="0"/>
                <a:sym typeface="Verdana" charset="0"/>
              </a:defRPr>
            </a:lvl9pPr>
          </a:lstStyle>
          <a:p>
            <a:pPr algn="ctr" eaLnBrk="1" hangingPunct="1"/>
            <a:r>
              <a:rPr lang="en-US" b="1" u="sng" dirty="0">
                <a:solidFill>
                  <a:schemeClr val="bg2"/>
                </a:solidFill>
              </a:rPr>
              <a:t>INTEGRAL</a:t>
            </a:r>
          </a:p>
          <a:p>
            <a:pPr eaLnBrk="1" hangingPunct="1"/>
            <a:r>
              <a:rPr lang="en-US" sz="1400" dirty="0">
                <a:solidFill>
                  <a:srgbClr val="008000"/>
                </a:solidFill>
              </a:rPr>
              <a:t>http://</a:t>
            </a:r>
            <a:r>
              <a:rPr lang="en-US" sz="1400" dirty="0" err="1">
                <a:solidFill>
                  <a:srgbClr val="008000"/>
                </a:solidFill>
              </a:rPr>
              <a:t>integral.esac.esa.int</a:t>
            </a:r>
            <a:r>
              <a:rPr lang="en-US" sz="1400" dirty="0">
                <a:solidFill>
                  <a:srgbClr val="008000"/>
                </a:solidFill>
              </a:rPr>
              <a:t>//</a:t>
            </a:r>
            <a:r>
              <a:rPr lang="en-US" sz="1400" dirty="0" err="1">
                <a:solidFill>
                  <a:srgbClr val="008000"/>
                </a:solidFill>
              </a:rPr>
              <a:t>IntegralVisCheck</a:t>
            </a:r>
            <a:r>
              <a:rPr lang="en-US" sz="1400" dirty="0">
                <a:solidFill>
                  <a:srgbClr val="008000"/>
                </a:solidFill>
              </a:rPr>
              <a:t>?</a:t>
            </a:r>
          </a:p>
          <a:p>
            <a:pPr eaLnBrk="1" hangingPunct="1"/>
            <a:r>
              <a:rPr lang="en-US" sz="1400" b="1" dirty="0" err="1">
                <a:solidFill>
                  <a:srgbClr val="008000"/>
                </a:solidFill>
              </a:rPr>
              <a:t>startDate</a:t>
            </a:r>
            <a:r>
              <a:rPr lang="en-US" sz="1400" dirty="0">
                <a:solidFill>
                  <a:srgbClr val="008000"/>
                </a:solidFill>
              </a:rPr>
              <a:t>=11-10-2017&amp;</a:t>
            </a:r>
          </a:p>
          <a:p>
            <a:pPr eaLnBrk="1" hangingPunct="1"/>
            <a:r>
              <a:rPr lang="en-US" sz="1400" b="1" dirty="0" err="1">
                <a:solidFill>
                  <a:srgbClr val="008000"/>
                </a:solidFill>
              </a:rPr>
              <a:t>minduration</a:t>
            </a:r>
            <a:r>
              <a:rPr lang="en-US" sz="1400" dirty="0">
                <a:solidFill>
                  <a:srgbClr val="008000"/>
                </a:solidFill>
              </a:rPr>
              <a:t>=12.000&amp;</a:t>
            </a:r>
          </a:p>
          <a:p>
            <a:pPr eaLnBrk="1" hangingPunct="1"/>
            <a:r>
              <a:rPr lang="en-US" sz="1400" b="1" dirty="0">
                <a:solidFill>
                  <a:srgbClr val="008000"/>
                </a:solidFill>
              </a:rPr>
              <a:t>coordinates</a:t>
            </a:r>
            <a:r>
              <a:rPr lang="en-US" sz="1400" dirty="0">
                <a:solidFill>
                  <a:srgbClr val="008000"/>
                </a:solidFill>
              </a:rPr>
              <a:t>=equatorial&amp;</a:t>
            </a:r>
          </a:p>
          <a:p>
            <a:pPr eaLnBrk="1" hangingPunct="1"/>
            <a:r>
              <a:rPr lang="en-US" sz="1400" b="1" dirty="0" err="1">
                <a:solidFill>
                  <a:srgbClr val="008000"/>
                </a:solidFill>
              </a:rPr>
              <a:t>ra</a:t>
            </a:r>
            <a:r>
              <a:rPr lang="en-US" sz="1400" dirty="0">
                <a:solidFill>
                  <a:srgbClr val="008000"/>
                </a:solidFill>
              </a:rPr>
              <a:t>=192.063458&amp;</a:t>
            </a:r>
          </a:p>
          <a:p>
            <a:pPr eaLnBrk="1" hangingPunct="1"/>
            <a:r>
              <a:rPr lang="en-US" sz="1400" b="1" dirty="0" err="1">
                <a:solidFill>
                  <a:srgbClr val="008000"/>
                </a:solidFill>
              </a:rPr>
              <a:t>dec</a:t>
            </a:r>
            <a:r>
              <a:rPr lang="en-US" sz="1400" dirty="0">
                <a:solidFill>
                  <a:srgbClr val="008000"/>
                </a:solidFill>
              </a:rPr>
              <a:t>=17.77394</a:t>
            </a:r>
          </a:p>
        </p:txBody>
      </p:sp>
      <p:sp>
        <p:nvSpPr>
          <p:cNvPr id="11" name="Title 1"/>
          <p:cNvSpPr>
            <a:spLocks noGrp="1"/>
          </p:cNvSpPr>
          <p:nvPr>
            <p:ph type="title"/>
          </p:nvPr>
        </p:nvSpPr>
        <p:spPr>
          <a:xfrm>
            <a:off x="244305" y="206469"/>
            <a:ext cx="6486695" cy="430887"/>
          </a:xfrm>
        </p:spPr>
        <p:txBody>
          <a:bodyPr/>
          <a:lstStyle/>
          <a:p>
            <a:r>
              <a:rPr lang="en-US" dirty="0" smtClean="0"/>
              <a:t>Use Case: XMM-Newton – Integral</a:t>
            </a:r>
            <a:endParaRPr lang="en-US" dirty="0"/>
          </a:p>
        </p:txBody>
      </p:sp>
    </p:spTree>
    <p:extLst>
      <p:ext uri="{BB962C8B-B14F-4D97-AF65-F5344CB8AC3E}">
        <p14:creationId xmlns:p14="http://schemas.microsoft.com/office/powerpoint/2010/main" val="214631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protocols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83" y="1221661"/>
            <a:ext cx="2916758" cy="3771580"/>
          </a:xfrm>
          <a:prstGeom prst="rect">
            <a:avLst/>
          </a:prstGeom>
          <a:effectLst>
            <a:outerShdw blurRad="50800" dist="38100" dir="2700000" sx="102000" sy="102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663" y="1248346"/>
            <a:ext cx="2892903" cy="3740734"/>
          </a:xfrm>
          <a:prstGeom prst="rect">
            <a:avLst/>
          </a:prstGeom>
          <a:effectLst>
            <a:outerShdw blurRad="50800" dist="38100" dir="2700000" sx="102000" sy="102000" algn="tl" rotWithShape="0">
              <a:srgbClr val="000000">
                <a:alpha val="43000"/>
              </a:srgbClr>
            </a:outerShdw>
          </a:effectLst>
        </p:spPr>
      </p:pic>
      <p:sp>
        <p:nvSpPr>
          <p:cNvPr id="3" name="Rectangle 2"/>
          <p:cNvSpPr/>
          <p:nvPr/>
        </p:nvSpPr>
        <p:spPr>
          <a:xfrm>
            <a:off x="6021893" y="5448343"/>
            <a:ext cx="2115697" cy="923330"/>
          </a:xfrm>
          <a:prstGeom prst="rect">
            <a:avLst/>
          </a:prstGeom>
        </p:spPr>
        <p:txBody>
          <a:bodyPr wrap="square">
            <a:spAutoFit/>
          </a:bodyPr>
          <a:lstStyle/>
          <a:p>
            <a:r>
              <a:rPr lang="en-US" dirty="0" smtClean="0">
                <a:hlinkClick r:id="rId4"/>
              </a:rPr>
              <a:t>OLAP IVOA Note</a:t>
            </a:r>
            <a:endParaRPr lang="en-US" dirty="0" smtClean="0"/>
          </a:p>
          <a:p>
            <a:endParaRPr lang="en-US" dirty="0" smtClean="0"/>
          </a:p>
          <a:p>
            <a:r>
              <a:rPr lang="en-US" dirty="0" err="1" smtClean="0"/>
              <a:t>PlanObsTAP</a:t>
            </a:r>
            <a:r>
              <a:rPr lang="en-US" dirty="0" smtClean="0"/>
              <a:t> (?)</a:t>
            </a:r>
            <a:endParaRPr lang="en-US" dirty="0"/>
          </a:p>
        </p:txBody>
      </p:sp>
      <p:sp>
        <p:nvSpPr>
          <p:cNvPr id="7" name="Rectangle 6"/>
          <p:cNvSpPr/>
          <p:nvPr/>
        </p:nvSpPr>
        <p:spPr>
          <a:xfrm>
            <a:off x="1008157" y="5452795"/>
            <a:ext cx="2115697" cy="923330"/>
          </a:xfrm>
          <a:prstGeom prst="rect">
            <a:avLst/>
          </a:prstGeom>
        </p:spPr>
        <p:txBody>
          <a:bodyPr wrap="square">
            <a:spAutoFit/>
          </a:bodyPr>
          <a:lstStyle/>
          <a:p>
            <a:r>
              <a:rPr lang="en-US" dirty="0" smtClean="0">
                <a:hlinkClick r:id="rId5"/>
              </a:rPr>
              <a:t>OVAP IVOA Note</a:t>
            </a:r>
            <a:endParaRPr lang="en-US" dirty="0" smtClean="0"/>
          </a:p>
          <a:p>
            <a:endParaRPr lang="en-US" dirty="0" smtClean="0"/>
          </a:p>
          <a:p>
            <a:r>
              <a:rPr lang="en-US" dirty="0" smtClean="0"/>
              <a:t>SOVAP (?)</a:t>
            </a:r>
            <a:endParaRPr lang="en-US" dirty="0"/>
          </a:p>
        </p:txBody>
      </p:sp>
    </p:spTree>
    <p:extLst>
      <p:ext uri="{BB962C8B-B14F-4D97-AF65-F5344CB8AC3E}">
        <p14:creationId xmlns:p14="http://schemas.microsoft.com/office/powerpoint/2010/main" val="250033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Visibility Access Protocol</a:t>
            </a:r>
            <a:endParaRPr lang="en-US" dirty="0"/>
          </a:p>
        </p:txBody>
      </p:sp>
      <p:sp>
        <p:nvSpPr>
          <p:cNvPr id="3" name="Content Placeholder 2"/>
          <p:cNvSpPr>
            <a:spLocks noGrp="1"/>
          </p:cNvSpPr>
          <p:nvPr>
            <p:ph idx="1"/>
          </p:nvPr>
        </p:nvSpPr>
        <p:spPr>
          <a:xfrm>
            <a:off x="251285" y="1319248"/>
            <a:ext cx="4791555" cy="4816305"/>
          </a:xfrm>
        </p:spPr>
        <p:txBody>
          <a:bodyPr/>
          <a:lstStyle/>
          <a:p>
            <a:r>
              <a:rPr lang="en-US" sz="2000" dirty="0"/>
              <a:t>S</a:t>
            </a:r>
            <a:r>
              <a:rPr lang="en-US" sz="2000" dirty="0" smtClean="0"/>
              <a:t>imple Access Protocol</a:t>
            </a:r>
          </a:p>
          <a:p>
            <a:r>
              <a:rPr lang="en-US" sz="2000" dirty="0" smtClean="0"/>
              <a:t>Easy to implement for the different observatories</a:t>
            </a:r>
          </a:p>
          <a:p>
            <a:r>
              <a:rPr lang="en-US" sz="2000" dirty="0" smtClean="0"/>
              <a:t>Already available in a non-standard way in many cases</a:t>
            </a:r>
          </a:p>
          <a:p>
            <a:r>
              <a:rPr lang="en-US" sz="2000" dirty="0" smtClean="0"/>
              <a:t>Based on “parameter=value” approach</a:t>
            </a:r>
          </a:p>
          <a:p>
            <a:r>
              <a:rPr lang="en-US" sz="2000" dirty="0" err="1" smtClean="0"/>
              <a:t>VOTable</a:t>
            </a:r>
            <a:r>
              <a:rPr lang="en-US" sz="2000" dirty="0" smtClean="0"/>
              <a:t> response</a:t>
            </a:r>
          </a:p>
          <a:p>
            <a:endParaRPr lang="en-US" sz="2000" dirty="0"/>
          </a:p>
          <a:p>
            <a:r>
              <a:rPr lang="en-US" sz="2000" dirty="0" smtClean="0"/>
              <a:t>Analyzed to be done as a TAP protocol but it was not so easy to implement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790" y="1160015"/>
            <a:ext cx="3697756" cy="4781467"/>
          </a:xfrm>
          <a:prstGeom prst="rect">
            <a:avLst/>
          </a:prstGeom>
          <a:effectLst>
            <a:outerShdw blurRad="50800" dist="38100" dir="2700000" sx="102000" sy="102000" algn="tl" rotWithShape="0">
              <a:srgbClr val="000000">
                <a:alpha val="43000"/>
              </a:srgbClr>
            </a:outerShdw>
          </a:effectLst>
        </p:spPr>
      </p:pic>
    </p:spTree>
    <p:extLst>
      <p:ext uri="{BB962C8B-B14F-4D97-AF65-F5344CB8AC3E}">
        <p14:creationId xmlns:p14="http://schemas.microsoft.com/office/powerpoint/2010/main" val="517794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OVAP protocol: Input parameters</a:t>
            </a:r>
            <a:endParaRPr lang="en-US" dirty="0"/>
          </a:p>
        </p:txBody>
      </p:sp>
      <p:sp>
        <p:nvSpPr>
          <p:cNvPr id="3" name="Content Placeholder 2"/>
          <p:cNvSpPr>
            <a:spLocks noGrp="1"/>
          </p:cNvSpPr>
          <p:nvPr>
            <p:ph idx="1"/>
          </p:nvPr>
        </p:nvSpPr>
        <p:spPr/>
        <p:txBody>
          <a:bodyPr/>
          <a:lstStyle/>
          <a:p>
            <a:pPr marL="0" indent="0">
              <a:buNone/>
            </a:pPr>
            <a:r>
              <a:rPr lang="en-US" b="1" dirty="0" smtClean="0"/>
              <a:t>Compulsory:</a:t>
            </a:r>
          </a:p>
          <a:p>
            <a:r>
              <a:rPr lang="en-US" b="1" dirty="0" smtClean="0"/>
              <a:t>RA</a:t>
            </a:r>
            <a:r>
              <a:rPr lang="en-US" dirty="0" smtClean="0"/>
              <a:t>: 		 Right Ascension 		- Equatorial J2000</a:t>
            </a:r>
          </a:p>
          <a:p>
            <a:r>
              <a:rPr lang="en-US" b="1" dirty="0" smtClean="0"/>
              <a:t>DEC</a:t>
            </a:r>
            <a:r>
              <a:rPr lang="en-US" dirty="0" smtClean="0"/>
              <a:t>: 	 Declination 		– Equatorial J2000</a:t>
            </a:r>
          </a:p>
          <a:p>
            <a:r>
              <a:rPr lang="en-US" b="1" dirty="0" smtClean="0"/>
              <a:t>START_TIME</a:t>
            </a:r>
            <a:r>
              <a:rPr lang="en-US" dirty="0" smtClean="0"/>
              <a:t>: Time period start time 	- UTC Time (IVOA format) or MJD</a:t>
            </a:r>
          </a:p>
          <a:p>
            <a:r>
              <a:rPr lang="en-US" b="1" dirty="0" smtClean="0"/>
              <a:t>END_TIME</a:t>
            </a:r>
            <a:r>
              <a:rPr lang="en-US" dirty="0" smtClean="0"/>
              <a:t>:	 Time </a:t>
            </a:r>
            <a:r>
              <a:rPr lang="en-US" dirty="0"/>
              <a:t>period </a:t>
            </a:r>
            <a:r>
              <a:rPr lang="en-US" dirty="0" smtClean="0"/>
              <a:t>end time </a:t>
            </a:r>
            <a:r>
              <a:rPr lang="en-US" dirty="0"/>
              <a:t>	- </a:t>
            </a:r>
            <a:r>
              <a:rPr lang="en-US" dirty="0" smtClean="0"/>
              <a:t>UTC Time (IVOA format) or MJD</a:t>
            </a:r>
          </a:p>
          <a:p>
            <a:endParaRPr lang="en-US" dirty="0"/>
          </a:p>
          <a:p>
            <a:endParaRPr lang="en-US" dirty="0" smtClean="0"/>
          </a:p>
          <a:p>
            <a:endParaRPr lang="en-US" dirty="0"/>
          </a:p>
          <a:p>
            <a:endParaRPr lang="en-US" dirty="0" smtClean="0"/>
          </a:p>
          <a:p>
            <a:endParaRPr lang="en-US" dirty="0"/>
          </a:p>
          <a:p>
            <a:pPr marL="0" indent="0">
              <a:buNone/>
            </a:pPr>
            <a:endParaRPr lang="en-US" b="1" dirty="0" smtClean="0"/>
          </a:p>
          <a:p>
            <a:pPr marL="0" indent="0">
              <a:buNone/>
            </a:pPr>
            <a:r>
              <a:rPr lang="en-US" b="1" dirty="0" smtClean="0"/>
              <a:t>Optional:</a:t>
            </a:r>
            <a:endParaRPr lang="en-US" b="1" dirty="0"/>
          </a:p>
          <a:p>
            <a:r>
              <a:rPr lang="en-US" b="1" dirty="0" smtClean="0"/>
              <a:t>MIN_VIS</a:t>
            </a:r>
            <a:r>
              <a:rPr lang="en-US" dirty="0" smtClean="0"/>
              <a:t>: </a:t>
            </a:r>
            <a:r>
              <a:rPr lang="en-US" dirty="0"/>
              <a:t>	</a:t>
            </a:r>
            <a:r>
              <a:rPr lang="en-US" dirty="0" smtClean="0"/>
              <a:t> Minimum visibility check	- Double between 0-1 (min/max)</a:t>
            </a:r>
            <a:endParaRPr lang="en-US" dirty="0"/>
          </a:p>
          <a:p>
            <a:r>
              <a:rPr lang="en-US" b="1" dirty="0" smtClean="0"/>
              <a:t>MAX_VIS</a:t>
            </a:r>
            <a:r>
              <a:rPr lang="en-US" dirty="0" smtClean="0"/>
              <a:t>: </a:t>
            </a:r>
            <a:r>
              <a:rPr lang="en-US" dirty="0"/>
              <a:t>	 </a:t>
            </a:r>
            <a:r>
              <a:rPr lang="en-US" dirty="0" smtClean="0"/>
              <a:t>Maximum visibility </a:t>
            </a:r>
            <a:r>
              <a:rPr lang="en-US" dirty="0"/>
              <a:t>check	- Double between 0-1 (min/max)</a:t>
            </a:r>
          </a:p>
          <a:p>
            <a:endParaRPr lang="en-US"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buNone/>
            </a:pPr>
            <a:r>
              <a:rPr lang="de-DE" dirty="0"/>
              <a:t>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26713908"/>
              </p:ext>
            </p:extLst>
          </p:nvPr>
        </p:nvGraphicFramePr>
        <p:xfrm>
          <a:off x="98637" y="3439788"/>
          <a:ext cx="8821738" cy="1676743"/>
        </p:xfrm>
        <a:graphic>
          <a:graphicData uri="http://schemas.openxmlformats.org/presentationml/2006/ole">
            <mc:AlternateContent xmlns:mc="http://schemas.openxmlformats.org/markup-compatibility/2006">
              <mc:Choice xmlns:v="urn:schemas-microsoft-com:vml" Requires="v">
                <p:oleObj spid="_x0000_s9234" name="Document" r:id="rId3" imgW="5626100" imgH="1066800" progId="Word.Document.12">
                  <p:embed/>
                </p:oleObj>
              </mc:Choice>
              <mc:Fallback>
                <p:oleObj name="Document" r:id="rId3" imgW="5626100" imgH="1066800" progId="Word.Document.12">
                  <p:embed/>
                  <p:pic>
                    <p:nvPicPr>
                      <p:cNvPr id="0" name=""/>
                      <p:cNvPicPr/>
                      <p:nvPr/>
                    </p:nvPicPr>
                    <p:blipFill>
                      <a:blip r:embed="rId4"/>
                      <a:stretch>
                        <a:fillRect/>
                      </a:stretch>
                    </p:blipFill>
                    <p:spPr>
                      <a:xfrm>
                        <a:off x="98637" y="3439788"/>
                        <a:ext cx="8821738" cy="1676743"/>
                      </a:xfrm>
                      <a:prstGeom prst="rect">
                        <a:avLst/>
                      </a:prstGeom>
                    </p:spPr>
                  </p:pic>
                </p:oleObj>
              </mc:Fallback>
            </mc:AlternateContent>
          </a:graphicData>
        </a:graphic>
      </p:graphicFrame>
    </p:spTree>
    <p:extLst>
      <p:ext uri="{BB962C8B-B14F-4D97-AF65-F5344CB8AC3E}">
        <p14:creationId xmlns:p14="http://schemas.microsoft.com/office/powerpoint/2010/main" val="2227902333"/>
      </p:ext>
    </p:extLst>
  </p:cSld>
  <p:clrMapOvr>
    <a:masterClrMapping/>
  </p:clrMapOvr>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200" dirty="0" smtClean="0"/>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ESA Presentation.potx" id="{25DD4EE8-CEC2-4097-877B-2881619AB218}" vid="{3EAF496E-73B5-4530-AD30-F997BCCE29B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5F947CC68284A92DD76895F95485E" ma:contentTypeVersion="" ma:contentTypeDescription="Create a new document." ma:contentTypeScope="" ma:versionID="d2f7bac1cc6cefe942785cfbb8bae163">
  <xsd:schema xmlns:xsd="http://www.w3.org/2001/XMLSchema" xmlns:xs="http://www.w3.org/2001/XMLSchema" xmlns:p="http://schemas.microsoft.com/office/2006/metadata/properties" xmlns:ns2="f2760952-b3bb-408f-ace6-eb1e07642b86" targetNamespace="http://schemas.microsoft.com/office/2006/metadata/properties" ma:root="true" ma:fieldsID="70e6d848e258403642b2016fccd44a87" ns2:_="">
    <xsd:import namespace="f2760952-b3bb-408f-ace6-eb1e07642b86"/>
    <xsd:element name="properties">
      <xsd:complexType>
        <xsd:sequence>
          <xsd:element name="documentManagement">
            <xsd:complexType>
              <xsd:all>
                <xsd:element ref="ns2:SharedWithUser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0952-b3bb-408f-ace6-eb1e07642b8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description=""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E3F8D4-779E-482B-9027-84EA9EAEE0E0}">
  <ds:schemaRefs>
    <ds:schemaRef ds:uri="http://schemas.microsoft.com/sharepoint/v3/contenttype/forms"/>
  </ds:schemaRefs>
</ds:datastoreItem>
</file>

<file path=customXml/itemProps2.xml><?xml version="1.0" encoding="utf-8"?>
<ds:datastoreItem xmlns:ds="http://schemas.openxmlformats.org/officeDocument/2006/customXml" ds:itemID="{3B582352-888A-4727-9B6A-670345A54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0952-b3bb-408f-ace6-eb1e07642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E67DC-0345-49EC-B880-0A483B7BB2AD}">
  <ds:schemaRefs>
    <ds:schemaRef ds:uri="http://www.w3.org/XML/1998/namespace"/>
    <ds:schemaRef ds:uri="f2760952-b3bb-408f-ace6-eb1e07642b86"/>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ESA Presentation</Template>
  <TotalTime>23165</TotalTime>
  <Words>924</Words>
  <Application>Microsoft Macintosh PowerPoint</Application>
  <PresentationFormat>On-screen Show (4:3)</PresentationFormat>
  <Paragraphs>156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ESA Presentation</vt:lpstr>
      <vt:lpstr>Document</vt:lpstr>
      <vt:lpstr>Microsoft Word Document</vt:lpstr>
      <vt:lpstr>Visibility Service and Observation Locator:  Planning future observations</vt:lpstr>
      <vt:lpstr>Scientists  Require Coordinated Multi-wavelength  Observations  </vt:lpstr>
      <vt:lpstr>Information is out there</vt:lpstr>
      <vt:lpstr>Visibility services</vt:lpstr>
      <vt:lpstr>Planned Observations Services</vt:lpstr>
      <vt:lpstr>Use Case: XMM-Newton – Integral</vt:lpstr>
      <vt:lpstr>Two protocols</vt:lpstr>
      <vt:lpstr>Object Visibility Access Protocol</vt:lpstr>
      <vt:lpstr>OVAP protocol: Input parameters</vt:lpstr>
      <vt:lpstr>OVAP protocol: Output</vt:lpstr>
      <vt:lpstr>OLAP – Observation Locator Access Protocol</vt:lpstr>
      <vt:lpstr>Observation Locator Data Model</vt:lpstr>
      <vt:lpstr>Data Model new elements</vt:lpstr>
      <vt:lpstr>OLAP Use Case I</vt:lpstr>
      <vt:lpstr>OLAP Use Case II</vt:lpstr>
      <vt:lpstr>Looking for partners</vt:lpstr>
      <vt:lpstr>Summary</vt:lpstr>
      <vt:lpstr>PowerPoint Presentation</vt:lpstr>
    </vt:vector>
  </TitlesOfParts>
  <Company>ESA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Gaia Archive: VO in action in the big data era</dc:title>
  <dc:subject>The Gaia Archive: VO in action in the big data era</dc:subject>
  <dc:creator>Christophe Arviset</dc:creator>
  <cp:lastModifiedBy>Jesus Salgado</cp:lastModifiedBy>
  <cp:revision>416</cp:revision>
  <cp:lastPrinted>2017-05-18T04:06:00Z</cp:lastPrinted>
  <dcterms:created xsi:type="dcterms:W3CDTF">2015-09-14T16:06:08Z</dcterms:created>
  <dcterms:modified xsi:type="dcterms:W3CDTF">2018-05-29T16:05:13Z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ESA Presentation</vt:lpwstr>
  </property>
  <property fmtid="{D5CDD505-2E9C-101B-9397-08002B2CF9AE}" pid="3" name="PSubtitle">
    <vt:lpwstr>ESA Presentation</vt:lpwstr>
  </property>
  <property fmtid="{D5CDD505-2E9C-101B-9397-08002B2CF9AE}" pid="4" name="PAuthor">
    <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4GV1.0</vt:lpwstr>
  </property>
  <property fmtid="{D5CDD505-2E9C-101B-9397-08002B2CF9AE}" pid="13" name="ShowESADialog1">
    <vt:bool>true</vt:bool>
  </property>
  <property fmtid="{D5CDD505-2E9C-101B-9397-08002B2CF9AE}" pid="14" name="ContentTypeId">
    <vt:lpwstr>0x0101008995F947CC68284A92DD76895F95485E</vt:lpwstr>
  </property>
  <property fmtid="{D5CDD505-2E9C-101B-9397-08002B2CF9AE}" pid="15" name="Issue Date">
    <vt:filetime>2015-10-05T22:00:00Z</vt:filetime>
  </property>
  <property fmtid="{D5CDD505-2E9C-101B-9397-08002B2CF9AE}" pid="16" name="Document Type">
    <vt:lpwstr>HO - Handout / Presentation</vt:lpwstr>
  </property>
  <property fmtid="{D5CDD505-2E9C-101B-9397-08002B2CF9AE}" pid="17" name="Reference">
    <vt:lpwstr>Gaia Archive</vt:lpwstr>
  </property>
  <property fmtid="{D5CDD505-2E9C-101B-9397-08002B2CF9AE}" pid="18" name="Classification">
    <vt:lpwstr>ESA UNCLASSIFIED - Releasable to the Public</vt:lpwstr>
  </property>
  <property fmtid="{D5CDD505-2E9C-101B-9397-08002B2CF9AE}" pid="19" name="Classification Caveat">
    <vt:lpwstr/>
  </property>
  <property fmtid="{D5CDD505-2E9C-101B-9397-08002B2CF9AE}" pid="20" name="Status">
    <vt:lpwstr>Issued</vt:lpwstr>
  </property>
  <property fmtid="{D5CDD505-2E9C-101B-9397-08002B2CF9AE}" pid="21" name="bmsSiteName">
    <vt:lpwstr>ESAC</vt:lpwstr>
  </property>
  <property fmtid="{D5CDD505-2E9C-101B-9397-08002B2CF9AE}" pid="22" name="Originating Organisation">
    <vt:lpwstr>ESA</vt:lpwstr>
  </property>
  <property fmtid="{D5CDD505-2E9C-101B-9397-08002B2CF9AE}" pid="23" name="Distribution">
    <vt:lpwstr/>
  </property>
  <property fmtid="{D5CDD505-2E9C-101B-9397-08002B2CF9AE}" pid="24" name="bmsSitename2">
    <vt:lpwstr>ESAC</vt:lpwstr>
  </property>
  <property fmtid="{D5CDD505-2E9C-101B-9397-08002B2CF9AE}" pid="25" name="bmsAddress">
    <vt:lpwstr>European Space Astronomy Centre - P.O. Box 78 - 28691 Villanueva de la Cañada - Madrid - Spain</vt:lpwstr>
  </property>
  <property fmtid="{D5CDD505-2E9C-101B-9397-08002B2CF9AE}" pid="26" name="bmsPlace">
    <vt:lpwstr>Madrid</vt:lpwstr>
  </property>
  <property fmtid="{D5CDD505-2E9C-101B-9397-08002B2CF9AE}" pid="27" name="bmsPhoneFax">
    <vt:lpwstr>T +34 91 8131 100 - F +34 91 8131 139 - www.esa.int</vt:lpwstr>
  </property>
  <property fmtid="{D5CDD505-2E9C-101B-9397-08002B2CF9AE}" pid="28" name="Issue">
    <vt:i4>1</vt:i4>
  </property>
  <property fmtid="{D5CDD505-2E9C-101B-9397-08002B2CF9AE}" pid="29" name="Revision">
    <vt:i4>0</vt:i4>
  </property>
</Properties>
</file>