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5"/>
  </p:notesMasterIdLst>
  <p:handoutMasterIdLst>
    <p:handoutMasterId r:id="rId26"/>
  </p:handoutMasterIdLst>
  <p:sldIdLst>
    <p:sldId id="256" r:id="rId6"/>
    <p:sldId id="363" r:id="rId7"/>
    <p:sldId id="352" r:id="rId8"/>
    <p:sldId id="357" r:id="rId9"/>
    <p:sldId id="336" r:id="rId10"/>
    <p:sldId id="350" r:id="rId11"/>
    <p:sldId id="337" r:id="rId12"/>
    <p:sldId id="364" r:id="rId13"/>
    <p:sldId id="313" r:id="rId14"/>
    <p:sldId id="351" r:id="rId15"/>
    <p:sldId id="339" r:id="rId16"/>
    <p:sldId id="340" r:id="rId17"/>
    <p:sldId id="366" r:id="rId18"/>
    <p:sldId id="362" r:id="rId19"/>
    <p:sldId id="358" r:id="rId20"/>
    <p:sldId id="359" r:id="rId21"/>
    <p:sldId id="360" r:id="rId22"/>
    <p:sldId id="361" r:id="rId23"/>
    <p:sldId id="316" r:id="rId24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3" autoAdjust="0"/>
    <p:restoredTop sz="95556" autoAdjust="0"/>
  </p:normalViewPr>
  <p:slideViewPr>
    <p:cSldViewPr snapToGrid="0">
      <p:cViewPr>
        <p:scale>
          <a:sx n="120" d="100"/>
          <a:sy n="120" d="100"/>
        </p:scale>
        <p:origin x="-5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matrix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624CC0-30DD-4C40-86BA-158E1DBB2AD6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Gaia Data Model</a:t>
          </a:r>
        </a:p>
        <a:p>
          <a:r>
            <a:rPr lang="it-IT" sz="1400" dirty="0" smtClean="0">
              <a:ea typeface="MS PGothic" pitchFamily="34" charset="-128"/>
            </a:rPr>
            <a:t>Gaia </a:t>
          </a:r>
          <a:r>
            <a:rPr lang="it-IT" sz="1400" dirty="0" err="1" smtClean="0">
              <a:ea typeface="MS PGothic" pitchFamily="34" charset="-128"/>
            </a:rPr>
            <a:t>has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its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own</a:t>
          </a:r>
          <a:r>
            <a:rPr lang="it-IT" sz="1400" dirty="0" smtClean="0">
              <a:ea typeface="MS PGothic" pitchFamily="34" charset="-128"/>
            </a:rPr>
            <a:t> DM </a:t>
          </a:r>
          <a:r>
            <a:rPr lang="it-IT" sz="1400" dirty="0" err="1" smtClean="0">
              <a:ea typeface="MS PGothic" pitchFamily="34" charset="-128"/>
            </a:rPr>
            <a:t>that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propagated</a:t>
          </a:r>
          <a:r>
            <a:rPr lang="it-IT" sz="1400" dirty="0" smtClean="0">
              <a:ea typeface="MS PGothic" pitchFamily="34" charset="-128"/>
            </a:rPr>
            <a:t> and </a:t>
          </a:r>
          <a:r>
            <a:rPr lang="it-IT" sz="1400" dirty="0" err="1" smtClean="0">
              <a:ea typeface="MS PGothic" pitchFamily="34" charset="-128"/>
            </a:rPr>
            <a:t>used</a:t>
          </a:r>
          <a:r>
            <a:rPr lang="it-IT" sz="1400" dirty="0" smtClean="0">
              <a:ea typeface="MS PGothic" pitchFamily="34" charset="-128"/>
            </a:rPr>
            <a:t> for </a:t>
          </a:r>
          <a:r>
            <a:rPr lang="it-IT" sz="1400" dirty="0" err="1" smtClean="0">
              <a:ea typeface="MS PGothic" pitchFamily="34" charset="-128"/>
            </a:rPr>
            <a:t>all</a:t>
          </a:r>
          <a:r>
            <a:rPr lang="it-IT" sz="1400" dirty="0" smtClean="0">
              <a:ea typeface="MS PGothic" pitchFamily="34" charset="-128"/>
            </a:rPr>
            <a:t> the software </a:t>
          </a:r>
          <a:r>
            <a:rPr lang="it-IT" sz="1400" dirty="0" err="1" smtClean="0">
              <a:ea typeface="MS PGothic" pitchFamily="34" charset="-128"/>
            </a:rPr>
            <a:t>developed</a:t>
          </a:r>
          <a:r>
            <a:rPr lang="it-IT" sz="1400" dirty="0" smtClean="0">
              <a:ea typeface="MS PGothic" pitchFamily="34" charset="-128"/>
            </a:rPr>
            <a:t> in the </a:t>
          </a:r>
          <a:r>
            <a:rPr lang="it-IT" sz="1400" dirty="0" err="1" smtClean="0">
              <a:ea typeface="MS PGothic" pitchFamily="34" charset="-128"/>
            </a:rPr>
            <a:t>consortium</a:t>
          </a:r>
          <a:endParaRPr lang="en-GB" sz="1400" dirty="0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84DD905C-9745-4C89-95FB-C125D019F80A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</a:t>
          </a:r>
          <a:r>
            <a:rPr lang="it-IT" sz="1400" b="1" dirty="0" err="1" smtClean="0">
              <a:ea typeface="MS PGothic" pitchFamily="34" charset="-128"/>
            </a:rPr>
            <a:t>Queries</a:t>
          </a:r>
          <a:endParaRPr lang="it-IT" sz="1400" b="1" dirty="0" smtClean="0">
            <a:ea typeface="MS PGothic" pitchFamily="34" charset="-128"/>
          </a:endParaRPr>
        </a:p>
        <a:p>
          <a:r>
            <a:rPr lang="en-GB" sz="1400" dirty="0" smtClean="0"/>
            <a:t>The queries should be only visible for the user that execute them (for logged users)</a:t>
          </a:r>
          <a:endParaRPr lang="en-GB" sz="1400" dirty="0"/>
        </a:p>
      </dgm:t>
    </dgm:pt>
    <dgm:pt modelId="{E35DCD51-2673-47CC-99DE-156CEC274AFA}" type="parTrans" cxnId="{1FD440D8-4DA0-40C8-99BE-48E4CA33F014}">
      <dgm:prSet/>
      <dgm:spPr/>
      <dgm:t>
        <a:bodyPr/>
        <a:lstStyle/>
        <a:p>
          <a:endParaRPr lang="en-GB"/>
        </a:p>
      </dgm:t>
    </dgm:pt>
    <dgm:pt modelId="{C85B64E8-DF87-4A52-84BE-CC97D3A447D7}" type="sibTrans" cxnId="{1FD440D8-4DA0-40C8-99BE-48E4CA33F014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Data</a:t>
          </a:r>
        </a:p>
        <a:p>
          <a:r>
            <a:rPr lang="en-GB" sz="1400" dirty="0" smtClean="0"/>
            <a:t>Users should have their own data/catalogues close to the archive</a:t>
          </a:r>
        </a:p>
        <a:p>
          <a:r>
            <a:rPr lang="en-GB" sz="1400" dirty="0" smtClean="0"/>
            <a:t>Login must be supported</a:t>
          </a:r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9BE587B9-BB2E-40BD-AD2D-79D2DB0EB50F}">
      <dgm:prSet custT="1"/>
      <dgm:spPr/>
      <dgm:t>
        <a:bodyPr/>
        <a:lstStyle/>
        <a:p>
          <a:r>
            <a:rPr lang="en-GB" sz="1400" b="1" dirty="0" err="1" smtClean="0"/>
            <a:t>Crossmatch</a:t>
          </a:r>
          <a:endParaRPr lang="en-GB" sz="1400" b="1" dirty="0" smtClean="0"/>
        </a:p>
        <a:p>
          <a:r>
            <a:rPr lang="en-GB" sz="1400" dirty="0" err="1" smtClean="0"/>
            <a:t>Crossmatch</a:t>
          </a:r>
          <a:r>
            <a:rPr lang="en-GB" sz="1400" dirty="0" smtClean="0"/>
            <a:t> between Gaia catalogue and user catalogues to be executed as a user ADQL function</a:t>
          </a:r>
          <a:endParaRPr lang="en-GB" sz="1400" b="1" dirty="0"/>
        </a:p>
      </dgm:t>
    </dgm:pt>
    <dgm:pt modelId="{79D9FCE0-A989-414C-8AE7-CBC4CA14491D}" type="parTrans" cxnId="{5890C327-2A48-4409-9224-B9D3A4FEFE33}">
      <dgm:prSet/>
      <dgm:spPr/>
      <dgm:t>
        <a:bodyPr/>
        <a:lstStyle/>
        <a:p>
          <a:endParaRPr lang="en-GB"/>
        </a:p>
      </dgm:t>
    </dgm:pt>
    <dgm:pt modelId="{D4F817B6-1B9B-4BF3-AEE6-5A912512375C}" type="sibTrans" cxnId="{5890C327-2A48-4409-9224-B9D3A4FEFE33}">
      <dgm:prSet/>
      <dgm:spPr/>
      <dgm:t>
        <a:bodyPr/>
        <a:lstStyle/>
        <a:p>
          <a:endParaRPr lang="en-GB"/>
        </a:p>
      </dgm:t>
    </dgm:pt>
    <dgm:pt modelId="{6AAE2C5E-CCE4-924A-8B52-D022280AFB20}" type="pres">
      <dgm:prSet presAssocID="{4B63FE80-3FD9-4705-9C2D-D19DF31560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64D88-DA2D-0449-B434-90F840936CF1}" type="pres">
      <dgm:prSet presAssocID="{4B63FE80-3FD9-4705-9C2D-D19DF3156046}" presName="axisShape" presStyleLbl="bgShp" presStyleIdx="0" presStyleCnt="1"/>
      <dgm:spPr/>
      <dgm:t>
        <a:bodyPr/>
        <a:lstStyle/>
        <a:p>
          <a:endParaRPr lang="en-US"/>
        </a:p>
      </dgm:t>
    </dgm:pt>
    <dgm:pt modelId="{6AF8687E-1AB2-8842-97FA-D0D00FFD4685}" type="pres">
      <dgm:prSet presAssocID="{4B63FE80-3FD9-4705-9C2D-D19DF31560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3680-E4F8-234F-9A75-1EB3DE26289F}" type="pres">
      <dgm:prSet presAssocID="{4B63FE80-3FD9-4705-9C2D-D19DF31560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A460-341B-B64D-AA86-F40E12D1167F}" type="pres">
      <dgm:prSet presAssocID="{4B63FE80-3FD9-4705-9C2D-D19DF31560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B5814-DB8A-054F-9552-1F01FBDB52F0}" type="pres">
      <dgm:prSet presAssocID="{4B63FE80-3FD9-4705-9C2D-D19DF31560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ABD91-80C4-BA42-A3FB-742D701981F1}" type="presOf" srcId="{1D80ED9F-9414-4A99-97D2-076F42C8D95F}" destId="{6AF8687E-1AB2-8842-97FA-D0D00FFD4685}" srcOrd="0" destOrd="0" presId="urn:microsoft.com/office/officeart/2005/8/layout/matrix2"/>
    <dgm:cxn modelId="{F08AA2E0-987E-884F-ACDA-757FF19A3509}" type="presOf" srcId="{4B63FE80-3FD9-4705-9C2D-D19DF3156046}" destId="{6AAE2C5E-CCE4-924A-8B52-D022280AFB20}" srcOrd="0" destOrd="0" presId="urn:microsoft.com/office/officeart/2005/8/layout/matrix2"/>
    <dgm:cxn modelId="{0DDDF040-7B0E-E442-935D-37A9EACE0FBD}" type="presOf" srcId="{4B624CC0-30DD-4C40-86BA-158E1DBB2AD6}" destId="{C2F93680-E4F8-234F-9A75-1EB3DE26289F}" srcOrd="0" destOrd="0" presId="urn:microsoft.com/office/officeart/2005/8/layout/matrix2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1FD440D8-4DA0-40C8-99BE-48E4CA33F014}" srcId="{4B63FE80-3FD9-4705-9C2D-D19DF3156046}" destId="{84DD905C-9745-4C89-95FB-C125D019F80A}" srcOrd="3" destOrd="0" parTransId="{E35DCD51-2673-47CC-99DE-156CEC274AFA}" sibTransId="{C85B64E8-DF87-4A52-84BE-CC97D3A447D7}"/>
    <dgm:cxn modelId="{5890C327-2A48-4409-9224-B9D3A4FEFE33}" srcId="{4B63FE80-3FD9-4705-9C2D-D19DF3156046}" destId="{9BE587B9-BB2E-40BD-AD2D-79D2DB0EB50F}" srcOrd="2" destOrd="0" parTransId="{79D9FCE0-A989-414C-8AE7-CBC4CA14491D}" sibTransId="{D4F817B6-1B9B-4BF3-AEE6-5A912512375C}"/>
    <dgm:cxn modelId="{30296016-00B4-4D4E-8E67-65D00BA353F1}" type="presOf" srcId="{84DD905C-9745-4C89-95FB-C125D019F80A}" destId="{82BB5814-DB8A-054F-9552-1F01FBDB52F0}" srcOrd="0" destOrd="0" presId="urn:microsoft.com/office/officeart/2005/8/layout/matrix2"/>
    <dgm:cxn modelId="{C6F1520F-DA5E-E242-BBD8-B05662F677EA}" type="presOf" srcId="{9BE587B9-BB2E-40BD-AD2D-79D2DB0EB50F}" destId="{D700A460-341B-B64D-AA86-F40E12D1167F}" srcOrd="0" destOrd="0" presId="urn:microsoft.com/office/officeart/2005/8/layout/matrix2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1F8E8087-A744-B94D-802C-8E427CB45560}" type="presParOf" srcId="{6AAE2C5E-CCE4-924A-8B52-D022280AFB20}" destId="{55A64D88-DA2D-0449-B434-90F840936CF1}" srcOrd="0" destOrd="0" presId="urn:microsoft.com/office/officeart/2005/8/layout/matrix2"/>
    <dgm:cxn modelId="{8A064F7F-A534-E044-A648-EF3025646FFF}" type="presParOf" srcId="{6AAE2C5E-CCE4-924A-8B52-D022280AFB20}" destId="{6AF8687E-1AB2-8842-97FA-D0D00FFD4685}" srcOrd="1" destOrd="0" presId="urn:microsoft.com/office/officeart/2005/8/layout/matrix2"/>
    <dgm:cxn modelId="{8C83680A-157F-9442-9FE4-2670C74329D5}" type="presParOf" srcId="{6AAE2C5E-CCE4-924A-8B52-D022280AFB20}" destId="{C2F93680-E4F8-234F-9A75-1EB3DE26289F}" srcOrd="2" destOrd="0" presId="urn:microsoft.com/office/officeart/2005/8/layout/matrix2"/>
    <dgm:cxn modelId="{E0CD90DB-0262-A649-A459-EF7AB2D01BDC}" type="presParOf" srcId="{6AAE2C5E-CCE4-924A-8B52-D022280AFB20}" destId="{D700A460-341B-B64D-AA86-F40E12D1167F}" srcOrd="3" destOrd="0" presId="urn:microsoft.com/office/officeart/2005/8/layout/matrix2"/>
    <dgm:cxn modelId="{DD4125C6-B79B-0141-A2B6-CF7D284FE7E3}" type="presParOf" srcId="{6AAE2C5E-CCE4-924A-8B52-D022280AFB20}" destId="{82BB5814-DB8A-054F-9552-1F01FBDB52F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list1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12EE621-9423-4CB8-98C7-D64E0A98BB55}">
      <dgm:prSet/>
      <dgm:spPr/>
      <dgm:t>
        <a:bodyPr/>
        <a:lstStyle/>
        <a:p>
          <a:r>
            <a:rPr lang="en-GB" dirty="0" smtClean="0"/>
            <a:t>Jobs should allow a “non anonymous” execution</a:t>
          </a:r>
          <a:endParaRPr lang="en-GB" dirty="0"/>
        </a:p>
      </dgm:t>
    </dgm:pt>
    <dgm:pt modelId="{495A79E9-CA2A-4469-97E0-F02E16E5D77F}" type="parTrans" cxnId="{C2479585-9FB4-4F83-ACCB-ABE7C6901800}">
      <dgm:prSet/>
      <dgm:spPr/>
      <dgm:t>
        <a:bodyPr/>
        <a:lstStyle/>
        <a:p>
          <a:endParaRPr lang="en-GB"/>
        </a:p>
      </dgm:t>
    </dgm:pt>
    <dgm:pt modelId="{4BCFA0C0-72CB-4B63-8259-8B746A079278}" type="sibTrans" cxnId="{C2479585-9FB4-4F83-ACCB-ABE7C6901800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/>
      <dgm:spPr/>
      <dgm:t>
        <a:bodyPr/>
        <a:lstStyle/>
        <a:p>
          <a:r>
            <a:rPr lang="it-IT" b="1" dirty="0" smtClean="0">
              <a:ea typeface="MS PGothic" pitchFamily="34" charset="-128"/>
            </a:rPr>
            <a:t>Jobs </a:t>
          </a:r>
          <a:r>
            <a:rPr lang="it-IT" b="1" dirty="0" err="1" smtClean="0">
              <a:ea typeface="MS PGothic" pitchFamily="34" charset="-128"/>
            </a:rPr>
            <a:t>Visibility</a:t>
          </a:r>
          <a:r>
            <a:rPr lang="it-IT" b="1" dirty="0" smtClean="0">
              <a:ea typeface="MS PGothic" pitchFamily="34" charset="-128"/>
            </a:rPr>
            <a:t> (TAP/UWS)</a:t>
          </a:r>
          <a:endParaRPr lang="en-GB" dirty="0"/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E9E333E1-E2CD-4AE9-8984-E0265EEAC805}">
      <dgm:prSet/>
      <dgm:spPr/>
      <dgm:t>
        <a:bodyPr/>
        <a:lstStyle/>
        <a:p>
          <a:r>
            <a:rPr lang="en-GB" dirty="0" smtClean="0"/>
            <a:t>ADQL queries inside the jobs under this mode should be only accessible by the owner</a:t>
          </a:r>
          <a:endParaRPr lang="en-GB" dirty="0"/>
        </a:p>
      </dgm:t>
    </dgm:pt>
    <dgm:pt modelId="{A5F99641-4B94-4F0D-A12C-3E701841CB9D}" type="parTrans" cxnId="{273A354E-526C-4DA6-9131-E714E04E3A57}">
      <dgm:prSet/>
      <dgm:spPr/>
      <dgm:t>
        <a:bodyPr/>
        <a:lstStyle/>
        <a:p>
          <a:endParaRPr lang="en-GB"/>
        </a:p>
      </dgm:t>
    </dgm:pt>
    <dgm:pt modelId="{DC237A45-57D6-46B7-B3C6-D77363C88D70}" type="sibTrans" cxnId="{273A354E-526C-4DA6-9131-E714E04E3A57}">
      <dgm:prSet/>
      <dgm:spPr/>
      <dgm:t>
        <a:bodyPr/>
        <a:lstStyle/>
        <a:p>
          <a:endParaRPr lang="en-GB"/>
        </a:p>
      </dgm:t>
    </dgm:pt>
    <dgm:pt modelId="{19058A5C-661D-45E1-A432-DAAFE1FD4910}">
      <dgm:prSet/>
      <dgm:spPr/>
      <dgm:t>
        <a:bodyPr/>
        <a:lstStyle/>
        <a:p>
          <a:r>
            <a:rPr lang="en-GB" dirty="0" smtClean="0"/>
            <a:t>ADQL queries are a description of </a:t>
          </a:r>
          <a:r>
            <a:rPr lang="en-GB" dirty="0" err="1" smtClean="0"/>
            <a:t>ongoing</a:t>
          </a:r>
          <a:r>
            <a:rPr lang="en-GB" dirty="0" smtClean="0"/>
            <a:t> scientific work so they have to be hidden</a:t>
          </a:r>
          <a:endParaRPr lang="en-GB" dirty="0"/>
        </a:p>
      </dgm:t>
    </dgm:pt>
    <dgm:pt modelId="{466B0BE8-5F04-49D4-B9A3-411C6B8C9FEC}" type="parTrans" cxnId="{90895F7E-4B49-4D12-AED3-3FFA8BBA29E3}">
      <dgm:prSet/>
      <dgm:spPr/>
      <dgm:t>
        <a:bodyPr/>
        <a:lstStyle/>
        <a:p>
          <a:endParaRPr lang="en-GB"/>
        </a:p>
      </dgm:t>
    </dgm:pt>
    <dgm:pt modelId="{1A077939-C990-4190-9F7F-CDBFCC1CF5D5}" type="sibTrans" cxnId="{90895F7E-4B49-4D12-AED3-3FFA8BBA29E3}">
      <dgm:prSet/>
      <dgm:spPr/>
      <dgm:t>
        <a:bodyPr/>
        <a:lstStyle/>
        <a:p>
          <a:endParaRPr lang="en-GB"/>
        </a:p>
      </dgm:t>
    </dgm:pt>
    <dgm:pt modelId="{4B624CC0-30DD-4C40-86BA-158E1DBB2AD6}">
      <dgm:prSet phldrT="[Text]"/>
      <dgm:spPr/>
      <dgm:t>
        <a:bodyPr/>
        <a:lstStyle/>
        <a:p>
          <a:r>
            <a:rPr lang="en-GB" b="1" dirty="0" smtClean="0"/>
            <a:t>Persistent upload (TAP)</a:t>
          </a:r>
          <a:endParaRPr lang="en-GB" b="1" dirty="0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8253ED16-E34C-4A04-B5C2-0F8EA04AD843}">
      <dgm:prSet/>
      <dgm:spPr/>
      <dgm:t>
        <a:bodyPr/>
        <a:lstStyle/>
        <a:p>
          <a:r>
            <a:rPr lang="en-GB" dirty="0" smtClean="0"/>
            <a:t>Data-centric architecture impose users data close to the server</a:t>
          </a:r>
          <a:endParaRPr lang="en-GB" dirty="0"/>
        </a:p>
      </dgm:t>
    </dgm:pt>
    <dgm:pt modelId="{DE2ED30E-C27B-4487-B24F-12EE9DD81A10}" type="parTrans" cxnId="{A441893A-C2C8-458F-8440-B3A9984A9DEB}">
      <dgm:prSet/>
      <dgm:spPr/>
      <dgm:t>
        <a:bodyPr/>
        <a:lstStyle/>
        <a:p>
          <a:endParaRPr lang="en-GB"/>
        </a:p>
      </dgm:t>
    </dgm:pt>
    <dgm:pt modelId="{70597929-F828-4471-AECF-2531A3AA200F}" type="sibTrans" cxnId="{A441893A-C2C8-458F-8440-B3A9984A9DEB}">
      <dgm:prSet/>
      <dgm:spPr/>
      <dgm:t>
        <a:bodyPr/>
        <a:lstStyle/>
        <a:p>
          <a:endParaRPr lang="en-GB"/>
        </a:p>
      </dgm:t>
    </dgm:pt>
    <dgm:pt modelId="{60180518-BA36-424A-99EB-49FFCB34BE5C}">
      <dgm:prSet/>
      <dgm:spPr/>
      <dgm:t>
        <a:bodyPr/>
        <a:lstStyle/>
        <a:p>
          <a:r>
            <a:rPr lang="en-GB" dirty="0" smtClean="0"/>
            <a:t>Tables uploaded by user should be maintained at the server in a persistent way</a:t>
          </a:r>
          <a:endParaRPr lang="en-GB" dirty="0"/>
        </a:p>
      </dgm:t>
    </dgm:pt>
    <dgm:pt modelId="{4CBA9BF1-7D4F-4BC1-93B4-A8BEB450BBFC}" type="parTrans" cxnId="{3F9A6650-5821-4A37-ADB0-9ACC68CE7638}">
      <dgm:prSet/>
      <dgm:spPr/>
      <dgm:t>
        <a:bodyPr/>
        <a:lstStyle/>
        <a:p>
          <a:endParaRPr lang="en-GB"/>
        </a:p>
      </dgm:t>
    </dgm:pt>
    <dgm:pt modelId="{A66DFE23-C992-4A9A-8742-BE778F225E2E}" type="sibTrans" cxnId="{3F9A6650-5821-4A37-ADB0-9ACC68CE7638}">
      <dgm:prSet/>
      <dgm:spPr/>
      <dgm:t>
        <a:bodyPr/>
        <a:lstStyle/>
        <a:p>
          <a:endParaRPr lang="en-GB"/>
        </a:p>
      </dgm:t>
    </dgm:pt>
    <dgm:pt modelId="{35C31C7A-2EDF-43D5-B08D-AAFE968F3933}">
      <dgm:prSet/>
      <dgm:spPr/>
      <dgm:t>
        <a:bodyPr/>
        <a:lstStyle/>
        <a:p>
          <a:r>
            <a:rPr lang="en-GB" dirty="0" smtClean="0"/>
            <a:t>Login/Authorization/server capabilities/sharing (</a:t>
          </a:r>
          <a:r>
            <a:rPr lang="en-GB" dirty="0" err="1" smtClean="0"/>
            <a:t>VOSpace</a:t>
          </a:r>
          <a:r>
            <a:rPr lang="en-GB" dirty="0" smtClean="0"/>
            <a:t>)</a:t>
          </a:r>
          <a:endParaRPr lang="en-GB" dirty="0"/>
        </a:p>
      </dgm:t>
    </dgm:pt>
    <dgm:pt modelId="{37E9AAEA-69DD-46D0-8739-A6432B84F935}" type="parTrans" cxnId="{A274F46D-EA42-4C0B-81E8-67226DA88784}">
      <dgm:prSet/>
      <dgm:spPr/>
      <dgm:t>
        <a:bodyPr/>
        <a:lstStyle/>
        <a:p>
          <a:endParaRPr lang="en-GB"/>
        </a:p>
      </dgm:t>
    </dgm:pt>
    <dgm:pt modelId="{5C5CEC27-B6EC-4CE0-8769-1F335C920772}" type="sibTrans" cxnId="{A274F46D-EA42-4C0B-81E8-67226DA88784}">
      <dgm:prSet/>
      <dgm:spPr/>
      <dgm:t>
        <a:bodyPr/>
        <a:lstStyle/>
        <a:p>
          <a:endParaRPr lang="en-GB"/>
        </a:p>
      </dgm:t>
    </dgm:pt>
    <dgm:pt modelId="{A3F139BF-50B8-411A-BA23-8067E1FC9A25}">
      <dgm:prSet/>
      <dgm:spPr/>
      <dgm:t>
        <a:bodyPr/>
        <a:lstStyle/>
        <a:p>
          <a:r>
            <a:rPr lang="en-GB" b="1" dirty="0" smtClean="0"/>
            <a:t>TAP Schema (TAP)</a:t>
          </a:r>
          <a:endParaRPr lang="en-GB" dirty="0"/>
        </a:p>
      </dgm:t>
    </dgm:pt>
    <dgm:pt modelId="{7351894C-293E-4CB4-8864-7F72B675BA41}" type="parTrans" cxnId="{501E9517-383C-4AF9-AB67-BA4B6BD3E0CD}">
      <dgm:prSet/>
      <dgm:spPr/>
      <dgm:t>
        <a:bodyPr/>
        <a:lstStyle/>
        <a:p>
          <a:endParaRPr lang="en-GB"/>
        </a:p>
      </dgm:t>
    </dgm:pt>
    <dgm:pt modelId="{7101CE0B-DE66-409E-8E89-89043FDE37D5}" type="sibTrans" cxnId="{501E9517-383C-4AF9-AB67-BA4B6BD3E0CD}">
      <dgm:prSet/>
      <dgm:spPr/>
      <dgm:t>
        <a:bodyPr/>
        <a:lstStyle/>
        <a:p>
          <a:endParaRPr lang="en-GB"/>
        </a:p>
      </dgm:t>
    </dgm:pt>
    <dgm:pt modelId="{8A7F315B-25EF-4FA7-8C94-AAC71B914735}">
      <dgm:prSet/>
      <dgm:spPr/>
      <dgm:t>
        <a:bodyPr/>
        <a:lstStyle/>
        <a:p>
          <a:r>
            <a:rPr lang="en-GB" dirty="0" smtClean="0"/>
            <a:t>TAP_SCHEMA per user</a:t>
          </a:r>
          <a:endParaRPr lang="en-GB" dirty="0"/>
        </a:p>
      </dgm:t>
    </dgm:pt>
    <dgm:pt modelId="{F946BCBC-E3AF-4DF8-BBA3-0A00082D728F}" type="parTrans" cxnId="{16A93606-C486-410D-922C-09CEBA2A7974}">
      <dgm:prSet/>
      <dgm:spPr/>
      <dgm:t>
        <a:bodyPr/>
        <a:lstStyle/>
        <a:p>
          <a:endParaRPr lang="en-GB"/>
        </a:p>
      </dgm:t>
    </dgm:pt>
    <dgm:pt modelId="{739EA7CC-2398-4FF7-A187-81F1A250DED3}" type="sibTrans" cxnId="{16A93606-C486-410D-922C-09CEBA2A7974}">
      <dgm:prSet/>
      <dgm:spPr/>
      <dgm:t>
        <a:bodyPr/>
        <a:lstStyle/>
        <a:p>
          <a:endParaRPr lang="en-GB"/>
        </a:p>
      </dgm:t>
    </dgm:pt>
    <dgm:pt modelId="{E96178FC-84B2-4030-8E53-8BC01A3B8493}" type="pres">
      <dgm:prSet presAssocID="{4B63FE80-3FD9-4705-9C2D-D19DF31560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1AD913-B6C9-4023-8857-D20955F852E4}" type="pres">
      <dgm:prSet presAssocID="{1D80ED9F-9414-4A99-97D2-076F42C8D95F}" presName="parentLin" presStyleCnt="0"/>
      <dgm:spPr/>
      <dgm:t>
        <a:bodyPr/>
        <a:lstStyle/>
        <a:p>
          <a:endParaRPr lang="en-US"/>
        </a:p>
      </dgm:t>
    </dgm:pt>
    <dgm:pt modelId="{8EEF4E4B-BD86-429B-8E41-A4B919FBB929}" type="pres">
      <dgm:prSet presAssocID="{1D80ED9F-9414-4A99-97D2-076F42C8D95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7B6281A-DF9C-44E9-9462-B0F0909ACC7D}" type="pres">
      <dgm:prSet presAssocID="{1D80ED9F-9414-4A99-97D2-076F42C8D9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64E6D-AA33-4973-B431-8B1BDE2F0140}" type="pres">
      <dgm:prSet presAssocID="{1D80ED9F-9414-4A99-97D2-076F42C8D95F}" presName="negativeSpace" presStyleCnt="0"/>
      <dgm:spPr/>
      <dgm:t>
        <a:bodyPr/>
        <a:lstStyle/>
        <a:p>
          <a:endParaRPr lang="en-US"/>
        </a:p>
      </dgm:t>
    </dgm:pt>
    <dgm:pt modelId="{58C13C58-F0D5-43AE-B668-173907317639}" type="pres">
      <dgm:prSet presAssocID="{1D80ED9F-9414-4A99-97D2-076F42C8D9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86AB2-6C15-42BC-82E9-5741EE8B95D9}" type="pres">
      <dgm:prSet presAssocID="{67AA14F8-7ACB-4F9F-8E2A-000408EA922D}" presName="spaceBetweenRectangles" presStyleCnt="0"/>
      <dgm:spPr/>
      <dgm:t>
        <a:bodyPr/>
        <a:lstStyle/>
        <a:p>
          <a:endParaRPr lang="en-US"/>
        </a:p>
      </dgm:t>
    </dgm:pt>
    <dgm:pt modelId="{B97239D9-A031-4AFB-90F1-0BFE22F51D16}" type="pres">
      <dgm:prSet presAssocID="{4B624CC0-30DD-4C40-86BA-158E1DBB2AD6}" presName="parentLin" presStyleCnt="0"/>
      <dgm:spPr/>
      <dgm:t>
        <a:bodyPr/>
        <a:lstStyle/>
        <a:p>
          <a:endParaRPr lang="en-US"/>
        </a:p>
      </dgm:t>
    </dgm:pt>
    <dgm:pt modelId="{EB32E251-9040-4039-94BD-75723BC7728F}" type="pres">
      <dgm:prSet presAssocID="{4B624CC0-30DD-4C40-86BA-158E1DBB2AD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9AA11C6-F3F3-4CDE-B38D-237A576EFA38}" type="pres">
      <dgm:prSet presAssocID="{4B624CC0-30DD-4C40-86BA-158E1DBB2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B6627-E433-40DF-8668-765413C862D8}" type="pres">
      <dgm:prSet presAssocID="{4B624CC0-30DD-4C40-86BA-158E1DBB2AD6}" presName="negativeSpace" presStyleCnt="0"/>
      <dgm:spPr/>
      <dgm:t>
        <a:bodyPr/>
        <a:lstStyle/>
        <a:p>
          <a:endParaRPr lang="en-US"/>
        </a:p>
      </dgm:t>
    </dgm:pt>
    <dgm:pt modelId="{99BDA56E-7AA4-47F6-BF6C-C17ABECF1E3C}" type="pres">
      <dgm:prSet presAssocID="{4B624CC0-30DD-4C40-86BA-158E1DBB2A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0D22D-2130-4C0A-AA91-E33A64F9D481}" type="pres">
      <dgm:prSet presAssocID="{27D4ED2D-2014-41E1-8050-E79653C4D6E7}" presName="spaceBetweenRectangles" presStyleCnt="0"/>
      <dgm:spPr/>
      <dgm:t>
        <a:bodyPr/>
        <a:lstStyle/>
        <a:p>
          <a:endParaRPr lang="en-US"/>
        </a:p>
      </dgm:t>
    </dgm:pt>
    <dgm:pt modelId="{5AB068B7-9A20-4513-B8E6-391B4F8EE3A0}" type="pres">
      <dgm:prSet presAssocID="{A3F139BF-50B8-411A-BA23-8067E1FC9A25}" presName="parentLin" presStyleCnt="0"/>
      <dgm:spPr/>
      <dgm:t>
        <a:bodyPr/>
        <a:lstStyle/>
        <a:p>
          <a:endParaRPr lang="en-US"/>
        </a:p>
      </dgm:t>
    </dgm:pt>
    <dgm:pt modelId="{6A47353F-D89E-4E56-A79D-0D0127BF0DC5}" type="pres">
      <dgm:prSet presAssocID="{A3F139BF-50B8-411A-BA23-8067E1FC9A2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18C25C1-24D6-473A-AD42-102FBB170257}" type="pres">
      <dgm:prSet presAssocID="{A3F139BF-50B8-411A-BA23-8067E1FC9A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0CE93-4E65-4F78-8A7C-861663C8DF0D}" type="pres">
      <dgm:prSet presAssocID="{A3F139BF-50B8-411A-BA23-8067E1FC9A25}" presName="negativeSpace" presStyleCnt="0"/>
      <dgm:spPr/>
      <dgm:t>
        <a:bodyPr/>
        <a:lstStyle/>
        <a:p>
          <a:endParaRPr lang="en-US"/>
        </a:p>
      </dgm:t>
    </dgm:pt>
    <dgm:pt modelId="{88F1B074-4D13-4CB7-B236-15625049D82E}" type="pres">
      <dgm:prSet presAssocID="{A3F139BF-50B8-411A-BA23-8067E1FC9A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485CFF-31A4-A548-B59A-6BEDE7367E28}" type="presOf" srcId="{312EE621-9423-4CB8-98C7-D64E0A98BB55}" destId="{58C13C58-F0D5-43AE-B668-173907317639}" srcOrd="0" destOrd="1" presId="urn:microsoft.com/office/officeart/2005/8/layout/list1"/>
    <dgm:cxn modelId="{D55005BF-F6D8-B642-8448-681356C5F048}" type="presOf" srcId="{60180518-BA36-424A-99EB-49FFCB34BE5C}" destId="{99BDA56E-7AA4-47F6-BF6C-C17ABECF1E3C}" srcOrd="0" destOrd="1" presId="urn:microsoft.com/office/officeart/2005/8/layout/list1"/>
    <dgm:cxn modelId="{9728283F-4781-C044-A8D9-AC8CA115825D}" type="presOf" srcId="{1D80ED9F-9414-4A99-97D2-076F42C8D95F}" destId="{57B6281A-DF9C-44E9-9462-B0F0909ACC7D}" srcOrd="1" destOrd="0" presId="urn:microsoft.com/office/officeart/2005/8/layout/list1"/>
    <dgm:cxn modelId="{38E4D157-6E29-CD4C-8360-CE1FA644C574}" type="presOf" srcId="{4B624CC0-30DD-4C40-86BA-158E1DBB2AD6}" destId="{49AA11C6-F3F3-4CDE-B38D-237A576EFA38}" srcOrd="1" destOrd="0" presId="urn:microsoft.com/office/officeart/2005/8/layout/list1"/>
    <dgm:cxn modelId="{501E9517-383C-4AF9-AB67-BA4B6BD3E0CD}" srcId="{4B63FE80-3FD9-4705-9C2D-D19DF3156046}" destId="{A3F139BF-50B8-411A-BA23-8067E1FC9A25}" srcOrd="2" destOrd="0" parTransId="{7351894C-293E-4CB4-8864-7F72B675BA41}" sibTransId="{7101CE0B-DE66-409E-8E89-89043FDE37D5}"/>
    <dgm:cxn modelId="{C8599FC3-6F74-2347-88ED-A646D1E18A2C}" type="presOf" srcId="{4B63FE80-3FD9-4705-9C2D-D19DF3156046}" destId="{E96178FC-84B2-4030-8E53-8BC01A3B8493}" srcOrd="0" destOrd="0" presId="urn:microsoft.com/office/officeart/2005/8/layout/list1"/>
    <dgm:cxn modelId="{9607947C-DDFA-A141-B958-00371BFFA2A0}" type="presOf" srcId="{8253ED16-E34C-4A04-B5C2-0F8EA04AD843}" destId="{99BDA56E-7AA4-47F6-BF6C-C17ABECF1E3C}" srcOrd="0" destOrd="0" presId="urn:microsoft.com/office/officeart/2005/8/layout/list1"/>
    <dgm:cxn modelId="{84FB3E5A-DA51-5341-BF3D-0A397140D98D}" type="presOf" srcId="{A3F139BF-50B8-411A-BA23-8067E1FC9A25}" destId="{D18C25C1-24D6-473A-AD42-102FBB170257}" srcOrd="1" destOrd="0" presId="urn:microsoft.com/office/officeart/2005/8/layout/list1"/>
    <dgm:cxn modelId="{A5C584A0-02FF-594D-B6DC-06323D70578C}" type="presOf" srcId="{E9E333E1-E2CD-4AE9-8984-E0265EEAC805}" destId="{58C13C58-F0D5-43AE-B668-173907317639}" srcOrd="0" destOrd="2" presId="urn:microsoft.com/office/officeart/2005/8/layout/list1"/>
    <dgm:cxn modelId="{9A89D4F7-370E-7242-9EA3-45EC1400062D}" type="presOf" srcId="{A3F139BF-50B8-411A-BA23-8067E1FC9A25}" destId="{6A47353F-D89E-4E56-A79D-0D0127BF0DC5}" srcOrd="0" destOrd="0" presId="urn:microsoft.com/office/officeart/2005/8/layout/list1"/>
    <dgm:cxn modelId="{273A354E-526C-4DA6-9131-E714E04E3A57}" srcId="{1D80ED9F-9414-4A99-97D2-076F42C8D95F}" destId="{E9E333E1-E2CD-4AE9-8984-E0265EEAC805}" srcOrd="2" destOrd="0" parTransId="{A5F99641-4B94-4F0D-A12C-3E701841CB9D}" sibTransId="{DC237A45-57D6-46B7-B3C6-D77363C88D70}"/>
    <dgm:cxn modelId="{A441893A-C2C8-458F-8440-B3A9984A9DEB}" srcId="{4B624CC0-30DD-4C40-86BA-158E1DBB2AD6}" destId="{8253ED16-E34C-4A04-B5C2-0F8EA04AD843}" srcOrd="0" destOrd="0" parTransId="{DE2ED30E-C27B-4487-B24F-12EE9DD81A10}" sibTransId="{70597929-F828-4471-AECF-2531A3AA200F}"/>
    <dgm:cxn modelId="{67EA2240-EC85-6041-9EA8-00D310FC5384}" type="presOf" srcId="{19058A5C-661D-45E1-A432-DAAFE1FD4910}" destId="{58C13C58-F0D5-43AE-B668-173907317639}" srcOrd="0" destOrd="0" presId="urn:microsoft.com/office/officeart/2005/8/layout/list1"/>
    <dgm:cxn modelId="{A274F46D-EA42-4C0B-81E8-67226DA88784}" srcId="{4B624CC0-30DD-4C40-86BA-158E1DBB2AD6}" destId="{35C31C7A-2EDF-43D5-B08D-AAFE968F3933}" srcOrd="2" destOrd="0" parTransId="{37E9AAEA-69DD-46D0-8739-A6432B84F935}" sibTransId="{5C5CEC27-B6EC-4CE0-8769-1F335C920772}"/>
    <dgm:cxn modelId="{C2479585-9FB4-4F83-ACCB-ABE7C6901800}" srcId="{1D80ED9F-9414-4A99-97D2-076F42C8D95F}" destId="{312EE621-9423-4CB8-98C7-D64E0A98BB55}" srcOrd="1" destOrd="0" parTransId="{495A79E9-CA2A-4469-97E0-F02E16E5D77F}" sibTransId="{4BCFA0C0-72CB-4B63-8259-8B746A079278}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DAEA7538-F30D-4248-B8BE-B224B060B001}" type="presOf" srcId="{8A7F315B-25EF-4FA7-8C94-AAC71B914735}" destId="{88F1B074-4D13-4CB7-B236-15625049D82E}" srcOrd="0" destOrd="0" presId="urn:microsoft.com/office/officeart/2005/8/layout/list1"/>
    <dgm:cxn modelId="{1126A0E8-F06D-CD45-A9DF-2A98726CB122}" type="presOf" srcId="{35C31C7A-2EDF-43D5-B08D-AAFE968F3933}" destId="{99BDA56E-7AA4-47F6-BF6C-C17ABECF1E3C}" srcOrd="0" destOrd="2" presId="urn:microsoft.com/office/officeart/2005/8/layout/list1"/>
    <dgm:cxn modelId="{CD8FC468-5D5F-634D-8911-3AD53C836D3F}" type="presOf" srcId="{1D80ED9F-9414-4A99-97D2-076F42C8D95F}" destId="{8EEF4E4B-BD86-429B-8E41-A4B919FBB929}" srcOrd="0" destOrd="0" presId="urn:microsoft.com/office/officeart/2005/8/layout/list1"/>
    <dgm:cxn modelId="{053CCCB3-C82F-C842-97F3-EDF55C6C5D60}" type="presOf" srcId="{4B624CC0-30DD-4C40-86BA-158E1DBB2AD6}" destId="{EB32E251-9040-4039-94BD-75723BC7728F}" srcOrd="0" destOrd="0" presId="urn:microsoft.com/office/officeart/2005/8/layout/list1"/>
    <dgm:cxn modelId="{90895F7E-4B49-4D12-AED3-3FFA8BBA29E3}" srcId="{1D80ED9F-9414-4A99-97D2-076F42C8D95F}" destId="{19058A5C-661D-45E1-A432-DAAFE1FD4910}" srcOrd="0" destOrd="0" parTransId="{466B0BE8-5F04-49D4-B9A3-411C6B8C9FEC}" sibTransId="{1A077939-C990-4190-9F7F-CDBFCC1CF5D5}"/>
    <dgm:cxn modelId="{3F9A6650-5821-4A37-ADB0-9ACC68CE7638}" srcId="{4B624CC0-30DD-4C40-86BA-158E1DBB2AD6}" destId="{60180518-BA36-424A-99EB-49FFCB34BE5C}" srcOrd="1" destOrd="0" parTransId="{4CBA9BF1-7D4F-4BC1-93B4-A8BEB450BBFC}" sibTransId="{A66DFE23-C992-4A9A-8742-BE778F225E2E}"/>
    <dgm:cxn modelId="{16A93606-C486-410D-922C-09CEBA2A7974}" srcId="{A3F139BF-50B8-411A-BA23-8067E1FC9A25}" destId="{8A7F315B-25EF-4FA7-8C94-AAC71B914735}" srcOrd="0" destOrd="0" parTransId="{F946BCBC-E3AF-4DF8-BBA3-0A00082D728F}" sibTransId="{739EA7CC-2398-4FF7-A187-81F1A250DED3}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71E95626-E34C-6243-959A-F9C39661C961}" type="presParOf" srcId="{E96178FC-84B2-4030-8E53-8BC01A3B8493}" destId="{E11AD913-B6C9-4023-8857-D20955F852E4}" srcOrd="0" destOrd="0" presId="urn:microsoft.com/office/officeart/2005/8/layout/list1"/>
    <dgm:cxn modelId="{045420E1-4FA5-0840-BC71-63CDCAAC753C}" type="presParOf" srcId="{E11AD913-B6C9-4023-8857-D20955F852E4}" destId="{8EEF4E4B-BD86-429B-8E41-A4B919FBB929}" srcOrd="0" destOrd="0" presId="urn:microsoft.com/office/officeart/2005/8/layout/list1"/>
    <dgm:cxn modelId="{BC12363D-0C34-E342-AB02-3EAB43FB433E}" type="presParOf" srcId="{E11AD913-B6C9-4023-8857-D20955F852E4}" destId="{57B6281A-DF9C-44E9-9462-B0F0909ACC7D}" srcOrd="1" destOrd="0" presId="urn:microsoft.com/office/officeart/2005/8/layout/list1"/>
    <dgm:cxn modelId="{71E107BB-B2CD-2340-BA6F-2A842D30A9E4}" type="presParOf" srcId="{E96178FC-84B2-4030-8E53-8BC01A3B8493}" destId="{A7864E6D-AA33-4973-B431-8B1BDE2F0140}" srcOrd="1" destOrd="0" presId="urn:microsoft.com/office/officeart/2005/8/layout/list1"/>
    <dgm:cxn modelId="{E5C6BBC1-96F0-444F-B903-ACE7A932FB04}" type="presParOf" srcId="{E96178FC-84B2-4030-8E53-8BC01A3B8493}" destId="{58C13C58-F0D5-43AE-B668-173907317639}" srcOrd="2" destOrd="0" presId="urn:microsoft.com/office/officeart/2005/8/layout/list1"/>
    <dgm:cxn modelId="{FEEF31BC-AD7E-274E-848C-DA5976DF3B55}" type="presParOf" srcId="{E96178FC-84B2-4030-8E53-8BC01A3B8493}" destId="{03C86AB2-6C15-42BC-82E9-5741EE8B95D9}" srcOrd="3" destOrd="0" presId="urn:microsoft.com/office/officeart/2005/8/layout/list1"/>
    <dgm:cxn modelId="{ABE99842-8909-8A46-B945-81BE3616A6DF}" type="presParOf" srcId="{E96178FC-84B2-4030-8E53-8BC01A3B8493}" destId="{B97239D9-A031-4AFB-90F1-0BFE22F51D16}" srcOrd="4" destOrd="0" presId="urn:microsoft.com/office/officeart/2005/8/layout/list1"/>
    <dgm:cxn modelId="{3C8071CD-25C9-514A-81F1-CB6A372464EA}" type="presParOf" srcId="{B97239D9-A031-4AFB-90F1-0BFE22F51D16}" destId="{EB32E251-9040-4039-94BD-75723BC7728F}" srcOrd="0" destOrd="0" presId="urn:microsoft.com/office/officeart/2005/8/layout/list1"/>
    <dgm:cxn modelId="{408B356C-9189-244A-A440-7A697C2465F6}" type="presParOf" srcId="{B97239D9-A031-4AFB-90F1-0BFE22F51D16}" destId="{49AA11C6-F3F3-4CDE-B38D-237A576EFA38}" srcOrd="1" destOrd="0" presId="urn:microsoft.com/office/officeart/2005/8/layout/list1"/>
    <dgm:cxn modelId="{F932F783-C342-1341-8683-C951BF6B0A2D}" type="presParOf" srcId="{E96178FC-84B2-4030-8E53-8BC01A3B8493}" destId="{7EAB6627-E433-40DF-8668-765413C862D8}" srcOrd="5" destOrd="0" presId="urn:microsoft.com/office/officeart/2005/8/layout/list1"/>
    <dgm:cxn modelId="{ECE73AB4-27F7-8C43-84E1-3D0BCD2B4EED}" type="presParOf" srcId="{E96178FC-84B2-4030-8E53-8BC01A3B8493}" destId="{99BDA56E-7AA4-47F6-BF6C-C17ABECF1E3C}" srcOrd="6" destOrd="0" presId="urn:microsoft.com/office/officeart/2005/8/layout/list1"/>
    <dgm:cxn modelId="{F9295D3C-08DC-8C4C-9B62-15A104470D82}" type="presParOf" srcId="{E96178FC-84B2-4030-8E53-8BC01A3B8493}" destId="{B880D22D-2130-4C0A-AA91-E33A64F9D481}" srcOrd="7" destOrd="0" presId="urn:microsoft.com/office/officeart/2005/8/layout/list1"/>
    <dgm:cxn modelId="{2499CAC9-4876-1C46-90AA-2E47933FFCFB}" type="presParOf" srcId="{E96178FC-84B2-4030-8E53-8BC01A3B8493}" destId="{5AB068B7-9A20-4513-B8E6-391B4F8EE3A0}" srcOrd="8" destOrd="0" presId="urn:microsoft.com/office/officeart/2005/8/layout/list1"/>
    <dgm:cxn modelId="{D081375D-0DA0-7A4F-A2F4-02C4DD799FFF}" type="presParOf" srcId="{5AB068B7-9A20-4513-B8E6-391B4F8EE3A0}" destId="{6A47353F-D89E-4E56-A79D-0D0127BF0DC5}" srcOrd="0" destOrd="0" presId="urn:microsoft.com/office/officeart/2005/8/layout/list1"/>
    <dgm:cxn modelId="{98872EC9-D5A1-C046-BA89-87701E727B8B}" type="presParOf" srcId="{5AB068B7-9A20-4513-B8E6-391B4F8EE3A0}" destId="{D18C25C1-24D6-473A-AD42-102FBB170257}" srcOrd="1" destOrd="0" presId="urn:microsoft.com/office/officeart/2005/8/layout/list1"/>
    <dgm:cxn modelId="{32CC0048-B7F5-B647-8FC0-B0A07ABD3522}" type="presParOf" srcId="{E96178FC-84B2-4030-8E53-8BC01A3B8493}" destId="{DF70CE93-4E65-4F78-8A7C-861663C8DF0D}" srcOrd="9" destOrd="0" presId="urn:microsoft.com/office/officeart/2005/8/layout/list1"/>
    <dgm:cxn modelId="{4207A3B9-66A0-C040-946E-9F52FE7DB2DA}" type="presParOf" srcId="{E96178FC-84B2-4030-8E53-8BC01A3B8493}" destId="{88F1B074-4D13-4CB7-B236-15625049D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4D88-DA2D-0449-B434-90F840936CF1}">
      <dsp:nvSpPr>
        <dsp:cNvPr id="0" name=""/>
        <dsp:cNvSpPr/>
      </dsp:nvSpPr>
      <dsp:spPr>
        <a:xfrm>
          <a:off x="1721968" y="0"/>
          <a:ext cx="4990979" cy="49909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687E-1AB2-8842-97FA-D0D00FFD4685}">
      <dsp:nvSpPr>
        <dsp:cNvPr id="0" name=""/>
        <dsp:cNvSpPr/>
      </dsp:nvSpPr>
      <dsp:spPr>
        <a:xfrm>
          <a:off x="204638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Users should have their own data/catalogues close to the archive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Login must be supported</a:t>
          </a:r>
        </a:p>
      </dsp:txBody>
      <dsp:txXfrm>
        <a:off x="2143838" y="421869"/>
        <a:ext cx="1801479" cy="1801479"/>
      </dsp:txXfrm>
    </dsp:sp>
    <dsp:sp modelId="{C2F93680-E4F8-234F-9A75-1EB3DE26289F}">
      <dsp:nvSpPr>
        <dsp:cNvPr id="0" name=""/>
        <dsp:cNvSpPr/>
      </dsp:nvSpPr>
      <dsp:spPr>
        <a:xfrm>
          <a:off x="439214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Gaia Data Model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ea typeface="MS PGothic" pitchFamily="34" charset="-128"/>
            </a:rPr>
            <a:t>Gaia </a:t>
          </a:r>
          <a:r>
            <a:rPr lang="it-IT" sz="1400" kern="1200" dirty="0" err="1" smtClean="0">
              <a:ea typeface="MS PGothic" pitchFamily="34" charset="-128"/>
            </a:rPr>
            <a:t>has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its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own</a:t>
          </a:r>
          <a:r>
            <a:rPr lang="it-IT" sz="1400" kern="1200" dirty="0" smtClean="0">
              <a:ea typeface="MS PGothic" pitchFamily="34" charset="-128"/>
            </a:rPr>
            <a:t> DM </a:t>
          </a:r>
          <a:r>
            <a:rPr lang="it-IT" sz="1400" kern="1200" dirty="0" err="1" smtClean="0">
              <a:ea typeface="MS PGothic" pitchFamily="34" charset="-128"/>
            </a:rPr>
            <a:t>that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propagated</a:t>
          </a:r>
          <a:r>
            <a:rPr lang="it-IT" sz="1400" kern="1200" dirty="0" smtClean="0">
              <a:ea typeface="MS PGothic" pitchFamily="34" charset="-128"/>
            </a:rPr>
            <a:t> and </a:t>
          </a:r>
          <a:r>
            <a:rPr lang="it-IT" sz="1400" kern="1200" dirty="0" err="1" smtClean="0">
              <a:ea typeface="MS PGothic" pitchFamily="34" charset="-128"/>
            </a:rPr>
            <a:t>used</a:t>
          </a:r>
          <a:r>
            <a:rPr lang="it-IT" sz="1400" kern="1200" dirty="0" smtClean="0">
              <a:ea typeface="MS PGothic" pitchFamily="34" charset="-128"/>
            </a:rPr>
            <a:t> for </a:t>
          </a:r>
          <a:r>
            <a:rPr lang="it-IT" sz="1400" kern="1200" dirty="0" err="1" smtClean="0">
              <a:ea typeface="MS PGothic" pitchFamily="34" charset="-128"/>
            </a:rPr>
            <a:t>all</a:t>
          </a:r>
          <a:r>
            <a:rPr lang="it-IT" sz="1400" kern="1200" dirty="0" smtClean="0">
              <a:ea typeface="MS PGothic" pitchFamily="34" charset="-128"/>
            </a:rPr>
            <a:t> the software </a:t>
          </a:r>
          <a:r>
            <a:rPr lang="it-IT" sz="1400" kern="1200" dirty="0" err="1" smtClean="0">
              <a:ea typeface="MS PGothic" pitchFamily="34" charset="-128"/>
            </a:rPr>
            <a:t>developed</a:t>
          </a:r>
          <a:r>
            <a:rPr lang="it-IT" sz="1400" kern="1200" dirty="0" smtClean="0">
              <a:ea typeface="MS PGothic" pitchFamily="34" charset="-128"/>
            </a:rPr>
            <a:t> in the </a:t>
          </a:r>
          <a:r>
            <a:rPr lang="it-IT" sz="1400" kern="1200" dirty="0" err="1" smtClean="0">
              <a:ea typeface="MS PGothic" pitchFamily="34" charset="-128"/>
            </a:rPr>
            <a:t>consortium</a:t>
          </a:r>
          <a:endParaRPr lang="en-GB" sz="1400" kern="1200" dirty="0"/>
        </a:p>
      </dsp:txBody>
      <dsp:txXfrm>
        <a:off x="4489598" y="421869"/>
        <a:ext cx="1801479" cy="1801479"/>
      </dsp:txXfrm>
    </dsp:sp>
    <dsp:sp modelId="{D700A460-341B-B64D-AA86-F40E12D1167F}">
      <dsp:nvSpPr>
        <dsp:cNvPr id="0" name=""/>
        <dsp:cNvSpPr/>
      </dsp:nvSpPr>
      <dsp:spPr>
        <a:xfrm>
          <a:off x="204638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Crossmatch</a:t>
          </a: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Crossmatch</a:t>
          </a:r>
          <a:r>
            <a:rPr lang="en-GB" sz="1400" kern="1200" dirty="0" smtClean="0"/>
            <a:t> between Gaia catalogue and user catalogues to be executed as a user ADQL function</a:t>
          </a:r>
          <a:endParaRPr lang="en-GB" sz="1400" b="1" kern="1200" dirty="0"/>
        </a:p>
      </dsp:txBody>
      <dsp:txXfrm>
        <a:off x="2143838" y="2767629"/>
        <a:ext cx="1801479" cy="1801479"/>
      </dsp:txXfrm>
    </dsp:sp>
    <dsp:sp modelId="{82BB5814-DB8A-054F-9552-1F01FBDB52F0}">
      <dsp:nvSpPr>
        <dsp:cNvPr id="0" name=""/>
        <dsp:cNvSpPr/>
      </dsp:nvSpPr>
      <dsp:spPr>
        <a:xfrm>
          <a:off x="439214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</a:t>
          </a:r>
          <a:r>
            <a:rPr lang="it-IT" sz="1400" b="1" kern="1200" dirty="0" err="1" smtClean="0">
              <a:ea typeface="MS PGothic" pitchFamily="34" charset="-128"/>
            </a:rPr>
            <a:t>Queries</a:t>
          </a:r>
          <a:endParaRPr lang="it-IT" sz="1400" b="1" kern="1200" dirty="0" smtClean="0">
            <a:ea typeface="MS PGothic" pitchFamily="34" charset="-128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queries should be only visible for the user that execute them (for logged users)</a:t>
          </a:r>
          <a:endParaRPr lang="en-GB" sz="1400" kern="1200" dirty="0"/>
        </a:p>
      </dsp:txBody>
      <dsp:txXfrm>
        <a:off x="4489598" y="2767629"/>
        <a:ext cx="1801479" cy="180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3C58-F0D5-43AE-B668-173907317639}">
      <dsp:nvSpPr>
        <dsp:cNvPr id="0" name=""/>
        <dsp:cNvSpPr/>
      </dsp:nvSpPr>
      <dsp:spPr>
        <a:xfrm>
          <a:off x="0" y="373425"/>
          <a:ext cx="7772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are a description of </a:t>
          </a:r>
          <a:r>
            <a:rPr lang="en-GB" sz="1500" kern="1200" dirty="0" err="1" smtClean="0"/>
            <a:t>ongoing</a:t>
          </a:r>
          <a:r>
            <a:rPr lang="en-GB" sz="1500" kern="1200" dirty="0" smtClean="0"/>
            <a:t> scientific work so they have to be hidden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Jobs should allow a “non anonymous” execution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inside the jobs under this mode should be only accessible by the owner</a:t>
          </a:r>
          <a:endParaRPr lang="en-GB" sz="1500" kern="1200" dirty="0"/>
        </a:p>
      </dsp:txBody>
      <dsp:txXfrm>
        <a:off x="0" y="373425"/>
        <a:ext cx="7772400" cy="1559250"/>
      </dsp:txXfrm>
    </dsp:sp>
    <dsp:sp modelId="{57B6281A-DF9C-44E9-9462-B0F0909ACC7D}">
      <dsp:nvSpPr>
        <dsp:cNvPr id="0" name=""/>
        <dsp:cNvSpPr/>
      </dsp:nvSpPr>
      <dsp:spPr>
        <a:xfrm>
          <a:off x="388620" y="152025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ea typeface="MS PGothic" pitchFamily="34" charset="-128"/>
            </a:rPr>
            <a:t>Jobs </a:t>
          </a:r>
          <a:r>
            <a:rPr lang="it-IT" sz="1500" b="1" kern="1200" dirty="0" err="1" smtClean="0">
              <a:ea typeface="MS PGothic" pitchFamily="34" charset="-128"/>
            </a:rPr>
            <a:t>Visibility</a:t>
          </a:r>
          <a:r>
            <a:rPr lang="it-IT" sz="1500" b="1" kern="1200" dirty="0" smtClean="0">
              <a:ea typeface="MS PGothic" pitchFamily="34" charset="-128"/>
            </a:rPr>
            <a:t> (TAP/UWS)</a:t>
          </a:r>
          <a:endParaRPr lang="en-GB" sz="1500" kern="1200" dirty="0"/>
        </a:p>
      </dsp:txBody>
      <dsp:txXfrm>
        <a:off x="410236" y="173641"/>
        <a:ext cx="5397448" cy="399568"/>
      </dsp:txXfrm>
    </dsp:sp>
    <dsp:sp modelId="{99BDA56E-7AA4-47F6-BF6C-C17ABECF1E3C}">
      <dsp:nvSpPr>
        <dsp:cNvPr id="0" name=""/>
        <dsp:cNvSpPr/>
      </dsp:nvSpPr>
      <dsp:spPr>
        <a:xfrm>
          <a:off x="0" y="2235076"/>
          <a:ext cx="77724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1651"/>
              <a:satOff val="348"/>
              <a:lumOff val="78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Data-centric architecture impose users data close to the server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Tables uploaded by user should be maintained at the server in a persistent way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Login/Authorization/server capabilities/sharing (</a:t>
          </a:r>
          <a:r>
            <a:rPr lang="en-GB" sz="1500" kern="1200" dirty="0" err="1" smtClean="0"/>
            <a:t>VOSpace</a:t>
          </a:r>
          <a:r>
            <a:rPr lang="en-GB" sz="1500" kern="1200" dirty="0" smtClean="0"/>
            <a:t>)</a:t>
          </a:r>
          <a:endParaRPr lang="en-GB" sz="1500" kern="1200" dirty="0"/>
        </a:p>
      </dsp:txBody>
      <dsp:txXfrm>
        <a:off x="0" y="2235076"/>
        <a:ext cx="7772400" cy="1323000"/>
      </dsp:txXfrm>
    </dsp:sp>
    <dsp:sp modelId="{49AA11C6-F3F3-4CDE-B38D-237A576EFA38}">
      <dsp:nvSpPr>
        <dsp:cNvPr id="0" name=""/>
        <dsp:cNvSpPr/>
      </dsp:nvSpPr>
      <dsp:spPr>
        <a:xfrm>
          <a:off x="388620" y="20136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51"/>
                <a:satOff val="348"/>
                <a:lumOff val="7805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651"/>
                <a:satOff val="348"/>
                <a:lumOff val="7805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651"/>
                <a:satOff val="348"/>
                <a:lumOff val="78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Persistent upload (TAP)</a:t>
          </a:r>
          <a:endParaRPr lang="en-GB" sz="1500" b="1" kern="1200" dirty="0"/>
        </a:p>
      </dsp:txBody>
      <dsp:txXfrm>
        <a:off x="410236" y="2035292"/>
        <a:ext cx="5397448" cy="399568"/>
      </dsp:txXfrm>
    </dsp:sp>
    <dsp:sp modelId="{88F1B074-4D13-4CB7-B236-15625049D82E}">
      <dsp:nvSpPr>
        <dsp:cNvPr id="0" name=""/>
        <dsp:cNvSpPr/>
      </dsp:nvSpPr>
      <dsp:spPr>
        <a:xfrm>
          <a:off x="0" y="3860476"/>
          <a:ext cx="77724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3302"/>
              <a:satOff val="697"/>
              <a:lumOff val="15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TAP_SCHEMA per user</a:t>
          </a:r>
          <a:endParaRPr lang="en-GB" sz="1500" kern="1200" dirty="0"/>
        </a:p>
      </dsp:txBody>
      <dsp:txXfrm>
        <a:off x="0" y="3860476"/>
        <a:ext cx="7772400" cy="637875"/>
      </dsp:txXfrm>
    </dsp:sp>
    <dsp:sp modelId="{D18C25C1-24D6-473A-AD42-102FBB170257}">
      <dsp:nvSpPr>
        <dsp:cNvPr id="0" name=""/>
        <dsp:cNvSpPr/>
      </dsp:nvSpPr>
      <dsp:spPr>
        <a:xfrm>
          <a:off x="388620" y="36390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302"/>
                <a:satOff val="697"/>
                <a:lumOff val="1561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3302"/>
                <a:satOff val="697"/>
                <a:lumOff val="1561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3302"/>
                <a:satOff val="697"/>
                <a:lumOff val="15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TAP Schema (TAP)</a:t>
          </a:r>
          <a:endParaRPr lang="en-GB" sz="1500" kern="1200" dirty="0"/>
        </a:p>
      </dsp:txBody>
      <dsp:txXfrm>
        <a:off x="410236" y="3660692"/>
        <a:ext cx="53974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09/11/18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13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11" y="5747854"/>
            <a:ext cx="2554941" cy="10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31126"/>
            <a:ext cx="7773120" cy="1468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00D9-D89D-1E4F-BD6F-D41DBA830C8D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25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521-C3D6-E54D-A197-BD0FE796132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1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247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778"/>
            <a:ext cx="7771680" cy="14994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27215-DF9C-CD4B-8E25-BB2BF202EA9A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212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5064"/>
            <a:ext cx="404352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5064"/>
            <a:ext cx="404496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D3D28-CD57-194C-B1EC-E171DE5CED76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05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5285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5285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BA5ED-365B-F04C-999F-9CB14212D22F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336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9B31D-9FE6-FF4F-984A-963BB2C5D027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6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F93F4-68D0-9846-8FA9-18609B6C114C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456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85D6E-41AB-7948-B760-F19BF3C05E7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143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459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8133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9B89-A518-334D-A02B-999F2408BD3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96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F60B5-89E0-CB45-BB29-399D63DD7B8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6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2631"/>
            <a:ext cx="2056320" cy="5306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2631"/>
            <a:ext cx="6032160" cy="5306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9387-CD0B-2341-B57D-842089948B9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4515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2631"/>
            <a:ext cx="8226720" cy="1142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C375-74B4-3F42-8B10-9F63DC2E46A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56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8557282" cy="1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Jesús Salgado </a:t>
            </a:r>
            <a:r>
              <a:rPr lang="en-US" sz="800" b="0" baseline="0" noProof="1" smtClean="0">
                <a:solidFill>
                  <a:schemeClr val="bg2"/>
                </a:solidFill>
              </a:rPr>
              <a:t>| TAP+|</a:t>
            </a:r>
            <a:r>
              <a:rPr lang="en-US" sz="800" b="0" noProof="1" smtClean="0">
                <a:solidFill>
                  <a:schemeClr val="bg2"/>
                </a:solidFill>
              </a:rPr>
              <a:t> IVOA @</a:t>
            </a:r>
            <a:r>
              <a:rPr lang="en-US" sz="800" b="0" baseline="0" noProof="1" smtClean="0">
                <a:solidFill>
                  <a:schemeClr val="bg2"/>
                </a:solidFill>
              </a:rPr>
              <a:t> Washington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09/</a:t>
            </a:r>
            <a:r>
              <a:rPr lang="en-US" sz="800" noProof="1" smtClean="0">
                <a:solidFill>
                  <a:schemeClr val="bg2"/>
                </a:solidFill>
              </a:rPr>
              <a:t>11/2018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64" y="5904056"/>
            <a:ext cx="2554941" cy="1050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2631"/>
            <a:ext cx="8226720" cy="11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5064"/>
            <a:ext cx="8226720" cy="39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94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461"/>
            <a:ext cx="289728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 hangingPunct="0"/>
            <a:fld id="{76CFE093-94C0-E749-A4EA-8CD19C2DE8C6}" type="slidenum">
              <a:rPr lang="en-US" smtClean="0">
                <a:ea typeface="ＭＳ Ｐゴシック" charset="0"/>
                <a:cs typeface="ＭＳ Ｐゴシック" charset="0"/>
              </a:rPr>
              <a:pPr defTabSz="457200" hangingPunct="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2pPr>
      <a:lvl3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3pPr>
      <a:lvl4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4pPr>
      <a:lvl5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5pPr>
      <a:lvl6pPr marL="25146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6pPr>
      <a:lvl7pPr marL="29718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7pPr>
      <a:lvl8pPr marL="34290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8pPr>
      <a:lvl9pPr marL="38862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9pPr>
    </p:titleStyle>
    <p:bodyStyle>
      <a:lvl1pPr marL="342900" indent="-342900" algn="l" defTabSz="457200" rtl="0" eaLnBrk="0" fontAlgn="base" hangingPunct="0">
        <a:lnSpc>
          <a:spcPct val="7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ia.esac.esa.int/tap-server/ta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1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smtClean="0"/>
              <a:t>ESA Gaia Archive TAP+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59833" y="4025900"/>
            <a:ext cx="841374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Salgado, Juan González, Raúl Gutiérrez, Juan Carlos Segovia, Javier Durán, Elena Racero, Sara Nieto, </a:t>
            </a:r>
            <a:r>
              <a:rPr lang="es-ES_tradnl" b="1" i="1" dirty="0">
                <a:solidFill>
                  <a:schemeClr val="accent1"/>
                </a:solidFill>
              </a:rPr>
              <a:t>Bruno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Merín</a:t>
            </a:r>
            <a:r>
              <a:rPr lang="es-ES_tradnl" b="1" i="1" dirty="0" smtClean="0">
                <a:solidFill>
                  <a:schemeClr val="accent1"/>
                </a:solidFill>
              </a:rPr>
              <a:t>,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Christophe</a:t>
            </a:r>
            <a:r>
              <a:rPr lang="es-ES_tradnl" b="1" i="1" dirty="0" smtClean="0">
                <a:solidFill>
                  <a:schemeClr val="accent1"/>
                </a:solidFill>
              </a:rPr>
              <a:t>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Arviset</a:t>
            </a:r>
            <a:endParaRPr lang="es-ES_tradnl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err="1" smtClean="0">
                <a:solidFill>
                  <a:schemeClr val="accent1"/>
                </a:solidFill>
              </a:rPr>
              <a:t>Gaia</a:t>
            </a:r>
            <a:r>
              <a:rPr lang="es-ES_tradnl" i="1" dirty="0" smtClean="0">
                <a:solidFill>
                  <a:schemeClr val="accent1"/>
                </a:solidFill>
              </a:rPr>
              <a:t> Archive </a:t>
            </a:r>
            <a:r>
              <a:rPr lang="es-ES_tradnl" i="1" dirty="0" err="1" smtClean="0">
                <a:solidFill>
                  <a:schemeClr val="accent1"/>
                </a:solidFill>
              </a:rPr>
              <a:t>Development</a:t>
            </a:r>
            <a:r>
              <a:rPr lang="es-ES_tradnl" i="1" dirty="0" smtClean="0">
                <a:solidFill>
                  <a:schemeClr val="accent1"/>
                </a:solidFill>
              </a:rPr>
              <a:t> </a:t>
            </a:r>
            <a:r>
              <a:rPr lang="es-ES_tradnl" i="1" dirty="0" err="1" smtClean="0">
                <a:solidFill>
                  <a:schemeClr val="accent1"/>
                </a:solidFill>
              </a:rPr>
              <a:t>Team</a:t>
            </a:r>
            <a:r>
              <a:rPr lang="es-ES_tradnl" i="1" dirty="0" smtClean="0">
                <a:solidFill>
                  <a:schemeClr val="accent1"/>
                </a:solidFill>
              </a:rPr>
              <a:t> - 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TAP+: Private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2007196"/>
              </p:ext>
            </p:extLst>
          </p:nvPr>
        </p:nvGraphicFramePr>
        <p:xfrm>
          <a:off x="880171" y="1464854"/>
          <a:ext cx="7772400" cy="46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Schema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" y="1227667"/>
            <a:ext cx="2778496" cy="5019675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5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7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9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1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0512" y="1242699"/>
            <a:ext cx="6625825" cy="2147297"/>
            <a:chOff x="290512" y="1242699"/>
            <a:chExt cx="6625825" cy="2147297"/>
          </a:xfrm>
        </p:grpSpPr>
        <p:grpSp>
          <p:nvGrpSpPr>
            <p:cNvPr id="20" name="Group 19"/>
            <p:cNvGrpSpPr/>
            <p:nvPr/>
          </p:nvGrpSpPr>
          <p:grpSpPr>
            <a:xfrm>
              <a:off x="290512" y="1242699"/>
              <a:ext cx="6625825" cy="2147297"/>
              <a:chOff x="252413" y="1440803"/>
              <a:chExt cx="6625825" cy="214729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0038" y="1854200"/>
                <a:ext cx="2646361" cy="150230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2413" y="1440803"/>
                <a:ext cx="334961" cy="330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7418" y="1557867"/>
                <a:ext cx="2231591" cy="163066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8272" y="2315369"/>
                <a:ext cx="579966" cy="57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009" y="1921847"/>
                <a:ext cx="579966" cy="71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587418" y="3218768"/>
                <a:ext cx="2231591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</a:rPr>
                  <a:t>Persistent Upload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984499" y="2286000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3258" y="1229192"/>
            <a:ext cx="8346034" cy="3720918"/>
            <a:chOff x="353258" y="1229192"/>
            <a:chExt cx="8346034" cy="3720918"/>
          </a:xfrm>
        </p:grpSpPr>
        <p:grpSp>
          <p:nvGrpSpPr>
            <p:cNvPr id="21" name="Group 20"/>
            <p:cNvGrpSpPr/>
            <p:nvPr/>
          </p:nvGrpSpPr>
          <p:grpSpPr>
            <a:xfrm>
              <a:off x="353258" y="1229192"/>
              <a:ext cx="8346034" cy="3720918"/>
              <a:chOff x="511135" y="1502834"/>
              <a:chExt cx="8346034" cy="3720918"/>
            </a:xfrm>
          </p:grpSpPr>
          <p:pic>
            <p:nvPicPr>
              <p:cNvPr id="615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4693" y="3315272"/>
                <a:ext cx="2276606" cy="15391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089819" y="1502834"/>
                <a:ext cx="334961" cy="330200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135" y="3315273"/>
                <a:ext cx="2646361" cy="769574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68823" y="4854420"/>
                <a:ext cx="2388346" cy="369332"/>
              </a:xfrm>
              <a:prstGeom prst="rect">
                <a:avLst/>
              </a:prstGeom>
              <a:solidFill>
                <a:srgbClr val="92D050">
                  <a:alpha val="37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Server </a:t>
                </a:r>
                <a:r>
                  <a:rPr lang="en-GB" dirty="0" err="1" smtClean="0"/>
                  <a:t>Crossmatch</a:t>
                </a:r>
                <a:endParaRPr lang="en-GB" dirty="0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2999619" y="3727662"/>
              <a:ext cx="3367197" cy="257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975" y="1042207"/>
            <a:ext cx="5525585" cy="5345892"/>
            <a:chOff x="307975" y="1042207"/>
            <a:chExt cx="5525585" cy="5345892"/>
          </a:xfrm>
        </p:grpSpPr>
        <p:grpSp>
          <p:nvGrpSpPr>
            <p:cNvPr id="23" name="Group 22"/>
            <p:cNvGrpSpPr/>
            <p:nvPr/>
          </p:nvGrpSpPr>
          <p:grpSpPr>
            <a:xfrm>
              <a:off x="307975" y="1042207"/>
              <a:ext cx="5525585" cy="5345892"/>
              <a:chOff x="300037" y="1239506"/>
              <a:chExt cx="5525585" cy="53458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0037" y="3835399"/>
                <a:ext cx="2646361" cy="2749999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59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952" y="4688515"/>
                <a:ext cx="2224670" cy="157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565274" y="1239506"/>
                <a:ext cx="334961" cy="337834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00952" y="6216066"/>
                <a:ext cx="2224670" cy="36933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Table sharing</a:t>
                </a:r>
                <a:endParaRPr lang="en-GB" dirty="0"/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2984499" y="5151667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 Security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382713"/>
            <a:ext cx="4541837" cy="28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4558553"/>
            <a:ext cx="2438094" cy="166541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06" y="5329713"/>
            <a:ext cx="571748" cy="466478"/>
          </a:xfrm>
          <a:prstGeom prst="rect">
            <a:avLst/>
          </a:prstGeom>
          <a:ln>
            <a:noFill/>
          </a:ln>
        </p:spPr>
      </p:pic>
      <p:sp>
        <p:nvSpPr>
          <p:cNvPr id="8" name="Down Arrow 7"/>
          <p:cNvSpPr/>
          <p:nvPr/>
        </p:nvSpPr>
        <p:spPr>
          <a:xfrm rot="16200000">
            <a:off x="2845833" y="5341972"/>
            <a:ext cx="217838" cy="478536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29230" y="5339575"/>
            <a:ext cx="217838" cy="446751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15484" y="5593726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670327" y="5562950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79094" y="6026607"/>
            <a:ext cx="1552080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Authenticated 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523" y="4558553"/>
            <a:ext cx="3187222" cy="14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6700" y="1422401"/>
            <a:ext cx="3622796" cy="14859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Single Sign-on through CAS server (both GACS and </a:t>
            </a:r>
            <a:r>
              <a:rPr lang="en-US" dirty="0" err="1" smtClean="0"/>
              <a:t>VOSpace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Authorization through CAS proxy tickets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GB" dirty="0" smtClean="0"/>
              <a:t>SAMP simple authentication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Full support on SAMP https for Web profile still pending at protocol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7" y="1270001"/>
            <a:ext cx="4699001" cy="40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1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URL</a:t>
            </a:r>
            <a:endParaRPr lang="en-US" dirty="0"/>
          </a:p>
        </p:txBody>
      </p:sp>
      <p:pic>
        <p:nvPicPr>
          <p:cNvPr id="4" name="Picture 3" descr="Screen Shot 2018-10-29 at 22.0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312333"/>
            <a:ext cx="5836067" cy="3618593"/>
          </a:xfrm>
          <a:prstGeom prst="rect">
            <a:avLst/>
          </a:prstGeom>
        </p:spPr>
      </p:pic>
      <p:pic>
        <p:nvPicPr>
          <p:cNvPr id="5" name="Picture 4" descr="Screen Shot 2018-10-29 at 22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957916"/>
            <a:ext cx="5527806" cy="3672395"/>
          </a:xfrm>
          <a:prstGeom prst="rect">
            <a:avLst/>
          </a:prstGeom>
        </p:spPr>
      </p:pic>
      <p:pic>
        <p:nvPicPr>
          <p:cNvPr id="6" name="Picture 5" descr="Screen Shot 2018-10-29 at 22.0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60" y="3185584"/>
            <a:ext cx="4773923" cy="28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Load tables</a:t>
            </a:r>
            <a:endParaRPr lang="en-US" dirty="0"/>
          </a:p>
        </p:txBody>
      </p:sp>
      <p:pic>
        <p:nvPicPr>
          <p:cNvPr id="7" name="Picture 6" descr="Screen Shot 2018-10-29 at 21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53632"/>
            <a:ext cx="8839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8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s-ES_tradnl" dirty="0" err="1"/>
              <a:t>Synchronous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‘</a:t>
            </a:r>
            <a:r>
              <a:rPr lang="es-ES_tradnl" dirty="0" err="1"/>
              <a:t>on-the-fly</a:t>
            </a:r>
            <a:r>
              <a:rPr lang="es-ES_tradnl" dirty="0"/>
              <a:t>’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 smtClean="0"/>
              <a:t>table</a:t>
            </a:r>
            <a:endParaRPr lang="en-US" dirty="0"/>
          </a:p>
        </p:txBody>
      </p:sp>
      <p:pic>
        <p:nvPicPr>
          <p:cNvPr id="3" name="Picture 2" descr="Screen Shot 2018-10-29 at 21.5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6" y="1492249"/>
            <a:ext cx="8688917" cy="40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Login and extra functionality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284" y="1319248"/>
            <a:ext cx="8194216" cy="4816305"/>
          </a:xfrm>
        </p:spPr>
        <p:txBody>
          <a:bodyPr/>
          <a:lstStyle/>
          <a:p>
            <a:r>
              <a:rPr lang="es-ES_tradnl" dirty="0" err="1" smtClean="0"/>
              <a:t>Login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r>
              <a:rPr lang="es-ES_tradnl" dirty="0" smtClean="0"/>
              <a:t>)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User</a:t>
            </a:r>
            <a:r>
              <a:rPr lang="es-ES_tradnl" dirty="0" smtClean="0"/>
              <a:t> </a:t>
            </a:r>
            <a:r>
              <a:rPr lang="es-ES_tradnl" dirty="0" err="1" smtClean="0"/>
              <a:t>shared</a:t>
            </a:r>
            <a:r>
              <a:rPr lang="es-ES_tradnl" dirty="0" smtClean="0"/>
              <a:t> </a:t>
            </a:r>
            <a:r>
              <a:rPr lang="es-ES_tradnl" dirty="0" err="1" smtClean="0"/>
              <a:t>tables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Screen Shot 2018-10-29 at 21.5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08150"/>
            <a:ext cx="8587317" cy="952500"/>
          </a:xfrm>
          <a:prstGeom prst="rect">
            <a:avLst/>
          </a:prstGeom>
        </p:spPr>
      </p:pic>
      <p:pic>
        <p:nvPicPr>
          <p:cNvPr id="6" name="Picture 5" descr="Screen Shot 2018-10-29 at 21.56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" y="3105151"/>
            <a:ext cx="8572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 is TAP compliant</a:t>
            </a:r>
            <a:endParaRPr lang="en-US" dirty="0"/>
          </a:p>
        </p:txBody>
      </p:sp>
      <p:pic>
        <p:nvPicPr>
          <p:cNvPr id="3" name="Picture 2" descr="Screen Shot 2018-10-29 at 22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1248834"/>
            <a:ext cx="6455832" cy="4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GB" sz="2000" dirty="0" smtClean="0"/>
              <a:t>Single URL for public and secure methods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TAP+ (authenticated methods) is </a:t>
            </a:r>
            <a:r>
              <a:rPr lang="en-GB" sz="2000" dirty="0" smtClean="0"/>
              <a:t>extending a normal </a:t>
            </a:r>
            <a:r>
              <a:rPr lang="en-GB" sz="2000" dirty="0" smtClean="0"/>
              <a:t>TAP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Added </a:t>
            </a:r>
            <a:r>
              <a:rPr lang="en-GB" sz="2000" dirty="0" smtClean="0"/>
              <a:t>functionality accessible after login</a:t>
            </a:r>
            <a:endParaRPr lang="en-GB" sz="2000" dirty="0" smtClean="0"/>
          </a:p>
          <a:p>
            <a:pPr>
              <a:buFont typeface="Wingdings" charset="2"/>
              <a:buChar char="q"/>
            </a:pPr>
            <a:r>
              <a:rPr lang="en-GB" sz="2000" dirty="0" smtClean="0"/>
              <a:t>Cookies </a:t>
            </a:r>
            <a:r>
              <a:rPr lang="en-GB" sz="2000" dirty="0" smtClean="0"/>
              <a:t>(and other authentication mechanisms) are </a:t>
            </a:r>
            <a:r>
              <a:rPr lang="en-GB" sz="2000" dirty="0" smtClean="0"/>
              <a:t>used to handle credentials and system behaves differently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Some requirements were needed into the protocol to create an operational archive:</a:t>
            </a:r>
            <a:r>
              <a:rPr lang="en-GB" sz="2000" dirty="0"/>
              <a:t> </a:t>
            </a:r>
            <a:endParaRPr lang="en-GB" sz="2000" dirty="0" smtClean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Security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user DB schema 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persistent upload</a:t>
            </a:r>
            <a:endParaRPr lang="en-GB" sz="2000" dirty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sharing 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Possible </a:t>
            </a:r>
            <a:r>
              <a:rPr lang="en-GB" sz="2000" dirty="0" smtClean="0"/>
              <a:t>draft </a:t>
            </a:r>
            <a:r>
              <a:rPr lang="en-GB" sz="2000" dirty="0" smtClean="0"/>
              <a:t>to standardize this</a:t>
            </a:r>
            <a:r>
              <a:rPr lang="en-GB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6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my tables in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892215" cy="4816305"/>
          </a:xfrm>
        </p:spPr>
        <p:txBody>
          <a:bodyPr/>
          <a:lstStyle/>
          <a:p>
            <a:r>
              <a:rPr lang="en-US" dirty="0" smtClean="0"/>
              <a:t>Volatile upload of tables is supported by TAP/ADQL: UPLOAD/QUERY/DELETE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Service URL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://gaia.esac.esa.int/tap-server/tap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-76200">
              <a:buNone/>
            </a:pPr>
            <a:endParaRPr lang="ro-RO" dirty="0" smtClean="0">
              <a:solidFill>
                <a:srgbClr val="800000"/>
              </a:solidFill>
            </a:endParaRPr>
          </a:p>
          <a:p>
            <a:pPr marL="0" indent="-76200">
              <a:buNone/>
            </a:pPr>
            <a:endParaRPr lang="ro-RO" dirty="0">
              <a:solidFill>
                <a:srgbClr val="800000"/>
              </a:solidFill>
            </a:endParaRP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SELECT </a:t>
            </a:r>
            <a:r>
              <a:rPr lang="ro-RO" dirty="0" smtClean="0"/>
              <a:t>*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FROM</a:t>
            </a:r>
            <a:r>
              <a:rPr lang="ro-RO" dirty="0" smtClean="0"/>
              <a:t> </a:t>
            </a:r>
            <a:r>
              <a:rPr lang="ro-RO" dirty="0"/>
              <a:t>hipparcos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hip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JOIN TAP_UPLOAD</a:t>
            </a:r>
            <a:r>
              <a:rPr lang="ro-RO" dirty="0" smtClean="0"/>
              <a:t>.t1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myTable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ON</a:t>
            </a:r>
            <a:r>
              <a:rPr lang="ro-RO" dirty="0" smtClean="0"/>
              <a:t> </a:t>
            </a:r>
            <a:r>
              <a:rPr lang="ro-RO" dirty="0"/>
              <a:t>1=</a:t>
            </a:r>
            <a:r>
              <a:rPr lang="ro-RO" dirty="0">
                <a:solidFill>
                  <a:srgbClr val="800000"/>
                </a:solidFill>
              </a:rPr>
              <a:t>CONTAINS</a:t>
            </a:r>
            <a:r>
              <a:rPr lang="ro-RO" dirty="0"/>
              <a:t>(</a:t>
            </a:r>
            <a:r>
              <a:rPr lang="ro-RO" dirty="0">
                <a:solidFill>
                  <a:srgbClr val="800000"/>
                </a:solidFill>
              </a:rPr>
              <a:t>POINT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hip.ra</a:t>
            </a:r>
            <a:r>
              <a:rPr lang="ro-RO" dirty="0"/>
              <a:t>, </a:t>
            </a:r>
            <a:r>
              <a:rPr lang="ro-RO" dirty="0" smtClean="0"/>
              <a:t>hip.dec)</a:t>
            </a:r>
            <a:r>
              <a:rPr lang="ro-RO" dirty="0"/>
              <a:t>,</a:t>
            </a: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CIRCLE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myTable.ra, </a:t>
            </a:r>
            <a:r>
              <a:rPr lang="ro-RO" dirty="0"/>
              <a:t>myTable</a:t>
            </a:r>
            <a:r>
              <a:rPr lang="ro-RO" dirty="0" smtClean="0"/>
              <a:t>.dec</a:t>
            </a:r>
            <a:r>
              <a:rPr lang="ro-RO" dirty="0"/>
              <a:t>, 5./3600.))</a:t>
            </a:r>
            <a:endParaRPr lang="en-US" dirty="0" smtClean="0"/>
          </a:p>
          <a:p>
            <a:pPr marL="808038" lvl="1" indent="0">
              <a:buNone/>
            </a:pPr>
            <a:endParaRPr lang="en-US" dirty="0">
              <a:solidFill>
                <a:srgbClr val="0098DB"/>
              </a:solidFill>
            </a:endParaRPr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 descr="Screen Shot 2016-06-28 at 16.51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2116665"/>
            <a:ext cx="4310538" cy="4127500"/>
          </a:xfrm>
          <a:prstGeom prst="rect">
            <a:avLst/>
          </a:prstGeom>
        </p:spPr>
      </p:pic>
      <p:pic>
        <p:nvPicPr>
          <p:cNvPr id="12" name="Picture 11" descr="Screen Shot 2016-06-28 at 16.58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0" y="1185333"/>
            <a:ext cx="4045273" cy="3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9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3898900" y="20405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 approach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143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5606" y="3225800"/>
            <a:ext cx="6603465" cy="2209521"/>
            <a:chOff x="435606" y="3302000"/>
            <a:chExt cx="6603465" cy="2209521"/>
          </a:xfrm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817789" y="3468852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5" y="4838960"/>
              <a:ext cx="490537" cy="33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226890" y="3302000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371600" y="3947910"/>
              <a:ext cx="1069975" cy="89105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35606" y="5192434"/>
              <a:ext cx="1069975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096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200" dirty="0" smtClean="0"/>
                <a:t>User Disk</a:t>
              </a:r>
              <a:endParaRPr lang="en-US" alt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3898" y="2400576"/>
            <a:ext cx="3812181" cy="563200"/>
            <a:chOff x="3263898" y="2476776"/>
            <a:chExt cx="3812181" cy="563200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476776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 &amp; Query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3039976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558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817789" y="4614104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Repeat operation n-times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63898" y="2184155"/>
            <a:ext cx="3812181" cy="558027"/>
            <a:chOff x="3263898" y="2184155"/>
            <a:chExt cx="3812181" cy="558027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184155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2742182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5606" y="3071873"/>
            <a:ext cx="6603465" cy="2350748"/>
            <a:chOff x="435606" y="3071873"/>
            <a:chExt cx="6603465" cy="2350748"/>
          </a:xfrm>
        </p:grpSpPr>
        <p:grpSp>
          <p:nvGrpSpPr>
            <p:cNvPr id="12" name="Group 11"/>
            <p:cNvGrpSpPr/>
            <p:nvPr/>
          </p:nvGrpSpPr>
          <p:grpSpPr>
            <a:xfrm>
              <a:off x="435606" y="3384628"/>
              <a:ext cx="6603465" cy="2037993"/>
              <a:chOff x="435606" y="3384628"/>
              <a:chExt cx="6603465" cy="203799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817789" y="3568662"/>
                <a:ext cx="704401" cy="317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7096" rIns="90000" bIns="45000"/>
              <a:lstStyle>
                <a:lvl1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rgbClr val="E37222"/>
                    </a:solidFill>
                  </a:rPr>
                  <a:t>Results</a:t>
                </a:r>
                <a:endParaRPr lang="en-US" altLang="en-US" sz="1400" b="1" dirty="0">
                  <a:solidFill>
                    <a:srgbClr val="E37222"/>
                  </a:solidFill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25" y="4750060"/>
                <a:ext cx="490537" cy="33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>
                <a:off x="3226890" y="3538702"/>
                <a:ext cx="3812181" cy="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371600" y="3859010"/>
                <a:ext cx="1069975" cy="89105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226889" y="3384628"/>
                <a:ext cx="381218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80778" y="307187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n  TAP Queries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43937" y="3886164"/>
            <a:ext cx="942799" cy="2267253"/>
            <a:chOff x="7743937" y="3886164"/>
            <a:chExt cx="942799" cy="2267253"/>
          </a:xfrm>
        </p:grpSpPr>
        <p:sp>
          <p:nvSpPr>
            <p:cNvPr id="37" name="Bent-Up Arrow 36"/>
            <p:cNvSpPr/>
            <p:nvPr/>
          </p:nvSpPr>
          <p:spPr>
            <a:xfrm rot="5400000">
              <a:off x="6918358" y="4711743"/>
              <a:ext cx="2019336" cy="36817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an 37"/>
            <p:cNvSpPr/>
            <p:nvPr/>
          </p:nvSpPr>
          <p:spPr>
            <a:xfrm>
              <a:off x="8225911" y="5657582"/>
              <a:ext cx="434843" cy="4958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2" descr="http://icons.iconarchive.com/icons/visualpharm/must-have/256/Us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48" y="5726086"/>
              <a:ext cx="427188" cy="4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66723" y="3859012"/>
            <a:ext cx="1132690" cy="1059892"/>
            <a:chOff x="6979423" y="3859012"/>
            <a:chExt cx="1132690" cy="1059892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84327" y="3859012"/>
              <a:ext cx="827786" cy="1059892"/>
              <a:chOff x="7284327" y="3859012"/>
              <a:chExt cx="827786" cy="1059892"/>
            </a:xfrm>
          </p:grpSpPr>
          <p:sp>
            <p:nvSpPr>
              <p:cNvPr id="30" name="Bent-Up Arrow 29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Bent-Up Arrow 35"/>
              <p:cNvSpPr/>
              <p:nvPr/>
            </p:nvSpPr>
            <p:spPr>
              <a:xfrm rot="5400000">
                <a:off x="7426896" y="4233687"/>
                <a:ext cx="1032739" cy="33769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Rounded Rectangle 44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5" name="Can 34"/>
          <p:cNvSpPr/>
          <p:nvPr/>
        </p:nvSpPr>
        <p:spPr>
          <a:xfrm>
            <a:off x="8213210" y="4615087"/>
            <a:ext cx="460825" cy="5386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USER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8919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79076"/>
            <a:ext cx="6486695" cy="430887"/>
          </a:xfrm>
        </p:spPr>
        <p:txBody>
          <a:bodyPr/>
          <a:lstStyle/>
          <a:p>
            <a:r>
              <a:rPr lang="en-US" dirty="0" smtClean="0"/>
              <a:t>Gaia archive requirements for TAP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66294"/>
              </p:ext>
            </p:extLst>
          </p:nvPr>
        </p:nvGraphicFramePr>
        <p:xfrm>
          <a:off x="402167" y="1359021"/>
          <a:ext cx="8434916" cy="499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66723" y="3859012"/>
            <a:ext cx="1707312" cy="1294740"/>
            <a:chOff x="6979423" y="3859012"/>
            <a:chExt cx="1707312" cy="129474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284327" y="3859012"/>
              <a:ext cx="1402408" cy="1294740"/>
              <a:chOff x="7284327" y="3859012"/>
              <a:chExt cx="1402408" cy="1294740"/>
            </a:xfrm>
          </p:grpSpPr>
          <p:sp>
            <p:nvSpPr>
              <p:cNvPr id="44" name="Bent-Up Arrow 43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774418" y="3886165"/>
                <a:ext cx="912317" cy="1267587"/>
                <a:chOff x="7774418" y="3886165"/>
                <a:chExt cx="912317" cy="1267587"/>
              </a:xfrm>
            </p:grpSpPr>
            <p:sp>
              <p:nvSpPr>
                <p:cNvPr id="46" name="Can 45"/>
                <p:cNvSpPr/>
                <p:nvPr/>
              </p:nvSpPr>
              <p:spPr>
                <a:xfrm>
                  <a:off x="8225910" y="4615087"/>
                  <a:ext cx="460825" cy="538665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 smtClean="0"/>
                    <a:t>USER</a:t>
                  </a:r>
                  <a:endParaRPr lang="en-GB" sz="800" dirty="0"/>
                </a:p>
              </p:txBody>
            </p:sp>
            <p:sp>
              <p:nvSpPr>
                <p:cNvPr id="47" name="Bent-Up Arrow 46"/>
                <p:cNvSpPr/>
                <p:nvPr/>
              </p:nvSpPr>
              <p:spPr>
                <a:xfrm rot="5400000">
                  <a:off x="7426896" y="4233687"/>
                  <a:ext cx="1032739" cy="337695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&amp; </a:t>
            </a:r>
            <a:r>
              <a:rPr lang="en-GB" dirty="0" err="1" smtClean="0"/>
              <a:t>SaaS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817789" y="2184155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TAP</a:t>
            </a:r>
          </a:p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Upload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3898" y="2742182"/>
            <a:ext cx="381218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6889" y="3384628"/>
            <a:ext cx="38121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780778" y="3071873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n  TAP Queries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Bent-Up Arrow 23"/>
          <p:cNvSpPr/>
          <p:nvPr/>
        </p:nvSpPr>
        <p:spPr>
          <a:xfrm rot="5400000">
            <a:off x="6918358" y="4711743"/>
            <a:ext cx="2019336" cy="368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8225911" y="5657582"/>
            <a:ext cx="434843" cy="4958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icons.iconarchive.com/icons/visualpharm/must-have/256/Us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548" y="5726086"/>
            <a:ext cx="427188" cy="4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5606" y="3538702"/>
            <a:ext cx="6603465" cy="1883919"/>
            <a:chOff x="435606" y="3538702"/>
            <a:chExt cx="6603465" cy="1883919"/>
          </a:xfrm>
        </p:grpSpPr>
        <p:grpSp>
          <p:nvGrpSpPr>
            <p:cNvPr id="11" name="Group 10"/>
            <p:cNvGrpSpPr/>
            <p:nvPr/>
          </p:nvGrpSpPr>
          <p:grpSpPr>
            <a:xfrm>
              <a:off x="435606" y="3538702"/>
              <a:ext cx="6603465" cy="1883919"/>
              <a:chOff x="435606" y="3538702"/>
              <a:chExt cx="6603465" cy="1883919"/>
            </a:xfrm>
          </p:grpSpPr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25325" y="3538702"/>
                <a:ext cx="6313746" cy="1549047"/>
                <a:chOff x="725325" y="3538702"/>
                <a:chExt cx="6313746" cy="1549047"/>
              </a:xfrm>
            </p:grpSpPr>
            <p:sp>
              <p:nvSpPr>
                <p:cNvPr id="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17789" y="3568662"/>
                  <a:ext cx="704401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7096" rIns="90000" bIns="45000"/>
                <a:lstStyle>
                  <a:lvl1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/>
                  <a:r>
                    <a:rPr lang="en-US" altLang="en-US" sz="1400" b="1" dirty="0" smtClean="0">
                      <a:solidFill>
                        <a:srgbClr val="E37222"/>
                      </a:solidFill>
                    </a:rPr>
                    <a:t>Results</a:t>
                  </a:r>
                  <a:endParaRPr lang="en-US" altLang="en-US" sz="1400" b="1" dirty="0">
                    <a:solidFill>
                      <a:srgbClr val="E37222"/>
                    </a:solidFill>
                  </a:endParaRPr>
                </a:p>
              </p:txBody>
            </p:sp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325" y="4750060"/>
                  <a:ext cx="490537" cy="33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3226890" y="3538702"/>
                  <a:ext cx="3812181" cy="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1371600" y="3859010"/>
                  <a:ext cx="1069975" cy="891050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0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29" y="3886162"/>
              <a:ext cx="728925" cy="7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93" y="3725353"/>
            <a:ext cx="1323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77511" y="3522659"/>
            <a:ext cx="727964" cy="878400"/>
            <a:chOff x="6877511" y="3522659"/>
            <a:chExt cx="727964" cy="878400"/>
          </a:xfrm>
        </p:grpSpPr>
        <p:pic>
          <p:nvPicPr>
            <p:cNvPr id="2052" name="Picture 4" descr="http://www.iconshock.com/img_jpg/BETA/networking/jpg/128/cluster_ico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1" y="3522659"/>
              <a:ext cx="727964" cy="72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57" y="3998069"/>
              <a:ext cx="402990" cy="40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http://cdn.stereophile.com/images/archivesart/CALicmFIG1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276" y="2955269"/>
            <a:ext cx="840061" cy="5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Interface</a:t>
            </a:r>
            <a:endParaRPr lang="en-GB" dirty="0"/>
          </a:p>
        </p:txBody>
      </p:sp>
      <p:pic>
        <p:nvPicPr>
          <p:cNvPr id="3" name="Picture 2" descr="Screen Shot 2018-10-30 at 16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344082"/>
            <a:ext cx="6709834" cy="4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Noto Sans CJK SC Regular"/>
      </a:majorFont>
      <a:minorFont>
        <a:latin typeface="Arial"/>
        <a:ea typeface="ＭＳ Ｐゴシック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f2760952-b3bb-408f-ace6-eb1e07642b8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21859</TotalTime>
  <Words>531</Words>
  <Application>Microsoft Macintosh PowerPoint</Application>
  <PresentationFormat>On-screen Show (4:3)</PresentationFormat>
  <Paragraphs>117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ESA Presentation</vt:lpstr>
      <vt:lpstr>Office Theme</vt:lpstr>
      <vt:lpstr>ESA Gaia Archive TAP+</vt:lpstr>
      <vt:lpstr>PowerPoint Presentation</vt:lpstr>
      <vt:lpstr>Working with my tables in TAP</vt:lpstr>
      <vt:lpstr>Crossmatch for my objects: TAP approach</vt:lpstr>
      <vt:lpstr>Crossmatch for my objects: TAP+ approach &amp; VOSpace+ </vt:lpstr>
      <vt:lpstr>Gaia archive requirements for TAP</vt:lpstr>
      <vt:lpstr>Crossmatch for my objects: TAP+ approach &amp; VOSpace+ &amp; SaaS </vt:lpstr>
      <vt:lpstr>PowerPoint Presentation</vt:lpstr>
      <vt:lpstr>Gaia Archive: TAP+ Interface</vt:lpstr>
      <vt:lpstr>TAP+: Private Data</vt:lpstr>
      <vt:lpstr>Gaia Archive: TAP+ Schema</vt:lpstr>
      <vt:lpstr>Gaia Archive Security</vt:lpstr>
      <vt:lpstr>PowerPoint Presentation</vt:lpstr>
      <vt:lpstr>Same URL</vt:lpstr>
      <vt:lpstr>Astroquery: Load tables</vt:lpstr>
      <vt:lpstr>Astroquery: Synchronous query on an ‘on-the-fly’ uploaded table</vt:lpstr>
      <vt:lpstr>Astroquery: Login and extra functionality</vt:lpstr>
      <vt:lpstr>TAP+ is TAP compliant</vt:lpstr>
      <vt:lpstr>Conclusions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Archive @ ESAC</dc:title>
  <dc:subject/>
  <dc:creator>Jesus Salgado</dc:creator>
  <cp:keywords/>
  <dc:description/>
  <cp:lastModifiedBy>Jesus Salgado</cp:lastModifiedBy>
  <cp:revision>318</cp:revision>
  <cp:lastPrinted>2016-10-18T07:47:10Z</cp:lastPrinted>
  <dcterms:created xsi:type="dcterms:W3CDTF">2015-09-14T16:06:08Z</dcterms:created>
  <dcterms:modified xsi:type="dcterms:W3CDTF">2018-11-09T15:27:39Z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2015-06-09T22:00:00Z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