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26"/>
  </p:notesMasterIdLst>
  <p:handoutMasterIdLst>
    <p:handoutMasterId r:id="rId27"/>
  </p:handoutMasterIdLst>
  <p:sldIdLst>
    <p:sldId id="256" r:id="rId9"/>
    <p:sldId id="1746" r:id="rId10"/>
    <p:sldId id="1773" r:id="rId11"/>
    <p:sldId id="1782" r:id="rId12"/>
    <p:sldId id="1780" r:id="rId13"/>
    <p:sldId id="1778" r:id="rId14"/>
    <p:sldId id="1783" r:id="rId15"/>
    <p:sldId id="1781" r:id="rId16"/>
    <p:sldId id="1784" r:id="rId17"/>
    <p:sldId id="259" r:id="rId18"/>
    <p:sldId id="1786" r:id="rId19"/>
    <p:sldId id="1785" r:id="rId20"/>
    <p:sldId id="1764" r:id="rId21"/>
    <p:sldId id="1787" r:id="rId22"/>
    <p:sldId id="1767" r:id="rId23"/>
    <p:sldId id="1771" r:id="rId24"/>
    <p:sldId id="1744" r:id="rId25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CDE2C5-11D7-BF1B-A46F-B135692018C9}" name="Christophe Arviset" initials="CA" userId="S::Christophe.Arviset@esa.int::245027aa-0962-4338-8bd8-ac1e588bffb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6DCFF6"/>
    <a:srgbClr val="006196"/>
    <a:srgbClr val="D9D9D9"/>
    <a:srgbClr val="8197A6"/>
    <a:srgbClr val="F1666A"/>
    <a:srgbClr val="053249"/>
    <a:srgbClr val="003249"/>
    <a:srgbClr val="335E6F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BCF137-F5D1-F24F-B772-6B2CBF26F426}" v="16" dt="2025-11-11T12:42:20.3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4" autoAdjust="0"/>
    <p:restoredTop sz="75339" autoAdjust="0"/>
  </p:normalViewPr>
  <p:slideViewPr>
    <p:cSldViewPr snapToGrid="0">
      <p:cViewPr varScale="1">
        <p:scale>
          <a:sx n="143" d="100"/>
          <a:sy n="143" d="100"/>
        </p:scale>
        <p:origin x="7944" y="496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8/10/relationships/authors" Target="author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Osinde Lopez" userId="e2da2e7a-edb7-4ad6-99ec-6c20956a8072" providerId="ADAL" clId="{41D63375-1D76-56E1-A994-EFEA4B5AF7C7}"/>
    <pc:docChg chg="undo custSel modSld">
      <pc:chgData name="Jose Osinde Lopez" userId="e2da2e7a-edb7-4ad6-99ec-6c20956a8072" providerId="ADAL" clId="{41D63375-1D76-56E1-A994-EFEA4B5AF7C7}" dt="2025-11-11T12:42:37.087" v="332" actId="20577"/>
      <pc:docMkLst>
        <pc:docMk/>
      </pc:docMkLst>
      <pc:sldChg chg="modSp mod">
        <pc:chgData name="Jose Osinde Lopez" userId="e2da2e7a-edb7-4ad6-99ec-6c20956a8072" providerId="ADAL" clId="{41D63375-1D76-56E1-A994-EFEA4B5AF7C7}" dt="2025-11-10T16:48:11.342" v="324" actId="57"/>
        <pc:sldMkLst>
          <pc:docMk/>
          <pc:sldMk cId="0" sldId="256"/>
        </pc:sldMkLst>
        <pc:spChg chg="mod">
          <ac:chgData name="Jose Osinde Lopez" userId="e2da2e7a-edb7-4ad6-99ec-6c20956a8072" providerId="ADAL" clId="{41D63375-1D76-56E1-A994-EFEA4B5AF7C7}" dt="2025-11-10T16:48:11.342" v="324" actId="57"/>
          <ac:spMkLst>
            <pc:docMk/>
            <pc:sldMk cId="0" sldId="256"/>
            <ac:spMk id="7" creationId="{00000000-0000-0000-0000-000000000000}"/>
          </ac:spMkLst>
        </pc:spChg>
      </pc:sldChg>
      <pc:sldChg chg="modSp mod">
        <pc:chgData name="Jose Osinde Lopez" userId="e2da2e7a-edb7-4ad6-99ec-6c20956a8072" providerId="ADAL" clId="{41D63375-1D76-56E1-A994-EFEA4B5AF7C7}" dt="2025-11-10T15:56:02.500" v="4" actId="20577"/>
        <pc:sldMkLst>
          <pc:docMk/>
          <pc:sldMk cId="1211570789" sldId="1746"/>
        </pc:sldMkLst>
        <pc:spChg chg="mod">
          <ac:chgData name="Jose Osinde Lopez" userId="e2da2e7a-edb7-4ad6-99ec-6c20956a8072" providerId="ADAL" clId="{41D63375-1D76-56E1-A994-EFEA4B5AF7C7}" dt="2025-11-10T15:56:02.500" v="4" actId="20577"/>
          <ac:spMkLst>
            <pc:docMk/>
            <pc:sldMk cId="1211570789" sldId="1746"/>
            <ac:spMk id="3" creationId="{AED80DE9-9CAC-8193-92DB-B58A2242AC4A}"/>
          </ac:spMkLst>
        </pc:spChg>
      </pc:sldChg>
      <pc:sldChg chg="modSp mod">
        <pc:chgData name="Jose Osinde Lopez" userId="e2da2e7a-edb7-4ad6-99ec-6c20956a8072" providerId="ADAL" clId="{41D63375-1D76-56E1-A994-EFEA4B5AF7C7}" dt="2025-11-10T15:56:46.139" v="5" actId="20577"/>
        <pc:sldMkLst>
          <pc:docMk/>
          <pc:sldMk cId="1231892525" sldId="1773"/>
        </pc:sldMkLst>
        <pc:spChg chg="mod">
          <ac:chgData name="Jose Osinde Lopez" userId="e2da2e7a-edb7-4ad6-99ec-6c20956a8072" providerId="ADAL" clId="{41D63375-1D76-56E1-A994-EFEA4B5AF7C7}" dt="2025-11-10T15:56:46.139" v="5" actId="20577"/>
          <ac:spMkLst>
            <pc:docMk/>
            <pc:sldMk cId="1231892525" sldId="1773"/>
            <ac:spMk id="3" creationId="{5DE8ED8A-6AEC-33DB-CCAB-A42CD2BEC45F}"/>
          </ac:spMkLst>
        </pc:spChg>
      </pc:sldChg>
      <pc:sldChg chg="addSp delSp modSp mod">
        <pc:chgData name="Jose Osinde Lopez" userId="e2da2e7a-edb7-4ad6-99ec-6c20956a8072" providerId="ADAL" clId="{41D63375-1D76-56E1-A994-EFEA4B5AF7C7}" dt="2025-11-10T16:01:52.745" v="19"/>
        <pc:sldMkLst>
          <pc:docMk/>
          <pc:sldMk cId="504366842" sldId="1778"/>
        </pc:sldMkLst>
        <pc:spChg chg="add mod">
          <ac:chgData name="Jose Osinde Lopez" userId="e2da2e7a-edb7-4ad6-99ec-6c20956a8072" providerId="ADAL" clId="{41D63375-1D76-56E1-A994-EFEA4B5AF7C7}" dt="2025-11-10T16:01:52.745" v="19"/>
          <ac:spMkLst>
            <pc:docMk/>
            <pc:sldMk cId="504366842" sldId="1778"/>
            <ac:spMk id="3" creationId="{FC36318F-F874-5646-3750-6D1F603A39C4}"/>
          </ac:spMkLst>
        </pc:spChg>
        <pc:spChg chg="del">
          <ac:chgData name="Jose Osinde Lopez" userId="e2da2e7a-edb7-4ad6-99ec-6c20956a8072" providerId="ADAL" clId="{41D63375-1D76-56E1-A994-EFEA4B5AF7C7}" dt="2025-11-10T16:01:43.846" v="18" actId="478"/>
          <ac:spMkLst>
            <pc:docMk/>
            <pc:sldMk cId="504366842" sldId="1778"/>
            <ac:spMk id="52" creationId="{4D31E9A0-6E8D-6F6C-C800-29E90F575D7A}"/>
          </ac:spMkLst>
        </pc:spChg>
      </pc:sldChg>
      <pc:sldChg chg="addSp delSp modSp mod">
        <pc:chgData name="Jose Osinde Lopez" userId="e2da2e7a-edb7-4ad6-99ec-6c20956a8072" providerId="ADAL" clId="{41D63375-1D76-56E1-A994-EFEA4B5AF7C7}" dt="2025-11-10T15:59:21.165" v="16"/>
        <pc:sldMkLst>
          <pc:docMk/>
          <pc:sldMk cId="2420843641" sldId="1780"/>
        </pc:sldMkLst>
        <pc:spChg chg="del mod">
          <ac:chgData name="Jose Osinde Lopez" userId="e2da2e7a-edb7-4ad6-99ec-6c20956a8072" providerId="ADAL" clId="{41D63375-1D76-56E1-A994-EFEA4B5AF7C7}" dt="2025-11-10T15:59:08.634" v="13" actId="478"/>
          <ac:spMkLst>
            <pc:docMk/>
            <pc:sldMk cId="2420843641" sldId="1780"/>
            <ac:spMk id="4" creationId="{73A75F50-CCDC-D851-09C3-91BE50127422}"/>
          </ac:spMkLst>
        </pc:spChg>
        <pc:spChg chg="add del">
          <ac:chgData name="Jose Osinde Lopez" userId="e2da2e7a-edb7-4ad6-99ec-6c20956a8072" providerId="ADAL" clId="{41D63375-1D76-56E1-A994-EFEA4B5AF7C7}" dt="2025-11-10T15:59:12.023" v="15" actId="22"/>
          <ac:spMkLst>
            <pc:docMk/>
            <pc:sldMk cId="2420843641" sldId="1780"/>
            <ac:spMk id="16" creationId="{EE2EB6DB-60DB-F6CB-B92C-E718B5689BE3}"/>
          </ac:spMkLst>
        </pc:spChg>
        <pc:spChg chg="add mod">
          <ac:chgData name="Jose Osinde Lopez" userId="e2da2e7a-edb7-4ad6-99ec-6c20956a8072" providerId="ADAL" clId="{41D63375-1D76-56E1-A994-EFEA4B5AF7C7}" dt="2025-11-10T15:59:21.165" v="16"/>
          <ac:spMkLst>
            <pc:docMk/>
            <pc:sldMk cId="2420843641" sldId="1780"/>
            <ac:spMk id="17" creationId="{FF31DBA9-346A-CFD3-585A-AD8C030AA5C7}"/>
          </ac:spMkLst>
        </pc:spChg>
      </pc:sldChg>
      <pc:sldChg chg="addSp delSp modSp mod">
        <pc:chgData name="Jose Osinde Lopez" userId="e2da2e7a-edb7-4ad6-99ec-6c20956a8072" providerId="ADAL" clId="{41D63375-1D76-56E1-A994-EFEA4B5AF7C7}" dt="2025-11-10T16:02:41.076" v="21"/>
        <pc:sldMkLst>
          <pc:docMk/>
          <pc:sldMk cId="3862395731" sldId="1781"/>
        </pc:sldMkLst>
        <pc:spChg chg="del">
          <ac:chgData name="Jose Osinde Lopez" userId="e2da2e7a-edb7-4ad6-99ec-6c20956a8072" providerId="ADAL" clId="{41D63375-1D76-56E1-A994-EFEA4B5AF7C7}" dt="2025-11-10T16:02:29.509" v="20" actId="478"/>
          <ac:spMkLst>
            <pc:docMk/>
            <pc:sldMk cId="3862395731" sldId="1781"/>
            <ac:spMk id="3" creationId="{ED55464B-7397-DCA9-7F85-2808921C22D7}"/>
          </ac:spMkLst>
        </pc:spChg>
        <pc:spChg chg="add mod">
          <ac:chgData name="Jose Osinde Lopez" userId="e2da2e7a-edb7-4ad6-99ec-6c20956a8072" providerId="ADAL" clId="{41D63375-1D76-56E1-A994-EFEA4B5AF7C7}" dt="2025-11-10T16:02:41.076" v="21"/>
          <ac:spMkLst>
            <pc:docMk/>
            <pc:sldMk cId="3862395731" sldId="1781"/>
            <ac:spMk id="4" creationId="{B6F63DD6-F8ED-46AA-04F5-3474FED39DA7}"/>
          </ac:spMkLst>
        </pc:spChg>
      </pc:sldChg>
      <pc:sldChg chg="modSp mod">
        <pc:chgData name="Jose Osinde Lopez" userId="e2da2e7a-edb7-4ad6-99ec-6c20956a8072" providerId="ADAL" clId="{41D63375-1D76-56E1-A994-EFEA4B5AF7C7}" dt="2025-11-10T15:58:42.556" v="11" actId="6549"/>
        <pc:sldMkLst>
          <pc:docMk/>
          <pc:sldMk cId="4078344630" sldId="1782"/>
        </pc:sldMkLst>
        <pc:spChg chg="mod">
          <ac:chgData name="Jose Osinde Lopez" userId="e2da2e7a-edb7-4ad6-99ec-6c20956a8072" providerId="ADAL" clId="{41D63375-1D76-56E1-A994-EFEA4B5AF7C7}" dt="2025-11-10T15:58:42.556" v="11" actId="6549"/>
          <ac:spMkLst>
            <pc:docMk/>
            <pc:sldMk cId="4078344630" sldId="1782"/>
            <ac:spMk id="4" creationId="{26DEC3D2-9FB5-C536-AA31-065371188DA4}"/>
          </ac:spMkLst>
        </pc:spChg>
      </pc:sldChg>
      <pc:sldChg chg="modSp mod">
        <pc:chgData name="Jose Osinde Lopez" userId="e2da2e7a-edb7-4ad6-99ec-6c20956a8072" providerId="ADAL" clId="{41D63375-1D76-56E1-A994-EFEA4B5AF7C7}" dt="2025-11-10T16:00:07.825" v="17" actId="20577"/>
        <pc:sldMkLst>
          <pc:docMk/>
          <pc:sldMk cId="3831471264" sldId="1783"/>
        </pc:sldMkLst>
        <pc:spChg chg="mod">
          <ac:chgData name="Jose Osinde Lopez" userId="e2da2e7a-edb7-4ad6-99ec-6c20956a8072" providerId="ADAL" clId="{41D63375-1D76-56E1-A994-EFEA4B5AF7C7}" dt="2025-11-10T16:00:07.825" v="17" actId="20577"/>
          <ac:spMkLst>
            <pc:docMk/>
            <pc:sldMk cId="3831471264" sldId="1783"/>
            <ac:spMk id="3" creationId="{16F85945-980C-38EE-F7F1-B6F46290CA49}"/>
          </ac:spMkLst>
        </pc:spChg>
      </pc:sldChg>
      <pc:sldChg chg="addSp delSp modSp mod">
        <pc:chgData name="Jose Osinde Lopez" userId="e2da2e7a-edb7-4ad6-99ec-6c20956a8072" providerId="ADAL" clId="{41D63375-1D76-56E1-A994-EFEA4B5AF7C7}" dt="2025-11-10T16:10:42.728" v="55" actId="1038"/>
        <pc:sldMkLst>
          <pc:docMk/>
          <pc:sldMk cId="2385347670" sldId="1785"/>
        </pc:sldMkLst>
        <pc:spChg chg="del">
          <ac:chgData name="Jose Osinde Lopez" userId="e2da2e7a-edb7-4ad6-99ec-6c20956a8072" providerId="ADAL" clId="{41D63375-1D76-56E1-A994-EFEA4B5AF7C7}" dt="2025-11-10T16:08:15.645" v="22" actId="478"/>
          <ac:spMkLst>
            <pc:docMk/>
            <pc:sldMk cId="2385347670" sldId="1785"/>
            <ac:spMk id="3" creationId="{CF4B70F8-F5F5-9125-FB90-990B7931E83A}"/>
          </ac:spMkLst>
        </pc:spChg>
        <pc:spChg chg="add mod">
          <ac:chgData name="Jose Osinde Lopez" userId="e2da2e7a-edb7-4ad6-99ec-6c20956a8072" providerId="ADAL" clId="{41D63375-1D76-56E1-A994-EFEA4B5AF7C7}" dt="2025-11-10T16:10:42.728" v="55" actId="1038"/>
          <ac:spMkLst>
            <pc:docMk/>
            <pc:sldMk cId="2385347670" sldId="1785"/>
            <ac:spMk id="4" creationId="{F74CB2FD-3FC6-3161-A949-CDD022FBBCD5}"/>
          </ac:spMkLst>
        </pc:spChg>
      </pc:sldChg>
      <pc:sldChg chg="addSp modSp mod">
        <pc:chgData name="Jose Osinde Lopez" userId="e2da2e7a-edb7-4ad6-99ec-6c20956a8072" providerId="ADAL" clId="{41D63375-1D76-56E1-A994-EFEA4B5AF7C7}" dt="2025-11-11T12:42:37.087" v="332" actId="20577"/>
        <pc:sldMkLst>
          <pc:docMk/>
          <pc:sldMk cId="2121819264" sldId="1786"/>
        </pc:sldMkLst>
        <pc:spChg chg="mod">
          <ac:chgData name="Jose Osinde Lopez" userId="e2da2e7a-edb7-4ad6-99ec-6c20956a8072" providerId="ADAL" clId="{41D63375-1D76-56E1-A994-EFEA4B5AF7C7}" dt="2025-11-11T12:42:37.087" v="332" actId="20577"/>
          <ac:spMkLst>
            <pc:docMk/>
            <pc:sldMk cId="2121819264" sldId="1786"/>
            <ac:spMk id="3" creationId="{0256349C-FA66-AD62-6282-06D5F89FFDDE}"/>
          </ac:spMkLst>
        </pc:spChg>
        <pc:spChg chg="add">
          <ac:chgData name="Jose Osinde Lopez" userId="e2da2e7a-edb7-4ad6-99ec-6c20956a8072" providerId="ADAL" clId="{41D63375-1D76-56E1-A994-EFEA4B5AF7C7}" dt="2025-11-11T12:42:01.329" v="327"/>
          <ac:spMkLst>
            <pc:docMk/>
            <pc:sldMk cId="2121819264" sldId="1786"/>
            <ac:spMk id="4" creationId="{EF2BED6B-ED7F-3CF9-CC81-17BE61B3742F}"/>
          </ac:spMkLst>
        </pc:spChg>
      </pc:sldChg>
      <pc:sldChg chg="modSp mod">
        <pc:chgData name="Jose Osinde Lopez" userId="e2da2e7a-edb7-4ad6-99ec-6c20956a8072" providerId="ADAL" clId="{41D63375-1D76-56E1-A994-EFEA4B5AF7C7}" dt="2025-11-10T16:15:50.648" v="166" actId="27636"/>
        <pc:sldMkLst>
          <pc:docMk/>
          <pc:sldMk cId="4050705188" sldId="1787"/>
        </pc:sldMkLst>
        <pc:spChg chg="mod">
          <ac:chgData name="Jose Osinde Lopez" userId="e2da2e7a-edb7-4ad6-99ec-6c20956a8072" providerId="ADAL" clId="{41D63375-1D76-56E1-A994-EFEA4B5AF7C7}" dt="2025-11-10T16:15:50.648" v="166" actId="27636"/>
          <ac:spMkLst>
            <pc:docMk/>
            <pc:sldMk cId="4050705188" sldId="1787"/>
            <ac:spMk id="3" creationId="{41A9CB24-A896-E130-4594-6818A8D5FD3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11/10/25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52362-8251-8510-2A6D-769CB1ED3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1D6A50-FFB8-EF5F-AC93-05250B0458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FB67A1-B26C-C479-D40F-717E40330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F27EB-37F1-D775-AC8D-86F397A4F6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71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943F3-8CAB-9CAC-DC5B-4A61FF81E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5C3C2A-FCC8-26ED-7979-A310FCE7DB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8166F9-0C5B-9495-4E25-E424409BF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B8319-2F30-8FA7-1DB2-7DB7969FCA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946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DB00C-2BD5-E7EB-CBA6-51F465F56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F8AC64-D793-D735-9EDF-0E903A46C3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846999-C517-F00F-0B7D-453CE2C536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C3F8A-CCCA-6D5B-C891-F05F2E12E1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87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C8995-E8FF-4DDF-AD4B-B9E974666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19ECEB-1FBA-CC5F-D946-783D5733D8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E1E833-D21F-085A-E914-E495F73F26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2AF0C-7556-6DF1-7294-8E5E2CF1AB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93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6BB48-44DA-A3F3-13F9-4EDA880A6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AA9DEA-F222-8ABA-02FE-AA99239CB7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49B458-5995-0B3C-33A1-893E07429B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5D041-F92C-DC65-3432-4F69AC5468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59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52458-733D-6204-FAB2-A7E2338D1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860507-6EA5-F047-5C54-D2D0BDB8FB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62BB5C-4C3A-3D04-5523-547B840E4F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C9B27-1A04-3A95-C08F-460A0BD650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19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FFC60-41F7-9EC5-4BB4-60A55A68E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387B17-DF7A-0A1A-8E39-7F332DCC01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AA935A-AFB1-DA8B-3B22-B257F114F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EBD6A-A6B2-AC7E-ED00-7BAD4F2DAE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03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D4813-17C0-118D-6569-B07386AD7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2DFAEA-81F7-575E-4917-35F6F8F099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81A2EB-AACC-5003-1707-3505EEAF4C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AB8CC-6BAA-BD5B-6C27-293B536DBD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37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Releasable to the Public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" y="6454954"/>
            <a:ext cx="9956800" cy="405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60" y="6465593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6" y="6452251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73" y="6449087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" y="6449973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2225"/>
            <a:ext cx="9956800" cy="4051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7" y="6460601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7" y="6455517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38" y="6462927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svg"/><Relationship Id="rId7" Type="http://schemas.openxmlformats.org/officeDocument/2006/relationships/image" Target="../media/image23.svg"/><Relationship Id="rId12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22.svg"/><Relationship Id="rId10" Type="http://schemas.openxmlformats.org/officeDocument/2006/relationships/image" Target="../media/image24.svg"/><Relationship Id="rId4" Type="http://schemas.openxmlformats.org/officeDocument/2006/relationships/image" Target="../media/image18.png"/><Relationship Id="rId9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svg"/><Relationship Id="rId7" Type="http://schemas.openxmlformats.org/officeDocument/2006/relationships/image" Target="../media/image23.svg"/><Relationship Id="rId12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22.svg"/><Relationship Id="rId10" Type="http://schemas.openxmlformats.org/officeDocument/2006/relationships/image" Target="../media/image24.svg"/><Relationship Id="rId4" Type="http://schemas.openxmlformats.org/officeDocument/2006/relationships/image" Target="../media/image18.png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svg"/><Relationship Id="rId7" Type="http://schemas.openxmlformats.org/officeDocument/2006/relationships/image" Target="../media/image23.svg"/><Relationship Id="rId12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22.svg"/><Relationship Id="rId10" Type="http://schemas.openxmlformats.org/officeDocument/2006/relationships/image" Target="../media/image24.svg"/><Relationship Id="rId4" Type="http://schemas.openxmlformats.org/officeDocument/2006/relationships/image" Target="../media/image18.png"/><Relationship Id="rId9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2793442" y="4413715"/>
            <a:ext cx="9234085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GB" sz="1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IVOA November 2025 Interoperability Meeting</a:t>
            </a:r>
          </a:p>
          <a:p>
            <a:pPr algn="r"/>
            <a:r>
              <a:rPr lang="en-ES" sz="1200" b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ES" sz="1200" b="1">
                <a:solidFill>
                  <a:schemeClr val="bg1"/>
                </a:solidFill>
                <a:latin typeface="arial" panose="020B0604020202020204" pitchFamily="34" charset="0"/>
              </a:rPr>
              <a:t> Osinde</a:t>
            </a:r>
            <a:r>
              <a:rPr lang="en-US" sz="12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</a:rPr>
              <a:t>, I. 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León</a:t>
            </a:r>
            <a:r>
              <a:rPr lang="en-GB" sz="1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r"/>
            <a:r>
              <a:rPr lang="en-ES" sz="1200" b="1">
                <a:solidFill>
                  <a:schemeClr val="bg1"/>
                </a:solidFill>
                <a:latin typeface="arial" panose="020B0604020202020204" pitchFamily="34" charset="0"/>
              </a:rPr>
              <a:t>C. R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</a:rPr>
              <a:t>í</a:t>
            </a:r>
            <a:r>
              <a:rPr lang="en-ES" sz="1200" b="1">
                <a:solidFill>
                  <a:schemeClr val="bg1"/>
                </a:solidFill>
                <a:latin typeface="arial" panose="020B0604020202020204" pitchFamily="34" charset="0"/>
              </a:rPr>
              <a:t>os</a:t>
            </a:r>
            <a:r>
              <a:rPr lang="en-US" sz="12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en-ES" sz="1200" b="1">
                <a:solidFill>
                  <a:schemeClr val="bg1"/>
                </a:solidFill>
                <a:latin typeface="arial" panose="020B0604020202020204" pitchFamily="34" charset="0"/>
              </a:rPr>
              <a:t>, R. Parejo</a:t>
            </a:r>
            <a:r>
              <a:rPr lang="en-US" sz="12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en-ES" sz="1200" b="1">
                <a:solidFill>
                  <a:schemeClr val="bg1"/>
                </a:solidFill>
                <a:latin typeface="arial" panose="020B0604020202020204" pitchFamily="34" charset="0"/>
              </a:rPr>
              <a:t>, J. Ballester</a:t>
            </a:r>
            <a:r>
              <a:rPr lang="en-US" sz="12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</a:rPr>
              <a:t>, A.Alonso</a:t>
            </a:r>
            <a:r>
              <a:rPr lang="en-GB" sz="12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endParaRPr lang="en-ES" sz="1200" b="1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1" algn="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</a:rPr>
              <a:t>R. Bhatawdekar</a:t>
            </a:r>
            <a:r>
              <a:rPr lang="en-GB" sz="12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endParaRPr lang="en-ES" sz="1200" b="1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1" algn="r"/>
            <a:r>
              <a:rPr lang="en-ES" sz="1200" b="1" dirty="0">
                <a:solidFill>
                  <a:schemeClr val="bg1"/>
                </a:solidFill>
                <a:latin typeface="arial" panose="020B0604020202020204" pitchFamily="34" charset="0"/>
              </a:rPr>
              <a:t>SCO-08: Archives Software Development</a:t>
            </a:r>
          </a:p>
          <a:p>
            <a:pPr algn="r"/>
            <a:endParaRPr lang="en-E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/>
            <a:r>
              <a:rPr lang="en-ES" sz="1200" b="1" dirty="0">
                <a:solidFill>
                  <a:schemeClr val="bg1"/>
                </a:solidFill>
                <a:latin typeface="arial" panose="020B0604020202020204" pitchFamily="34" charset="0"/>
              </a:rPr>
              <a:t>ESAC</a:t>
            </a:r>
          </a:p>
          <a:p>
            <a:pPr algn="r"/>
            <a:r>
              <a:rPr lang="en-ES" sz="1200" b="1" dirty="0">
                <a:solidFill>
                  <a:schemeClr val="bg1"/>
                </a:solidFill>
                <a:latin typeface="arial" panose="020B0604020202020204" pitchFamily="34" charset="0"/>
              </a:rPr>
              <a:t>Camino Bajo del Castillo s/n, Urb. Villafranca Del Castillo</a:t>
            </a:r>
          </a:p>
          <a:p>
            <a:pPr algn="r"/>
            <a:r>
              <a:rPr lang="en-ES" sz="1200" b="1" dirty="0">
                <a:solidFill>
                  <a:schemeClr val="bg1"/>
                </a:solidFill>
                <a:latin typeface="arial" panose="020B0604020202020204" pitchFamily="34" charset="0"/>
              </a:rPr>
              <a:t>28692 Villanueva de la Cañada (Madrid</a:t>
            </a:r>
            <a:r>
              <a:rPr lang="en-ES" sz="1200" b="1">
                <a:solidFill>
                  <a:schemeClr val="bg1"/>
                </a:solidFill>
                <a:latin typeface="arial" panose="020B0604020202020204" pitchFamily="34" charset="0"/>
              </a:rPr>
              <a:t>) Spain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/>
            <a:r>
              <a:rPr lang="en-GB" sz="12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</a:rPr>
              <a:t>Starion for ESA, </a:t>
            </a:r>
            <a:r>
              <a:rPr lang="en-GB" sz="12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AURORA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B.V, </a:t>
            </a:r>
            <a:r>
              <a:rPr lang="en-US" sz="1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endParaRPr lang="en-E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/>
            <a:endParaRPr lang="en-GB" sz="1200" b="1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02A5504-BA46-F162-C0BF-36264DD06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788" y="3251326"/>
            <a:ext cx="11375939" cy="707886"/>
          </a:xfrm>
        </p:spPr>
        <p:txBody>
          <a:bodyPr/>
          <a:lstStyle/>
          <a:p>
            <a:r>
              <a:rPr lang="en-GB" dirty="0"/>
              <a:t>ESAC TAP stateless follow up</a:t>
            </a:r>
            <a:endParaRPr lang="es-ES_trad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39263-1961-9734-A256-929DC02DC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5425E-2000-DD4D-C059-3F345785F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06567"/>
            <a:ext cx="10108800" cy="461665"/>
          </a:xfrm>
        </p:spPr>
        <p:txBody>
          <a:bodyPr/>
          <a:lstStyle/>
          <a:p>
            <a:r>
              <a:rPr lang="en-US" sz="2400" dirty="0"/>
              <a:t>From Transactions to Analytics: Databases in ESDC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1F97F-FD7B-F600-7E1D-40489A4C7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ESDC relies in PostgreSQL databases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Fit for OLTP (Online Transactions Processing)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Ideal for small, frequent transactions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Not so fit for OLAP (Online Analytical Processing)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Best fit for data analysis with huge queries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ESDC Archives have started to store big data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GAIA, Euclid, PLATO,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DB of choice for big data archives has been Greenplum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Very good choice for OLAP (analytical, huge queries)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Bad choice for OLTP (small, frequent transactions)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41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71307-FDE9-ADD6-F3C7-349871D6E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7AC1F-0608-D210-E34F-AD2A2CD9F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 wrap="square" anchor="ctr">
            <a:normAutofit/>
          </a:bodyPr>
          <a:lstStyle/>
          <a:p>
            <a:r>
              <a:rPr lang="en-US" sz="2400" dirty="0"/>
              <a:t>Why the Database Wasn’t the Right Place After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6349C-FA66-AD62-6282-06D5F89FFDD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8" y="1156111"/>
            <a:ext cx="11397885" cy="5018111"/>
          </a:xfrm>
        </p:spPr>
        <p:txBody>
          <a:bodyPr wrap="square" anchor="t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 Practice, this approach was not as Effective as Expected: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CAS login protocol interfered with the Spring session handling, causing duplicate events to be created and stored in the database almost simultaneously.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Some processes generated multiple events in parallel, and the database couldn’t handle them efficiently, resulting in concurrency conflicts and performance bottlenecks.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On top of that, matching the speed of an in-memory approach proved difficult. For critical operations, even a small delay became more significant than expected.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What are now the alternatives?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1124226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19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CF6D6-A662-A2D5-0A8C-F4C8C4A79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0AC3E-C432-FAFD-5198-A0F51DE59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80" y="153969"/>
            <a:ext cx="10081234" cy="583180"/>
          </a:xfrm>
        </p:spPr>
        <p:txBody>
          <a:bodyPr>
            <a:normAutofit/>
          </a:bodyPr>
          <a:lstStyle/>
          <a:p>
            <a:r>
              <a:rPr lang="en-GB" altLang="en-US" sz="3191"/>
              <a:t>TAP Stateless layout + Application state</a:t>
            </a:r>
          </a:p>
        </p:txBody>
      </p:sp>
      <p:pic>
        <p:nvPicPr>
          <p:cNvPr id="9" name="Content Placeholder 8" descr="Internet with solid fill">
            <a:extLst>
              <a:ext uri="{FF2B5EF4-FFF2-40B4-BE49-F238E27FC236}">
                <a16:creationId xmlns:a16="http://schemas.microsoft.com/office/drawing/2014/main" id="{65C5A609-1D84-CF0C-67A4-22D96A093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817" y="3461529"/>
            <a:ext cx="911907" cy="911907"/>
          </a:xfrm>
        </p:spPr>
      </p:pic>
      <p:pic>
        <p:nvPicPr>
          <p:cNvPr id="10" name="Content Placeholder 8" descr="Internet with solid fill">
            <a:extLst>
              <a:ext uri="{FF2B5EF4-FFF2-40B4-BE49-F238E27FC236}">
                <a16:creationId xmlns:a16="http://schemas.microsoft.com/office/drawing/2014/main" id="{F14E2D73-0D0C-BE6F-1951-1CA9B2A18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18818" y="2574728"/>
            <a:ext cx="911907" cy="91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1" name="Content Placeholder 8" descr="Internet with solid fill">
            <a:extLst>
              <a:ext uri="{FF2B5EF4-FFF2-40B4-BE49-F238E27FC236}">
                <a16:creationId xmlns:a16="http://schemas.microsoft.com/office/drawing/2014/main" id="{41D2E037-07BE-2086-69C2-4ED1D82DE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18818" y="1633515"/>
            <a:ext cx="911907" cy="91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2" name="Content Placeholder 8" descr="Internet with solid fill">
            <a:extLst>
              <a:ext uri="{FF2B5EF4-FFF2-40B4-BE49-F238E27FC236}">
                <a16:creationId xmlns:a16="http://schemas.microsoft.com/office/drawing/2014/main" id="{763E323E-6E56-14CE-C205-E35359C0C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18817" y="5017248"/>
            <a:ext cx="911907" cy="91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4" name="Graphic 13" descr="Server with solid fill">
            <a:extLst>
              <a:ext uri="{FF2B5EF4-FFF2-40B4-BE49-F238E27FC236}">
                <a16:creationId xmlns:a16="http://schemas.microsoft.com/office/drawing/2014/main" id="{FD0FFF2A-A68D-676A-96DB-48795E5FEA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23902" y="2820094"/>
            <a:ext cx="911906" cy="1207594"/>
          </a:xfrm>
          <a:prstGeom prst="rect">
            <a:avLst/>
          </a:prstGeom>
        </p:spPr>
      </p:pic>
      <p:pic>
        <p:nvPicPr>
          <p:cNvPr id="16" name="Graphic 15" descr="Database with solid fill">
            <a:extLst>
              <a:ext uri="{FF2B5EF4-FFF2-40B4-BE49-F238E27FC236}">
                <a16:creationId xmlns:a16="http://schemas.microsoft.com/office/drawing/2014/main" id="{C755059F-88C7-0A40-6E5A-F90325F250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49189" y="1283525"/>
            <a:ext cx="1421616" cy="1421616"/>
          </a:xfrm>
          <a:prstGeom prst="rect">
            <a:avLst/>
          </a:prstGeom>
        </p:spPr>
      </p:pic>
      <p:pic>
        <p:nvPicPr>
          <p:cNvPr id="27" name="Graphic 26" descr="DVD player with solid fill">
            <a:extLst>
              <a:ext uri="{FF2B5EF4-FFF2-40B4-BE49-F238E27FC236}">
                <a16:creationId xmlns:a16="http://schemas.microsoft.com/office/drawing/2014/main" id="{48CB9233-AB41-E1E5-26E3-FA1ADCF503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95840" y="1064081"/>
            <a:ext cx="1807728" cy="1560858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672A12F-4660-6799-8007-EE3BACB96D6C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730724" y="2089469"/>
            <a:ext cx="1393178" cy="1334423"/>
          </a:xfrm>
          <a:prstGeom prst="straightConnector1">
            <a:avLst/>
          </a:prstGeom>
          <a:ln w="254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6C983B9-8C55-EE5F-2CEC-598F77A83319}"/>
              </a:ext>
            </a:extLst>
          </p:cNvPr>
          <p:cNvCxnSpPr>
            <a:cxnSpLocks/>
            <a:stCxn id="9" idx="3"/>
            <a:endCxn id="14" idx="1"/>
          </p:cNvCxnSpPr>
          <p:nvPr/>
        </p:nvCxnSpPr>
        <p:spPr>
          <a:xfrm flipV="1">
            <a:off x="1730724" y="3423892"/>
            <a:ext cx="1393179" cy="493591"/>
          </a:xfrm>
          <a:prstGeom prst="straightConnector1">
            <a:avLst/>
          </a:prstGeom>
          <a:ln w="254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E94ABF-DFA0-EEE1-A1F7-26A0EFF88886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730724" y="3030681"/>
            <a:ext cx="1393178" cy="393210"/>
          </a:xfrm>
          <a:prstGeom prst="straightConnector1">
            <a:avLst/>
          </a:prstGeom>
          <a:ln w="254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96C051E-0680-A6C6-2BDB-90D2B56532C8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1730724" y="3423891"/>
            <a:ext cx="1393179" cy="2049310"/>
          </a:xfrm>
          <a:prstGeom prst="straightConnector1">
            <a:avLst/>
          </a:prstGeom>
          <a:ln w="254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B77A8C7-B7A3-F79F-AC04-03C526E33535}"/>
              </a:ext>
            </a:extLst>
          </p:cNvPr>
          <p:cNvSpPr txBox="1"/>
          <p:nvPr/>
        </p:nvSpPr>
        <p:spPr>
          <a:xfrm>
            <a:off x="870185" y="1147915"/>
            <a:ext cx="787395" cy="368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95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Users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2864FEB-2F96-F055-E66E-7728ACDC3800}"/>
              </a:ext>
            </a:extLst>
          </p:cNvPr>
          <p:cNvSpPr txBox="1"/>
          <p:nvPr/>
        </p:nvSpPr>
        <p:spPr>
          <a:xfrm>
            <a:off x="3078027" y="3992460"/>
            <a:ext cx="9917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Load balancer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FD96B7C-02BA-3523-67F9-D4711558FF69}"/>
              </a:ext>
            </a:extLst>
          </p:cNvPr>
          <p:cNvSpPr txBox="1"/>
          <p:nvPr/>
        </p:nvSpPr>
        <p:spPr>
          <a:xfrm>
            <a:off x="5910558" y="1147916"/>
            <a:ext cx="1646463" cy="368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95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TAP instances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18989D8-2964-BE71-A3A0-2DB189A2006A}"/>
              </a:ext>
            </a:extLst>
          </p:cNvPr>
          <p:cNvSpPr txBox="1"/>
          <p:nvPr/>
        </p:nvSpPr>
        <p:spPr>
          <a:xfrm>
            <a:off x="9290375" y="1010735"/>
            <a:ext cx="1961841" cy="368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95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Archive database</a:t>
            </a:r>
          </a:p>
        </p:txBody>
      </p:sp>
      <p:pic>
        <p:nvPicPr>
          <p:cNvPr id="58" name="Graphic 57" descr="Database with solid fill">
            <a:extLst>
              <a:ext uri="{FF2B5EF4-FFF2-40B4-BE49-F238E27FC236}">
                <a16:creationId xmlns:a16="http://schemas.microsoft.com/office/drawing/2014/main" id="{87A565B0-7D5D-368F-65E1-5E90AD0787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54490" y="1419651"/>
            <a:ext cx="1421616" cy="1421616"/>
          </a:xfrm>
          <a:prstGeom prst="rect">
            <a:avLst/>
          </a:prstGeom>
        </p:spPr>
      </p:pic>
      <p:pic>
        <p:nvPicPr>
          <p:cNvPr id="59" name="Graphic 58" descr="Database with solid fill">
            <a:extLst>
              <a:ext uri="{FF2B5EF4-FFF2-40B4-BE49-F238E27FC236}">
                <a16:creationId xmlns:a16="http://schemas.microsoft.com/office/drawing/2014/main" id="{53DA78F6-E0E0-F242-05CA-E08EB18968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43930" y="1571635"/>
            <a:ext cx="1421616" cy="1421616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739DAF15-A761-04AC-5577-626FC4459856}"/>
              </a:ext>
            </a:extLst>
          </p:cNvPr>
          <p:cNvSpPr txBox="1"/>
          <p:nvPr/>
        </p:nvSpPr>
        <p:spPr>
          <a:xfrm>
            <a:off x="6390889" y="419322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...</a:t>
            </a:r>
          </a:p>
        </p:txBody>
      </p:sp>
      <p:pic>
        <p:nvPicPr>
          <p:cNvPr id="66" name="Graphic 65" descr="DVD player with solid fill">
            <a:extLst>
              <a:ext uri="{FF2B5EF4-FFF2-40B4-BE49-F238E27FC236}">
                <a16:creationId xmlns:a16="http://schemas.microsoft.com/office/drawing/2014/main" id="{5FEC0D89-8C4C-81DA-DF1A-57F261E2CB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12103" y="2642085"/>
            <a:ext cx="1807728" cy="1560858"/>
          </a:xfrm>
          <a:prstGeom prst="rect">
            <a:avLst/>
          </a:prstGeom>
        </p:spPr>
      </p:pic>
      <p:pic>
        <p:nvPicPr>
          <p:cNvPr id="67" name="Graphic 66" descr="DVD player with solid fill">
            <a:extLst>
              <a:ext uri="{FF2B5EF4-FFF2-40B4-BE49-F238E27FC236}">
                <a16:creationId xmlns:a16="http://schemas.microsoft.com/office/drawing/2014/main" id="{87456463-22F5-06B1-895E-7AB120402E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33133" y="1804114"/>
            <a:ext cx="1807728" cy="1560858"/>
          </a:xfrm>
          <a:prstGeom prst="rect">
            <a:avLst/>
          </a:prstGeom>
        </p:spPr>
      </p:pic>
      <p:pic>
        <p:nvPicPr>
          <p:cNvPr id="68" name="Graphic 67" descr="DVD player with solid fill">
            <a:extLst>
              <a:ext uri="{FF2B5EF4-FFF2-40B4-BE49-F238E27FC236}">
                <a16:creationId xmlns:a16="http://schemas.microsoft.com/office/drawing/2014/main" id="{5B5EAA99-3875-5736-97EF-190825BA46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92754" y="4692772"/>
            <a:ext cx="1807728" cy="1560858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E56EDBB4-304C-7CA0-0686-A8F5E8BBB619}"/>
              </a:ext>
            </a:extLst>
          </p:cNvPr>
          <p:cNvSpPr txBox="1"/>
          <p:nvPr/>
        </p:nvSpPr>
        <p:spPr>
          <a:xfrm>
            <a:off x="920982" y="4417203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...</a:t>
            </a:r>
          </a:p>
        </p:txBody>
      </p:sp>
      <p:pic>
        <p:nvPicPr>
          <p:cNvPr id="5" name="Graphic 4" descr="Server with solid fill">
            <a:extLst>
              <a:ext uri="{FF2B5EF4-FFF2-40B4-BE49-F238E27FC236}">
                <a16:creationId xmlns:a16="http://schemas.microsoft.com/office/drawing/2014/main" id="{5D421A89-6265-5F3F-276D-506393578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843970" y="4216880"/>
            <a:ext cx="1212837" cy="1212837"/>
          </a:xfrm>
          <a:prstGeom prst="rect">
            <a:avLst/>
          </a:prstGeom>
        </p:spPr>
      </p:pic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61508F25-6EE5-6A89-FD8C-76949DDDE240}"/>
              </a:ext>
            </a:extLst>
          </p:cNvPr>
          <p:cNvCxnSpPr>
            <a:cxnSpLocks/>
            <a:stCxn id="14" idx="3"/>
            <a:endCxn id="27" idx="1"/>
          </p:cNvCxnSpPr>
          <p:nvPr/>
        </p:nvCxnSpPr>
        <p:spPr>
          <a:xfrm flipV="1">
            <a:off x="4035808" y="1844511"/>
            <a:ext cx="1860032" cy="1579381"/>
          </a:xfrm>
          <a:prstGeom prst="bentConnector3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A019F0A4-86FC-CCE5-E7BA-59007FA18FB2}"/>
              </a:ext>
            </a:extLst>
          </p:cNvPr>
          <p:cNvCxnSpPr>
            <a:cxnSpLocks/>
            <a:stCxn id="14" idx="3"/>
            <a:endCxn id="67" idx="1"/>
          </p:cNvCxnSpPr>
          <p:nvPr/>
        </p:nvCxnSpPr>
        <p:spPr>
          <a:xfrm flipV="1">
            <a:off x="4035809" y="2584543"/>
            <a:ext cx="1897325" cy="839348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414FF2E2-DBE6-C256-04CF-AA64961C2DC6}"/>
              </a:ext>
            </a:extLst>
          </p:cNvPr>
          <p:cNvCxnSpPr>
            <a:cxnSpLocks/>
            <a:stCxn id="14" idx="3"/>
            <a:endCxn id="66" idx="1"/>
          </p:cNvCxnSpPr>
          <p:nvPr/>
        </p:nvCxnSpPr>
        <p:spPr>
          <a:xfrm flipV="1">
            <a:off x="4035809" y="3422515"/>
            <a:ext cx="1876295" cy="1377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3B7B8384-AA4D-4119-C471-6B63A176C8E4}"/>
              </a:ext>
            </a:extLst>
          </p:cNvPr>
          <p:cNvCxnSpPr>
            <a:cxnSpLocks/>
            <a:stCxn id="14" idx="3"/>
            <a:endCxn id="68" idx="1"/>
          </p:cNvCxnSpPr>
          <p:nvPr/>
        </p:nvCxnSpPr>
        <p:spPr>
          <a:xfrm>
            <a:off x="4035808" y="3423891"/>
            <a:ext cx="1856946" cy="2049310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Left-Right-Up Arrow 6">
            <a:extLst>
              <a:ext uri="{FF2B5EF4-FFF2-40B4-BE49-F238E27FC236}">
                <a16:creationId xmlns:a16="http://schemas.microsoft.com/office/drawing/2014/main" id="{4C82D618-B7FF-A28D-A9B1-21268DA01C7A}"/>
              </a:ext>
            </a:extLst>
          </p:cNvPr>
          <p:cNvSpPr/>
          <p:nvPr/>
        </p:nvSpPr>
        <p:spPr>
          <a:xfrm rot="16200000">
            <a:off x="8606850" y="1969617"/>
            <a:ext cx="1345626" cy="3020858"/>
          </a:xfrm>
          <a:prstGeom prst="leftRightUpArrow">
            <a:avLst>
              <a:gd name="adj1" fmla="val 17847"/>
              <a:gd name="adj2" fmla="val 25000"/>
              <a:gd name="adj3" fmla="val 25000"/>
            </a:avLst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id="{7A8B0F70-C473-803F-002B-B5F3DC597149}"/>
              </a:ext>
            </a:extLst>
          </p:cNvPr>
          <p:cNvSpPr/>
          <p:nvPr/>
        </p:nvSpPr>
        <p:spPr>
          <a:xfrm>
            <a:off x="9330014" y="4730577"/>
            <a:ext cx="509829" cy="344924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/>
              <a:t>App State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722FC50-507C-EEA6-34CA-4992F811D9B9}"/>
              </a:ext>
            </a:extLst>
          </p:cNvPr>
          <p:cNvSpPr/>
          <p:nvPr/>
        </p:nvSpPr>
        <p:spPr>
          <a:xfrm>
            <a:off x="8849189" y="4202944"/>
            <a:ext cx="3092640" cy="1859702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4CB2FD-3FC6-3161-A949-CDD022FBBCD5}"/>
              </a:ext>
            </a:extLst>
          </p:cNvPr>
          <p:cNvSpPr txBox="1"/>
          <p:nvPr/>
        </p:nvSpPr>
        <p:spPr>
          <a:xfrm>
            <a:off x="8862467" y="5354660"/>
            <a:ext cx="3098925" cy="644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95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Other services</a:t>
            </a:r>
          </a:p>
          <a:p>
            <a:pPr algn="ctr"/>
            <a:r>
              <a:rPr lang="en-US" sz="1795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A&amp;A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in-memory data services</a:t>
            </a:r>
            <a:r>
              <a:rPr lang="en-US" sz="1795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85347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D0BEC-B0E5-B0F2-CEF8-D690FBA49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4B0097-1DAE-FD17-FA3B-5B421F7C2A82}"/>
              </a:ext>
            </a:extLst>
          </p:cNvPr>
          <p:cNvSpPr txBox="1">
            <a:spLocks/>
          </p:cNvSpPr>
          <p:nvPr/>
        </p:nvSpPr>
        <p:spPr>
          <a:xfrm>
            <a:off x="219600" y="882000"/>
            <a:ext cx="11764800" cy="5328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GB" sz="1800" dirty="0" smtClean="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81326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 dirty="0" smtClean="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5777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 dirty="0" smtClean="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34216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 dirty="0" smtClean="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51066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 dirty="0" smtClean="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6615" indent="-404264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000" kern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</a:rPr>
              <a:t>Store and access data directly in memory for ultra-fast read/write operations.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</a:rPr>
              <a:t>Use Cases: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</a:rPr>
              <a:t>Caching frequently accessed data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</a:rPr>
              <a:t>Session storage for web applications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</a:rPr>
              <a:t>Message brokering (pub/sub systems)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</a:rPr>
              <a:t>Advantages: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</a:rPr>
              <a:t>Extremely low latency and high throughput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</a:rPr>
              <a:t>Reduces load on traditional databases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</a:rPr>
              <a:t>Supports high concurrency and parallel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</a:rPr>
              <a:t>Considerations: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</a:rPr>
              <a:t>Data is volatile unless explicitly persisted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596D794-FB00-6A1C-A865-9B65D2A44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06567"/>
            <a:ext cx="10108800" cy="461665"/>
          </a:xfrm>
        </p:spPr>
        <p:txBody>
          <a:bodyPr/>
          <a:lstStyle/>
          <a:p>
            <a:r>
              <a:rPr lang="en-US" sz="2400" dirty="0"/>
              <a:t>In-Memory Databases: Fast, Reliable, and Scalable I</a:t>
            </a:r>
          </a:p>
        </p:txBody>
      </p:sp>
    </p:spTree>
    <p:extLst>
      <p:ext uri="{BB962C8B-B14F-4D97-AF65-F5344CB8AC3E}">
        <p14:creationId xmlns:p14="http://schemas.microsoft.com/office/powerpoint/2010/main" val="992889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29268-C64E-39DB-262B-C21275D4F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2957-2675-6B71-88EC-1DE4E06E1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In-Memory Services: Options and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9CB24-A896-E130-4594-6818A8D5FD3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6000" y="1029187"/>
            <a:ext cx="11397885" cy="4799626"/>
          </a:xfrm>
        </p:spPr>
        <p:txBody>
          <a:bodyPr wrap="square" anchor="t"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Popular Services: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Redis – Key-value store, supports persistence, pub/sub, and advanced data structures.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Memcached – Simple caching for temporary data.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Hazelcast</a:t>
            </a:r>
            <a:r>
              <a:rPr lang="en-US" dirty="0">
                <a:solidFill>
                  <a:schemeClr val="bg1"/>
                </a:solidFill>
              </a:rPr>
              <a:t> / Apache Ignite – In-memory data grids for distributed applications.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Implications of Adding an In-Memory Service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New service added → introduces an additional point of failure.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Data strategy: Decide carefully what data goes in-memory vs. what stays in the database.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Management overhead: Start/stop, monitoring, and upgrades must be handled.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Deployment strategy: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One instance per Archive </a:t>
            </a:r>
          </a:p>
          <a:p>
            <a:pPr marL="1700671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Isolates failures between archives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One instance for the entire ESDC</a:t>
            </a:r>
          </a:p>
          <a:p>
            <a:pPr marL="1700671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Reduces management burden.</a:t>
            </a:r>
          </a:p>
          <a:p>
            <a:pPr marL="1700671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This component is more critical to system reliability, although similar approaches are used for other services (e.g., LDAP for authentication)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algn="l"/>
            <a:endParaRPr lang="en-US" b="0" i="0" u="none" strike="noStrike" dirty="0">
              <a:solidFill>
                <a:schemeClr val="bg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0" i="0" u="none" strike="noStrike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0705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55BD1-6596-966B-8F83-B56A18C5E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51D94-7363-4563-C56E-8FE029C6B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dirty="0"/>
              <a:t>System Tests — Still a Crucial Part of the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88DE1-20DC-7899-3413-F3E098A820C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6000" y="1382686"/>
            <a:ext cx="11397885" cy="4316400"/>
          </a:xfrm>
        </p:spPr>
        <p:txBody>
          <a:bodyPr wrap="square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Always include stress tests as part of the validation process: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Reproduce heavy-load scenarios to assess real-world behavior.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system must remain robust under stress.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Performance degradation should stay within tolerable limits.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Use cases should be tested in realistic environments: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Even the database version used during testing can have a significant impact.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Performance considerations alone can cause a release to fail: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Define clear and measurable performance requirements early 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0" i="0" u="none" strike="noStrike" dirty="0">
              <a:solidFill>
                <a:schemeClr val="bg1"/>
              </a:solidFill>
              <a:effectLst/>
            </a:endParaRPr>
          </a:p>
          <a:p>
            <a:pPr algn="l">
              <a:buNone/>
            </a:pPr>
            <a:endParaRPr lang="en-US" sz="2000" b="0" i="0" u="none" strike="noStrike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9876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4F8B2-8DCF-5E90-1780-D47C5BF60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6738-24B0-18AB-1C3B-9BEA9C394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dirty="0"/>
              <a:t>What is the scenario we want to deal with?</a:t>
            </a:r>
          </a:p>
        </p:txBody>
      </p:sp>
      <p:pic>
        <p:nvPicPr>
          <p:cNvPr id="6" name="Content Placeholder 5" descr="A computer screen shot of a computer&#10;&#10;AI-generated content may be incorrect.">
            <a:extLst>
              <a:ext uri="{FF2B5EF4-FFF2-40B4-BE49-F238E27FC236}">
                <a16:creationId xmlns:a16="http://schemas.microsoft.com/office/drawing/2014/main" id="{D05D6E91-9299-A476-2840-EF1A361B4F58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8" y="1665127"/>
            <a:ext cx="11586197" cy="3610258"/>
          </a:xfrm>
        </p:spPr>
      </p:pic>
    </p:spTree>
    <p:extLst>
      <p:ext uri="{BB962C8B-B14F-4D97-AF65-F5344CB8AC3E}">
        <p14:creationId xmlns:p14="http://schemas.microsoft.com/office/powerpoint/2010/main" val="4145837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D54C2-BF2C-03CB-D2DF-69DA4FBFD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5013"/>
            <a:ext cx="10108800" cy="584775"/>
          </a:xfrm>
        </p:spPr>
        <p:txBody>
          <a:bodyPr/>
          <a:lstStyle/>
          <a:p>
            <a:r>
              <a:rPr lang="en-GB" altLang="en-US" sz="3200" dirty="0">
                <a:solidFill>
                  <a:schemeClr val="bg1"/>
                </a:solidFill>
              </a:rPr>
              <a:t>Questions /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9BBC9-0D41-1AE5-7621-9D90DB53E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ES" dirty="0">
              <a:solidFill>
                <a:schemeClr val="bg1"/>
              </a:solidFill>
            </a:endParaRPr>
          </a:p>
          <a:p>
            <a:pPr marL="1643521" lvl="2" indent="-285750">
              <a:buFont typeface="Arial" panose="020B0604020202020204" pitchFamily="34" charset="0"/>
              <a:buChar char="•"/>
            </a:pPr>
            <a:endParaRPr lang="en-GB" altLang="en-US" sz="2000" dirty="0">
              <a:solidFill>
                <a:schemeClr val="bg1"/>
              </a:solidFill>
            </a:endParaRPr>
          </a:p>
          <a:p>
            <a:pPr lvl="1"/>
            <a:endParaRPr lang="en-GB" altLang="en-US" dirty="0">
              <a:solidFill>
                <a:schemeClr val="bg1"/>
              </a:solidFill>
            </a:endParaRPr>
          </a:p>
          <a:p>
            <a:pPr lvl="1"/>
            <a:endParaRPr lang="en-GB" sz="2000" dirty="0">
              <a:solidFill>
                <a:schemeClr val="bg1"/>
              </a:solidFill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Thank you for your attention</a:t>
            </a:r>
            <a:endParaRPr lang="en-US" altLang="en-US" sz="3600" dirty="0">
              <a:solidFill>
                <a:schemeClr val="bg1"/>
              </a:solidFill>
            </a:endParaRPr>
          </a:p>
          <a:p>
            <a:pPr lvl="1"/>
            <a:endParaRPr lang="en-E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E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176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9E87C-9DF8-805B-8729-C1742C32D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 wrap="square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The goal: Key Advantages of Stateless, Scalable Service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80DE9-9CAC-8193-92DB-B58A2242AC4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8" y="1309860"/>
            <a:ext cx="11397885" cy="4316400"/>
          </a:xfrm>
        </p:spPr>
        <p:txBody>
          <a:bodyPr wrap="square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Easy Horizontal Scalability:  Since each instance is independent and doesn’t rely on local or local session state, you can easily add or remove instances based on load.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Simplified Load Balancing: Any request can be routed to any instance, since all instances are functionally identical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High Availability and Fault Tolerance: If one instance fails, others can continue processing requests without interruption.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Easier Deployment and Rolling Updates: Stateless services don’t depend on persistent in-memory state, so you can deploy new versions without disrupting ongoing sessions</a:t>
            </a:r>
          </a:p>
        </p:txBody>
      </p:sp>
    </p:spTree>
    <p:extLst>
      <p:ext uri="{BB962C8B-B14F-4D97-AF65-F5344CB8AC3E}">
        <p14:creationId xmlns:p14="http://schemas.microsoft.com/office/powerpoint/2010/main" val="1211570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0E364-7503-37EA-7D14-0C6940DAA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6056C-C003-4FCD-C942-EFD3AA69E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But … TAP is not a stateless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8ED8A-6AEC-33DB-CCAB-A42CD2BEC45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8" y="1309860"/>
            <a:ext cx="11397885" cy="4316400"/>
          </a:xfrm>
        </p:spPr>
        <p:txBody>
          <a:bodyPr wrap="square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Active session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Functionality managed by Spring Session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Events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User log, Job creation/running/done, shared resources, quota updates and system wide notifications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User status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Task monitor feedback (table uploads, x-match jobs, format conversions, </a:t>
            </a:r>
            <a:r>
              <a:rPr lang="en-US" sz="2000" dirty="0" err="1">
                <a:solidFill>
                  <a:schemeClr val="bg1"/>
                </a:solidFill>
              </a:rPr>
              <a:t>etc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User parameters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Roles, timeout values, disk and memory quotes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One entry per user in the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92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E824A-09D0-2A83-9DFD-BBE36F263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09A0A-61D1-400C-ACFE-27D7DBCE9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80" y="214726"/>
            <a:ext cx="10081234" cy="461665"/>
          </a:xfrm>
        </p:spPr>
        <p:txBody>
          <a:bodyPr/>
          <a:lstStyle/>
          <a:p>
            <a:r>
              <a:rPr lang="en-GB" altLang="en-US" sz="2400" dirty="0"/>
              <a:t>TAP Stateful layout</a:t>
            </a:r>
          </a:p>
        </p:txBody>
      </p:sp>
      <p:pic>
        <p:nvPicPr>
          <p:cNvPr id="9" name="Content Placeholder 8" descr="Internet with solid fill">
            <a:extLst>
              <a:ext uri="{FF2B5EF4-FFF2-40B4-BE49-F238E27FC236}">
                <a16:creationId xmlns:a16="http://schemas.microsoft.com/office/drawing/2014/main" id="{6C45F14F-CDA9-681D-B778-95467CABE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817" y="3461529"/>
            <a:ext cx="911907" cy="911907"/>
          </a:xfrm>
        </p:spPr>
      </p:pic>
      <p:pic>
        <p:nvPicPr>
          <p:cNvPr id="10" name="Content Placeholder 8" descr="Internet with solid fill">
            <a:extLst>
              <a:ext uri="{FF2B5EF4-FFF2-40B4-BE49-F238E27FC236}">
                <a16:creationId xmlns:a16="http://schemas.microsoft.com/office/drawing/2014/main" id="{1DCEB01A-A591-7A19-AC6E-F67C3EC18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18818" y="2574728"/>
            <a:ext cx="911907" cy="91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1" name="Content Placeholder 8" descr="Internet with solid fill">
            <a:extLst>
              <a:ext uri="{FF2B5EF4-FFF2-40B4-BE49-F238E27FC236}">
                <a16:creationId xmlns:a16="http://schemas.microsoft.com/office/drawing/2014/main" id="{EC60504E-F9AB-A410-D767-1838D67EA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18818" y="1633515"/>
            <a:ext cx="911907" cy="91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2" name="Content Placeholder 8" descr="Internet with solid fill">
            <a:extLst>
              <a:ext uri="{FF2B5EF4-FFF2-40B4-BE49-F238E27FC236}">
                <a16:creationId xmlns:a16="http://schemas.microsoft.com/office/drawing/2014/main" id="{BC9DFCEC-D117-EEF5-5251-5CE00AC59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18817" y="5017248"/>
            <a:ext cx="911907" cy="91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27" name="Graphic 26" descr="DVD player with solid fill">
            <a:extLst>
              <a:ext uri="{FF2B5EF4-FFF2-40B4-BE49-F238E27FC236}">
                <a16:creationId xmlns:a16="http://schemas.microsoft.com/office/drawing/2014/main" id="{B6048402-240B-A55E-45E4-2E116D8E9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87453" y="2743220"/>
            <a:ext cx="1807728" cy="1560858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90BB1B2-1150-942D-F54C-C811DA52B471}"/>
              </a:ext>
            </a:extLst>
          </p:cNvPr>
          <p:cNvCxnSpPr>
            <a:cxnSpLocks/>
            <a:stCxn id="11" idx="3"/>
            <a:endCxn id="27" idx="1"/>
          </p:cNvCxnSpPr>
          <p:nvPr/>
        </p:nvCxnSpPr>
        <p:spPr>
          <a:xfrm>
            <a:off x="1730725" y="2089469"/>
            <a:ext cx="3256729" cy="1434181"/>
          </a:xfrm>
          <a:prstGeom prst="straightConnector1">
            <a:avLst/>
          </a:prstGeom>
          <a:ln w="254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664F6F9-E29F-7018-7A3C-32CAB1CDC184}"/>
              </a:ext>
            </a:extLst>
          </p:cNvPr>
          <p:cNvCxnSpPr>
            <a:cxnSpLocks/>
            <a:stCxn id="9" idx="3"/>
            <a:endCxn id="27" idx="1"/>
          </p:cNvCxnSpPr>
          <p:nvPr/>
        </p:nvCxnSpPr>
        <p:spPr>
          <a:xfrm flipV="1">
            <a:off x="1730723" y="3523650"/>
            <a:ext cx="3256730" cy="393833"/>
          </a:xfrm>
          <a:prstGeom prst="straightConnector1">
            <a:avLst/>
          </a:prstGeom>
          <a:ln w="254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4321FB8-3676-577F-0CF9-58C6A7BF966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1730725" y="3030681"/>
            <a:ext cx="3256729" cy="492968"/>
          </a:xfrm>
          <a:prstGeom prst="straightConnector1">
            <a:avLst/>
          </a:prstGeom>
          <a:ln w="254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5D6490F-DCB8-7B81-3BE5-CA3236208C13}"/>
              </a:ext>
            </a:extLst>
          </p:cNvPr>
          <p:cNvCxnSpPr>
            <a:cxnSpLocks/>
            <a:stCxn id="12" idx="3"/>
            <a:endCxn id="27" idx="1"/>
          </p:cNvCxnSpPr>
          <p:nvPr/>
        </p:nvCxnSpPr>
        <p:spPr>
          <a:xfrm flipV="1">
            <a:off x="1730723" y="3523649"/>
            <a:ext cx="3256730" cy="1949552"/>
          </a:xfrm>
          <a:prstGeom prst="straightConnector1">
            <a:avLst/>
          </a:prstGeom>
          <a:ln w="254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8AD3614-5FA6-6889-E8AA-50F623122DEB}"/>
              </a:ext>
            </a:extLst>
          </p:cNvPr>
          <p:cNvSpPr txBox="1"/>
          <p:nvPr/>
        </p:nvSpPr>
        <p:spPr>
          <a:xfrm>
            <a:off x="870185" y="1147915"/>
            <a:ext cx="787395" cy="368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95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Users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DF8B887-BB41-4ADA-E2AB-60099C89E329}"/>
              </a:ext>
            </a:extLst>
          </p:cNvPr>
          <p:cNvSpPr txBox="1"/>
          <p:nvPr/>
        </p:nvSpPr>
        <p:spPr>
          <a:xfrm>
            <a:off x="5073008" y="2672085"/>
            <a:ext cx="1535613" cy="368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95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TAP instance</a:t>
            </a:r>
          </a:p>
        </p:txBody>
      </p:sp>
      <p:sp>
        <p:nvSpPr>
          <p:cNvPr id="55" name="Left-Right-Up Arrow 54">
            <a:extLst>
              <a:ext uri="{FF2B5EF4-FFF2-40B4-BE49-F238E27FC236}">
                <a16:creationId xmlns:a16="http://schemas.microsoft.com/office/drawing/2014/main" id="{4AE1A9A6-7114-BD81-CCD7-B15A6165771F}"/>
              </a:ext>
            </a:extLst>
          </p:cNvPr>
          <p:cNvSpPr/>
          <p:nvPr/>
        </p:nvSpPr>
        <p:spPr>
          <a:xfrm rot="16200000">
            <a:off x="8031751" y="1604698"/>
            <a:ext cx="1375615" cy="3848747"/>
          </a:xfrm>
          <a:prstGeom prst="leftRightUpArrow">
            <a:avLst>
              <a:gd name="adj1" fmla="val 19177"/>
              <a:gd name="adj2" fmla="val 25000"/>
              <a:gd name="adj3" fmla="val 25000"/>
            </a:avLst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8E73BA2-ED37-779C-BF55-E195217BBA25}"/>
              </a:ext>
            </a:extLst>
          </p:cNvPr>
          <p:cNvSpPr txBox="1"/>
          <p:nvPr/>
        </p:nvSpPr>
        <p:spPr>
          <a:xfrm>
            <a:off x="920982" y="4417203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DEC3D2-9FB5-C536-AA31-065371188DA4}"/>
              </a:ext>
            </a:extLst>
          </p:cNvPr>
          <p:cNvSpPr txBox="1"/>
          <p:nvPr/>
        </p:nvSpPr>
        <p:spPr>
          <a:xfrm>
            <a:off x="8633271" y="5354660"/>
            <a:ext cx="3360087" cy="644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95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Other services</a:t>
            </a:r>
          </a:p>
          <a:p>
            <a:pPr algn="ctr"/>
            <a:r>
              <a:rPr lang="en-US" sz="1795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Authentication, Authorization</a:t>
            </a:r>
            <a:r>
              <a:rPr lang="en-US" sz="1795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…)</a:t>
            </a:r>
          </a:p>
        </p:txBody>
      </p:sp>
      <p:pic>
        <p:nvPicPr>
          <p:cNvPr id="6" name="Graphic 5" descr="Server with solid fill">
            <a:extLst>
              <a:ext uri="{FF2B5EF4-FFF2-40B4-BE49-F238E27FC236}">
                <a16:creationId xmlns:a16="http://schemas.microsoft.com/office/drawing/2014/main" id="{185D2CF8-EC50-462A-DA3B-9720902FFB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30840" y="4216880"/>
            <a:ext cx="1212837" cy="1212837"/>
          </a:xfrm>
          <a:prstGeom prst="rect">
            <a:avLst/>
          </a:prstGeom>
        </p:spPr>
      </p:pic>
      <p:pic>
        <p:nvPicPr>
          <p:cNvPr id="5" name="Graphic 4" descr="Database with solid fill">
            <a:extLst>
              <a:ext uri="{FF2B5EF4-FFF2-40B4-BE49-F238E27FC236}">
                <a16:creationId xmlns:a16="http://schemas.microsoft.com/office/drawing/2014/main" id="{4B6564D7-FE68-FF7B-A8A9-B2DD748D80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49189" y="1283525"/>
            <a:ext cx="1421616" cy="14216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F20CBF-7521-2F9D-3D26-69C495A8F36F}"/>
              </a:ext>
            </a:extLst>
          </p:cNvPr>
          <p:cNvSpPr txBox="1"/>
          <p:nvPr/>
        </p:nvSpPr>
        <p:spPr>
          <a:xfrm>
            <a:off x="9290375" y="1010735"/>
            <a:ext cx="1961841" cy="368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95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Archive database</a:t>
            </a:r>
          </a:p>
        </p:txBody>
      </p:sp>
      <p:pic>
        <p:nvPicPr>
          <p:cNvPr id="13" name="Graphic 12" descr="Database with solid fill">
            <a:extLst>
              <a:ext uri="{FF2B5EF4-FFF2-40B4-BE49-F238E27FC236}">
                <a16:creationId xmlns:a16="http://schemas.microsoft.com/office/drawing/2014/main" id="{F34C19E6-FA2F-3606-5B00-281CF1FB8E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54490" y="1419651"/>
            <a:ext cx="1421616" cy="1421616"/>
          </a:xfrm>
          <a:prstGeom prst="rect">
            <a:avLst/>
          </a:prstGeom>
        </p:spPr>
      </p:pic>
      <p:pic>
        <p:nvPicPr>
          <p:cNvPr id="14" name="Graphic 13" descr="Database with solid fill">
            <a:extLst>
              <a:ext uri="{FF2B5EF4-FFF2-40B4-BE49-F238E27FC236}">
                <a16:creationId xmlns:a16="http://schemas.microsoft.com/office/drawing/2014/main" id="{455AE6EE-3652-6ADB-7036-79CCEDD600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43930" y="1571635"/>
            <a:ext cx="1421616" cy="142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44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020F0-8C2E-BFA2-2658-05936C7CB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94DF9-7F61-DFAD-AB82-ECAA1D717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80" y="214726"/>
            <a:ext cx="10081234" cy="461665"/>
          </a:xfrm>
        </p:spPr>
        <p:txBody>
          <a:bodyPr/>
          <a:lstStyle/>
          <a:p>
            <a:r>
              <a:rPr lang="en-GB" altLang="en-US" sz="2400" dirty="0"/>
              <a:t>TAP Stateful layout + Application state</a:t>
            </a:r>
          </a:p>
        </p:txBody>
      </p:sp>
      <p:pic>
        <p:nvPicPr>
          <p:cNvPr id="9" name="Content Placeholder 8" descr="Internet with solid fill">
            <a:extLst>
              <a:ext uri="{FF2B5EF4-FFF2-40B4-BE49-F238E27FC236}">
                <a16:creationId xmlns:a16="http://schemas.microsoft.com/office/drawing/2014/main" id="{6B43FBAC-217C-6841-D4C1-F74CF8160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817" y="3461529"/>
            <a:ext cx="911907" cy="911907"/>
          </a:xfrm>
        </p:spPr>
      </p:pic>
      <p:pic>
        <p:nvPicPr>
          <p:cNvPr id="10" name="Content Placeholder 8" descr="Internet with solid fill">
            <a:extLst>
              <a:ext uri="{FF2B5EF4-FFF2-40B4-BE49-F238E27FC236}">
                <a16:creationId xmlns:a16="http://schemas.microsoft.com/office/drawing/2014/main" id="{1D89B90C-4702-4021-50A8-584B319EE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18818" y="2574728"/>
            <a:ext cx="911907" cy="91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1" name="Content Placeholder 8" descr="Internet with solid fill">
            <a:extLst>
              <a:ext uri="{FF2B5EF4-FFF2-40B4-BE49-F238E27FC236}">
                <a16:creationId xmlns:a16="http://schemas.microsoft.com/office/drawing/2014/main" id="{8E634837-CC1B-7B13-8537-506D3B246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18818" y="1633515"/>
            <a:ext cx="911907" cy="91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2" name="Content Placeholder 8" descr="Internet with solid fill">
            <a:extLst>
              <a:ext uri="{FF2B5EF4-FFF2-40B4-BE49-F238E27FC236}">
                <a16:creationId xmlns:a16="http://schemas.microsoft.com/office/drawing/2014/main" id="{ADE45D65-792E-916E-16ED-A11FC934F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18817" y="5017248"/>
            <a:ext cx="911907" cy="91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27" name="Graphic 26" descr="DVD player with solid fill">
            <a:extLst>
              <a:ext uri="{FF2B5EF4-FFF2-40B4-BE49-F238E27FC236}">
                <a16:creationId xmlns:a16="http://schemas.microsoft.com/office/drawing/2014/main" id="{0B90A8D2-7D1A-CC81-83D5-2A27B697BD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87453" y="2743221"/>
            <a:ext cx="1807728" cy="1560858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4856A79-5D79-0BF0-A376-7CE49B327991}"/>
              </a:ext>
            </a:extLst>
          </p:cNvPr>
          <p:cNvCxnSpPr>
            <a:cxnSpLocks/>
            <a:stCxn id="11" idx="3"/>
            <a:endCxn id="27" idx="1"/>
          </p:cNvCxnSpPr>
          <p:nvPr/>
        </p:nvCxnSpPr>
        <p:spPr>
          <a:xfrm>
            <a:off x="1730725" y="2089468"/>
            <a:ext cx="3256729" cy="1434182"/>
          </a:xfrm>
          <a:prstGeom prst="straightConnector1">
            <a:avLst/>
          </a:prstGeom>
          <a:ln w="254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FBE4B7C-4415-F752-0DE8-807DF8BC8DE7}"/>
              </a:ext>
            </a:extLst>
          </p:cNvPr>
          <p:cNvCxnSpPr>
            <a:cxnSpLocks/>
            <a:stCxn id="9" idx="3"/>
            <a:endCxn id="27" idx="1"/>
          </p:cNvCxnSpPr>
          <p:nvPr/>
        </p:nvCxnSpPr>
        <p:spPr>
          <a:xfrm flipV="1">
            <a:off x="1730723" y="3523650"/>
            <a:ext cx="3256730" cy="393832"/>
          </a:xfrm>
          <a:prstGeom prst="straightConnector1">
            <a:avLst/>
          </a:prstGeom>
          <a:ln w="254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A78DA7B-B011-65B7-571D-4E5779484CE2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1730723" y="3040648"/>
            <a:ext cx="3256730" cy="483002"/>
          </a:xfrm>
          <a:prstGeom prst="straightConnector1">
            <a:avLst/>
          </a:prstGeom>
          <a:ln w="254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8D02873-416F-480B-BF9B-6D28123CA27B}"/>
              </a:ext>
            </a:extLst>
          </p:cNvPr>
          <p:cNvCxnSpPr>
            <a:cxnSpLocks/>
            <a:stCxn id="12" idx="3"/>
            <a:endCxn id="27" idx="1"/>
          </p:cNvCxnSpPr>
          <p:nvPr/>
        </p:nvCxnSpPr>
        <p:spPr>
          <a:xfrm flipV="1">
            <a:off x="1730723" y="3523651"/>
            <a:ext cx="3256730" cy="1949551"/>
          </a:xfrm>
          <a:prstGeom prst="straightConnector1">
            <a:avLst/>
          </a:prstGeom>
          <a:ln w="254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F26FC05-49E9-C527-1688-3164A201A21F}"/>
              </a:ext>
            </a:extLst>
          </p:cNvPr>
          <p:cNvSpPr txBox="1"/>
          <p:nvPr/>
        </p:nvSpPr>
        <p:spPr>
          <a:xfrm>
            <a:off x="870185" y="1147915"/>
            <a:ext cx="787395" cy="368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95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Users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7AE4D31-FC5C-C561-B2D1-88AC59CE6706}"/>
              </a:ext>
            </a:extLst>
          </p:cNvPr>
          <p:cNvSpPr txBox="1"/>
          <p:nvPr/>
        </p:nvSpPr>
        <p:spPr>
          <a:xfrm>
            <a:off x="5073008" y="2672086"/>
            <a:ext cx="1535613" cy="368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95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TAP instance</a:t>
            </a:r>
          </a:p>
        </p:txBody>
      </p:sp>
      <p:sp>
        <p:nvSpPr>
          <p:cNvPr id="55" name="Left-Right-Up Arrow 54">
            <a:extLst>
              <a:ext uri="{FF2B5EF4-FFF2-40B4-BE49-F238E27FC236}">
                <a16:creationId xmlns:a16="http://schemas.microsoft.com/office/drawing/2014/main" id="{A916E5A8-89DD-375C-1FD5-1F7297EC3DD2}"/>
              </a:ext>
            </a:extLst>
          </p:cNvPr>
          <p:cNvSpPr/>
          <p:nvPr/>
        </p:nvSpPr>
        <p:spPr>
          <a:xfrm rot="16200000">
            <a:off x="8031751" y="1604698"/>
            <a:ext cx="1375615" cy="3848747"/>
          </a:xfrm>
          <a:prstGeom prst="leftRightUpArrow">
            <a:avLst>
              <a:gd name="adj1" fmla="val 19177"/>
              <a:gd name="adj2" fmla="val 25000"/>
              <a:gd name="adj3" fmla="val 25000"/>
            </a:avLst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D3C809F-A1E5-142B-8BA8-A3A48C2465DE}"/>
              </a:ext>
            </a:extLst>
          </p:cNvPr>
          <p:cNvSpPr txBox="1"/>
          <p:nvPr/>
        </p:nvSpPr>
        <p:spPr>
          <a:xfrm>
            <a:off x="920982" y="4417203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9BCF6422-E18B-066E-92FE-B81CC672CFB1}"/>
              </a:ext>
            </a:extLst>
          </p:cNvPr>
          <p:cNvSpPr/>
          <p:nvPr/>
        </p:nvSpPr>
        <p:spPr>
          <a:xfrm>
            <a:off x="5507209" y="3902093"/>
            <a:ext cx="765338" cy="455953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/>
              <a:t>App State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FDFA395-E570-F1E0-F539-A7CBE06EDDE8}"/>
              </a:ext>
            </a:extLst>
          </p:cNvPr>
          <p:cNvSpPr/>
          <p:nvPr/>
        </p:nvSpPr>
        <p:spPr>
          <a:xfrm>
            <a:off x="4987451" y="2639802"/>
            <a:ext cx="1807728" cy="1889527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Server with solid fill">
            <a:extLst>
              <a:ext uri="{FF2B5EF4-FFF2-40B4-BE49-F238E27FC236}">
                <a16:creationId xmlns:a16="http://schemas.microsoft.com/office/drawing/2014/main" id="{0AF78C35-691D-25F6-0EB6-6C7B9697EB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30840" y="4216880"/>
            <a:ext cx="1212837" cy="1212837"/>
          </a:xfrm>
          <a:prstGeom prst="rect">
            <a:avLst/>
          </a:prstGeom>
        </p:spPr>
      </p:pic>
      <p:pic>
        <p:nvPicPr>
          <p:cNvPr id="5" name="Graphic 4" descr="Database with solid fill">
            <a:extLst>
              <a:ext uri="{FF2B5EF4-FFF2-40B4-BE49-F238E27FC236}">
                <a16:creationId xmlns:a16="http://schemas.microsoft.com/office/drawing/2014/main" id="{DCEE17F0-C7F8-B34E-8A14-B5C203378B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49189" y="1283525"/>
            <a:ext cx="1421616" cy="14216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895451-00E9-6B75-6BE2-3EA2E17E9417}"/>
              </a:ext>
            </a:extLst>
          </p:cNvPr>
          <p:cNvSpPr txBox="1"/>
          <p:nvPr/>
        </p:nvSpPr>
        <p:spPr>
          <a:xfrm>
            <a:off x="9290375" y="1010735"/>
            <a:ext cx="1961841" cy="368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95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Archive database</a:t>
            </a:r>
          </a:p>
        </p:txBody>
      </p:sp>
      <p:pic>
        <p:nvPicPr>
          <p:cNvPr id="13" name="Graphic 12" descr="Database with solid fill">
            <a:extLst>
              <a:ext uri="{FF2B5EF4-FFF2-40B4-BE49-F238E27FC236}">
                <a16:creationId xmlns:a16="http://schemas.microsoft.com/office/drawing/2014/main" id="{F2B03A39-92A2-2811-5BC9-2FD9430627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54490" y="1419651"/>
            <a:ext cx="1421616" cy="1421616"/>
          </a:xfrm>
          <a:prstGeom prst="rect">
            <a:avLst/>
          </a:prstGeom>
        </p:spPr>
      </p:pic>
      <p:pic>
        <p:nvPicPr>
          <p:cNvPr id="14" name="Graphic 13" descr="Database with solid fill">
            <a:extLst>
              <a:ext uri="{FF2B5EF4-FFF2-40B4-BE49-F238E27FC236}">
                <a16:creationId xmlns:a16="http://schemas.microsoft.com/office/drawing/2014/main" id="{30D25281-E862-CF9F-2158-4BA18CBDE9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43930" y="1571635"/>
            <a:ext cx="1421616" cy="14216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F31DBA9-346A-CFD3-585A-AD8C030AA5C7}"/>
              </a:ext>
            </a:extLst>
          </p:cNvPr>
          <p:cNvSpPr txBox="1"/>
          <p:nvPr/>
        </p:nvSpPr>
        <p:spPr>
          <a:xfrm>
            <a:off x="8633271" y="5354660"/>
            <a:ext cx="3360087" cy="644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95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Other services</a:t>
            </a:r>
          </a:p>
          <a:p>
            <a:pPr algn="ctr"/>
            <a:r>
              <a:rPr lang="en-US" sz="1795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Authentication, Authorization</a:t>
            </a:r>
            <a:r>
              <a:rPr lang="en-US" sz="1795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…)</a:t>
            </a:r>
          </a:p>
        </p:txBody>
      </p:sp>
    </p:spTree>
    <p:extLst>
      <p:ext uri="{BB962C8B-B14F-4D97-AF65-F5344CB8AC3E}">
        <p14:creationId xmlns:p14="http://schemas.microsoft.com/office/powerpoint/2010/main" val="2420843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BBEA1-E90D-469C-8997-22A1AFED0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AB464-DE7F-A6EB-AB67-826516D3A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80" y="153969"/>
            <a:ext cx="10081234" cy="583180"/>
          </a:xfrm>
        </p:spPr>
        <p:txBody>
          <a:bodyPr>
            <a:normAutofit/>
          </a:bodyPr>
          <a:lstStyle/>
          <a:p>
            <a:r>
              <a:rPr lang="en-GB" altLang="en-US" sz="2400" dirty="0"/>
              <a:t>TAP Stateless layout</a:t>
            </a:r>
          </a:p>
        </p:txBody>
      </p:sp>
      <p:pic>
        <p:nvPicPr>
          <p:cNvPr id="9" name="Content Placeholder 8" descr="Internet with solid fill">
            <a:extLst>
              <a:ext uri="{FF2B5EF4-FFF2-40B4-BE49-F238E27FC236}">
                <a16:creationId xmlns:a16="http://schemas.microsoft.com/office/drawing/2014/main" id="{ED74F9E3-3272-7A34-5CBA-61FFAED4F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817" y="3461529"/>
            <a:ext cx="911907" cy="911907"/>
          </a:xfrm>
        </p:spPr>
      </p:pic>
      <p:pic>
        <p:nvPicPr>
          <p:cNvPr id="10" name="Content Placeholder 8" descr="Internet with solid fill">
            <a:extLst>
              <a:ext uri="{FF2B5EF4-FFF2-40B4-BE49-F238E27FC236}">
                <a16:creationId xmlns:a16="http://schemas.microsoft.com/office/drawing/2014/main" id="{12714233-9E66-1151-04D3-06BB90ACD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18818" y="2574728"/>
            <a:ext cx="911907" cy="91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1" name="Content Placeholder 8" descr="Internet with solid fill">
            <a:extLst>
              <a:ext uri="{FF2B5EF4-FFF2-40B4-BE49-F238E27FC236}">
                <a16:creationId xmlns:a16="http://schemas.microsoft.com/office/drawing/2014/main" id="{D7A7A6C2-2BB0-617B-B464-FE47F80E1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18818" y="1633515"/>
            <a:ext cx="911907" cy="91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2" name="Content Placeholder 8" descr="Internet with solid fill">
            <a:extLst>
              <a:ext uri="{FF2B5EF4-FFF2-40B4-BE49-F238E27FC236}">
                <a16:creationId xmlns:a16="http://schemas.microsoft.com/office/drawing/2014/main" id="{F69D01C5-8AFB-2B08-7DAE-7FE81EA87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18817" y="5017248"/>
            <a:ext cx="911907" cy="91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4" name="Graphic 13" descr="Server with solid fill">
            <a:extLst>
              <a:ext uri="{FF2B5EF4-FFF2-40B4-BE49-F238E27FC236}">
                <a16:creationId xmlns:a16="http://schemas.microsoft.com/office/drawing/2014/main" id="{3DC874CC-B92F-388A-4AF5-6E9F3466D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23902" y="2820094"/>
            <a:ext cx="911906" cy="1207594"/>
          </a:xfrm>
          <a:prstGeom prst="rect">
            <a:avLst/>
          </a:prstGeom>
        </p:spPr>
      </p:pic>
      <p:pic>
        <p:nvPicPr>
          <p:cNvPr id="16" name="Graphic 15" descr="Database with solid fill">
            <a:extLst>
              <a:ext uri="{FF2B5EF4-FFF2-40B4-BE49-F238E27FC236}">
                <a16:creationId xmlns:a16="http://schemas.microsoft.com/office/drawing/2014/main" id="{B32EC9EC-4708-C369-AEE3-28EAC1F7BF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49189" y="1283525"/>
            <a:ext cx="1421616" cy="1421616"/>
          </a:xfrm>
          <a:prstGeom prst="rect">
            <a:avLst/>
          </a:prstGeom>
        </p:spPr>
      </p:pic>
      <p:pic>
        <p:nvPicPr>
          <p:cNvPr id="27" name="Graphic 26" descr="DVD player with solid fill">
            <a:extLst>
              <a:ext uri="{FF2B5EF4-FFF2-40B4-BE49-F238E27FC236}">
                <a16:creationId xmlns:a16="http://schemas.microsoft.com/office/drawing/2014/main" id="{9D5328AE-75CA-C446-3B91-A5AA320D00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95840" y="1064081"/>
            <a:ext cx="1807728" cy="1560858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17DCF1B-DA74-59F9-24E2-9CDE9FD9B198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730724" y="2089469"/>
            <a:ext cx="1393178" cy="1334423"/>
          </a:xfrm>
          <a:prstGeom prst="straightConnector1">
            <a:avLst/>
          </a:prstGeom>
          <a:ln w="254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FD634AA-F8CB-8891-0D13-9B414ECC63C5}"/>
              </a:ext>
            </a:extLst>
          </p:cNvPr>
          <p:cNvCxnSpPr>
            <a:cxnSpLocks/>
            <a:stCxn id="9" idx="3"/>
            <a:endCxn id="14" idx="1"/>
          </p:cNvCxnSpPr>
          <p:nvPr/>
        </p:nvCxnSpPr>
        <p:spPr>
          <a:xfrm flipV="1">
            <a:off x="1730724" y="3423892"/>
            <a:ext cx="1393179" cy="493591"/>
          </a:xfrm>
          <a:prstGeom prst="straightConnector1">
            <a:avLst/>
          </a:prstGeom>
          <a:ln w="254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EB3F49D-1214-8004-9A93-D872A9DFD542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730724" y="3030681"/>
            <a:ext cx="1393178" cy="393210"/>
          </a:xfrm>
          <a:prstGeom prst="straightConnector1">
            <a:avLst/>
          </a:prstGeom>
          <a:ln w="254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78F2963-B4E9-6603-B90A-65FE7C61B2B4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1730724" y="3423891"/>
            <a:ext cx="1393179" cy="2049310"/>
          </a:xfrm>
          <a:prstGeom prst="straightConnector1">
            <a:avLst/>
          </a:prstGeom>
          <a:ln w="254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0080CE6-8500-7937-FC78-E9ECFB415353}"/>
              </a:ext>
            </a:extLst>
          </p:cNvPr>
          <p:cNvSpPr txBox="1"/>
          <p:nvPr/>
        </p:nvSpPr>
        <p:spPr>
          <a:xfrm>
            <a:off x="870185" y="1147915"/>
            <a:ext cx="787395" cy="368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95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Users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A3E938-5665-1154-3A02-DD6DF5C60958}"/>
              </a:ext>
            </a:extLst>
          </p:cNvPr>
          <p:cNvSpPr txBox="1"/>
          <p:nvPr/>
        </p:nvSpPr>
        <p:spPr>
          <a:xfrm>
            <a:off x="3078027" y="3992460"/>
            <a:ext cx="9917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Load balancer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71C9DFB-E838-A2D8-0837-74F7C1FF6290}"/>
              </a:ext>
            </a:extLst>
          </p:cNvPr>
          <p:cNvSpPr txBox="1"/>
          <p:nvPr/>
        </p:nvSpPr>
        <p:spPr>
          <a:xfrm>
            <a:off x="5910558" y="1147916"/>
            <a:ext cx="1646463" cy="368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95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TAP instances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05BCB82-DC2E-EFA2-1554-B8D34038A2E4}"/>
              </a:ext>
            </a:extLst>
          </p:cNvPr>
          <p:cNvSpPr txBox="1"/>
          <p:nvPr/>
        </p:nvSpPr>
        <p:spPr>
          <a:xfrm>
            <a:off x="9290375" y="1010735"/>
            <a:ext cx="1961841" cy="368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95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Archive database</a:t>
            </a:r>
          </a:p>
        </p:txBody>
      </p:sp>
      <p:pic>
        <p:nvPicPr>
          <p:cNvPr id="58" name="Graphic 57" descr="Database with solid fill">
            <a:extLst>
              <a:ext uri="{FF2B5EF4-FFF2-40B4-BE49-F238E27FC236}">
                <a16:creationId xmlns:a16="http://schemas.microsoft.com/office/drawing/2014/main" id="{C681A1FA-6550-86F9-B17D-1EDB2C93F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54490" y="1419651"/>
            <a:ext cx="1421616" cy="1421616"/>
          </a:xfrm>
          <a:prstGeom prst="rect">
            <a:avLst/>
          </a:prstGeom>
        </p:spPr>
      </p:pic>
      <p:pic>
        <p:nvPicPr>
          <p:cNvPr id="59" name="Graphic 58" descr="Database with solid fill">
            <a:extLst>
              <a:ext uri="{FF2B5EF4-FFF2-40B4-BE49-F238E27FC236}">
                <a16:creationId xmlns:a16="http://schemas.microsoft.com/office/drawing/2014/main" id="{45D9DDC1-A389-8A3A-64DB-2529ACB50C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43930" y="1571635"/>
            <a:ext cx="1421616" cy="1421616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E0238B1B-9FE3-D990-6B6C-8EFF6C250941}"/>
              </a:ext>
            </a:extLst>
          </p:cNvPr>
          <p:cNvSpPr txBox="1"/>
          <p:nvPr/>
        </p:nvSpPr>
        <p:spPr>
          <a:xfrm>
            <a:off x="6390889" y="419322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...</a:t>
            </a:r>
          </a:p>
        </p:txBody>
      </p:sp>
      <p:pic>
        <p:nvPicPr>
          <p:cNvPr id="66" name="Graphic 65" descr="DVD player with solid fill">
            <a:extLst>
              <a:ext uri="{FF2B5EF4-FFF2-40B4-BE49-F238E27FC236}">
                <a16:creationId xmlns:a16="http://schemas.microsoft.com/office/drawing/2014/main" id="{44850881-0C4F-58CB-19B9-AA24F16E02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12103" y="2642085"/>
            <a:ext cx="1807728" cy="1560858"/>
          </a:xfrm>
          <a:prstGeom prst="rect">
            <a:avLst/>
          </a:prstGeom>
        </p:spPr>
      </p:pic>
      <p:pic>
        <p:nvPicPr>
          <p:cNvPr id="67" name="Graphic 66" descr="DVD player with solid fill">
            <a:extLst>
              <a:ext uri="{FF2B5EF4-FFF2-40B4-BE49-F238E27FC236}">
                <a16:creationId xmlns:a16="http://schemas.microsoft.com/office/drawing/2014/main" id="{E94D8E09-F73A-233C-B9CC-55CE6F4168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33133" y="1804114"/>
            <a:ext cx="1807728" cy="1560858"/>
          </a:xfrm>
          <a:prstGeom prst="rect">
            <a:avLst/>
          </a:prstGeom>
        </p:spPr>
      </p:pic>
      <p:pic>
        <p:nvPicPr>
          <p:cNvPr id="68" name="Graphic 67" descr="DVD player with solid fill">
            <a:extLst>
              <a:ext uri="{FF2B5EF4-FFF2-40B4-BE49-F238E27FC236}">
                <a16:creationId xmlns:a16="http://schemas.microsoft.com/office/drawing/2014/main" id="{18BE62AB-C063-E4DB-1D6A-E638B03265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92754" y="4692772"/>
            <a:ext cx="1807728" cy="1560858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7719B724-3802-A73D-5DDF-E8F31614FECB}"/>
              </a:ext>
            </a:extLst>
          </p:cNvPr>
          <p:cNvSpPr txBox="1"/>
          <p:nvPr/>
        </p:nvSpPr>
        <p:spPr>
          <a:xfrm>
            <a:off x="920982" y="4417203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...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0F5875B1-2143-3979-03D5-2F5A26D956D8}"/>
              </a:ext>
            </a:extLst>
          </p:cNvPr>
          <p:cNvCxnSpPr>
            <a:cxnSpLocks/>
            <a:stCxn id="14" idx="3"/>
            <a:endCxn id="27" idx="1"/>
          </p:cNvCxnSpPr>
          <p:nvPr/>
        </p:nvCxnSpPr>
        <p:spPr>
          <a:xfrm flipV="1">
            <a:off x="4035808" y="1844511"/>
            <a:ext cx="1860032" cy="1579381"/>
          </a:xfrm>
          <a:prstGeom prst="bentConnector3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9984D4D4-E473-653A-EBE4-45B4FF14EFD7}"/>
              </a:ext>
            </a:extLst>
          </p:cNvPr>
          <p:cNvCxnSpPr>
            <a:cxnSpLocks/>
            <a:stCxn id="14" idx="3"/>
            <a:endCxn id="67" idx="1"/>
          </p:cNvCxnSpPr>
          <p:nvPr/>
        </p:nvCxnSpPr>
        <p:spPr>
          <a:xfrm flipV="1">
            <a:off x="4035809" y="2584543"/>
            <a:ext cx="1897325" cy="839348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6E3E1021-2B49-6511-5B1F-A408D11DF35B}"/>
              </a:ext>
            </a:extLst>
          </p:cNvPr>
          <p:cNvCxnSpPr>
            <a:cxnSpLocks/>
            <a:stCxn id="14" idx="3"/>
            <a:endCxn id="66" idx="1"/>
          </p:cNvCxnSpPr>
          <p:nvPr/>
        </p:nvCxnSpPr>
        <p:spPr>
          <a:xfrm flipV="1">
            <a:off x="4035809" y="3422515"/>
            <a:ext cx="1876295" cy="1377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653531E2-882C-6DFD-7A82-B04777497514}"/>
              </a:ext>
            </a:extLst>
          </p:cNvPr>
          <p:cNvCxnSpPr>
            <a:cxnSpLocks/>
            <a:stCxn id="14" idx="3"/>
            <a:endCxn id="68" idx="1"/>
          </p:cNvCxnSpPr>
          <p:nvPr/>
        </p:nvCxnSpPr>
        <p:spPr>
          <a:xfrm>
            <a:off x="4035808" y="3423891"/>
            <a:ext cx="1856946" cy="2049310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7" name="Graphic 56" descr="Server with solid fill">
            <a:extLst>
              <a:ext uri="{FF2B5EF4-FFF2-40B4-BE49-F238E27FC236}">
                <a16:creationId xmlns:a16="http://schemas.microsoft.com/office/drawing/2014/main" id="{D147884E-8974-94E9-9F82-3D6151760D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843970" y="4216880"/>
            <a:ext cx="1212837" cy="1212837"/>
          </a:xfrm>
          <a:prstGeom prst="rect">
            <a:avLst/>
          </a:prstGeom>
        </p:spPr>
      </p:pic>
      <p:sp>
        <p:nvSpPr>
          <p:cNvPr id="62" name="Left-Right-Up Arrow 61">
            <a:extLst>
              <a:ext uri="{FF2B5EF4-FFF2-40B4-BE49-F238E27FC236}">
                <a16:creationId xmlns:a16="http://schemas.microsoft.com/office/drawing/2014/main" id="{D7DEE64D-AB07-A2C3-91FB-A2BB46FDBE22}"/>
              </a:ext>
            </a:extLst>
          </p:cNvPr>
          <p:cNvSpPr/>
          <p:nvPr/>
        </p:nvSpPr>
        <p:spPr>
          <a:xfrm rot="16200000">
            <a:off x="8606850" y="1969617"/>
            <a:ext cx="1345626" cy="3020858"/>
          </a:xfrm>
          <a:prstGeom prst="leftRightUpArrow">
            <a:avLst>
              <a:gd name="adj1" fmla="val 17847"/>
              <a:gd name="adj2" fmla="val 25000"/>
              <a:gd name="adj3" fmla="val 25000"/>
            </a:avLst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36318F-F874-5646-3750-6D1F603A39C4}"/>
              </a:ext>
            </a:extLst>
          </p:cNvPr>
          <p:cNvSpPr txBox="1"/>
          <p:nvPr/>
        </p:nvSpPr>
        <p:spPr>
          <a:xfrm>
            <a:off x="8633271" y="5354660"/>
            <a:ext cx="3360087" cy="644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95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Other services</a:t>
            </a:r>
          </a:p>
          <a:p>
            <a:pPr algn="ctr"/>
            <a:r>
              <a:rPr lang="en-US" sz="1795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Authentication, Authorization</a:t>
            </a:r>
            <a:r>
              <a:rPr lang="en-US" sz="1795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…)</a:t>
            </a:r>
          </a:p>
        </p:txBody>
      </p:sp>
    </p:spTree>
    <p:extLst>
      <p:ext uri="{BB962C8B-B14F-4D97-AF65-F5344CB8AC3E}">
        <p14:creationId xmlns:p14="http://schemas.microsoft.com/office/powerpoint/2010/main" val="504366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647CE-338D-2300-F9B0-4DDDE20F0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2F3B9-505E-51B6-8997-CC89038F6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 wrap="square" anchor="ctr">
            <a:normAutofit/>
          </a:bodyPr>
          <a:lstStyle/>
          <a:p>
            <a:r>
              <a:rPr lang="en-US" sz="2400" dirty="0"/>
              <a:t>How to share this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85945-980C-38EE-F7F1-B6F46290CA4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8" y="1156111"/>
            <a:ext cx="11397885" cy="5018111"/>
          </a:xfrm>
        </p:spPr>
        <p:txBody>
          <a:bodyPr wrap="square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TAP service was refactored to extract this information from the application itself.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Now the question was: where do we put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first (and most obvious) option was to store it in the database: 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It’s structured information and the database is already a central part of the system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All instances read and write to the same database, ensuring consistency across the system.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Makes synchronization mechanisms unnecessary at the application level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Common data (e.g., configuration, metadata, usage counters) is instantly available to all instances.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New instances can start up and access the same information without replication or reloading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database guarantees data persistence across restarts, deployments, or crashes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Databases handle concurrent access, locking, and transactions reliably.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Ensures updates to shared information are atomic and conflict-free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Avoids introducing additional systems, simplifies infrastructure and reduces maintenance overhead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1124226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71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C17C0-D263-B5E1-3600-9D10C77E3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F94EB-E58A-93D8-A310-55AAA25F3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80" y="153969"/>
            <a:ext cx="10081234" cy="583180"/>
          </a:xfrm>
        </p:spPr>
        <p:txBody>
          <a:bodyPr>
            <a:normAutofit/>
          </a:bodyPr>
          <a:lstStyle/>
          <a:p>
            <a:r>
              <a:rPr lang="en-GB" altLang="en-US" sz="3191"/>
              <a:t>TAP Stateless layout + Application state</a:t>
            </a:r>
          </a:p>
        </p:txBody>
      </p:sp>
      <p:pic>
        <p:nvPicPr>
          <p:cNvPr id="9" name="Content Placeholder 8" descr="Internet with solid fill">
            <a:extLst>
              <a:ext uri="{FF2B5EF4-FFF2-40B4-BE49-F238E27FC236}">
                <a16:creationId xmlns:a16="http://schemas.microsoft.com/office/drawing/2014/main" id="{B49B24D8-3215-5044-219E-CAD8DD18F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817" y="3461529"/>
            <a:ext cx="911907" cy="911907"/>
          </a:xfrm>
        </p:spPr>
      </p:pic>
      <p:pic>
        <p:nvPicPr>
          <p:cNvPr id="10" name="Content Placeholder 8" descr="Internet with solid fill">
            <a:extLst>
              <a:ext uri="{FF2B5EF4-FFF2-40B4-BE49-F238E27FC236}">
                <a16:creationId xmlns:a16="http://schemas.microsoft.com/office/drawing/2014/main" id="{3304CEF6-60C7-E5CC-4AEF-393C124AD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18818" y="2574728"/>
            <a:ext cx="911907" cy="91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1" name="Content Placeholder 8" descr="Internet with solid fill">
            <a:extLst>
              <a:ext uri="{FF2B5EF4-FFF2-40B4-BE49-F238E27FC236}">
                <a16:creationId xmlns:a16="http://schemas.microsoft.com/office/drawing/2014/main" id="{628384A6-0A8C-8FAC-DDE3-204C3D886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18818" y="1633515"/>
            <a:ext cx="911907" cy="91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2" name="Content Placeholder 8" descr="Internet with solid fill">
            <a:extLst>
              <a:ext uri="{FF2B5EF4-FFF2-40B4-BE49-F238E27FC236}">
                <a16:creationId xmlns:a16="http://schemas.microsoft.com/office/drawing/2014/main" id="{1AF8850D-381D-CF5E-D5AF-17CC100B8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18817" y="5017248"/>
            <a:ext cx="911907" cy="91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4" name="Graphic 13" descr="Server with solid fill">
            <a:extLst>
              <a:ext uri="{FF2B5EF4-FFF2-40B4-BE49-F238E27FC236}">
                <a16:creationId xmlns:a16="http://schemas.microsoft.com/office/drawing/2014/main" id="{1EDF623E-7294-8230-CE15-701E670B8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23902" y="2820094"/>
            <a:ext cx="911906" cy="1207594"/>
          </a:xfrm>
          <a:prstGeom prst="rect">
            <a:avLst/>
          </a:prstGeom>
        </p:spPr>
      </p:pic>
      <p:pic>
        <p:nvPicPr>
          <p:cNvPr id="16" name="Graphic 15" descr="Database with solid fill">
            <a:extLst>
              <a:ext uri="{FF2B5EF4-FFF2-40B4-BE49-F238E27FC236}">
                <a16:creationId xmlns:a16="http://schemas.microsoft.com/office/drawing/2014/main" id="{79204634-CBE6-EAFD-3279-944689FD1A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49189" y="1283525"/>
            <a:ext cx="1421616" cy="1421616"/>
          </a:xfrm>
          <a:prstGeom prst="rect">
            <a:avLst/>
          </a:prstGeom>
        </p:spPr>
      </p:pic>
      <p:pic>
        <p:nvPicPr>
          <p:cNvPr id="27" name="Graphic 26" descr="DVD player with solid fill">
            <a:extLst>
              <a:ext uri="{FF2B5EF4-FFF2-40B4-BE49-F238E27FC236}">
                <a16:creationId xmlns:a16="http://schemas.microsoft.com/office/drawing/2014/main" id="{36617DA2-8887-64C1-1260-5AD71C368C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95840" y="1064081"/>
            <a:ext cx="1807728" cy="1560858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2143532-6261-1621-9FA9-1C1A6A34B4BB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730724" y="2089469"/>
            <a:ext cx="1393178" cy="1334423"/>
          </a:xfrm>
          <a:prstGeom prst="straightConnector1">
            <a:avLst/>
          </a:prstGeom>
          <a:ln w="254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6ABE392-A5BE-C158-3D07-460A330A455A}"/>
              </a:ext>
            </a:extLst>
          </p:cNvPr>
          <p:cNvCxnSpPr>
            <a:cxnSpLocks/>
            <a:stCxn id="9" idx="3"/>
            <a:endCxn id="14" idx="1"/>
          </p:cNvCxnSpPr>
          <p:nvPr/>
        </p:nvCxnSpPr>
        <p:spPr>
          <a:xfrm flipV="1">
            <a:off x="1730724" y="3423892"/>
            <a:ext cx="1393179" cy="493591"/>
          </a:xfrm>
          <a:prstGeom prst="straightConnector1">
            <a:avLst/>
          </a:prstGeom>
          <a:ln w="254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6227662-226B-261C-9D20-75833CDF5C4A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730724" y="3030681"/>
            <a:ext cx="1393178" cy="393210"/>
          </a:xfrm>
          <a:prstGeom prst="straightConnector1">
            <a:avLst/>
          </a:prstGeom>
          <a:ln w="254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CDE5EF0-5617-9BFC-4972-047067309CB0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1730724" y="3423891"/>
            <a:ext cx="1393179" cy="2049310"/>
          </a:xfrm>
          <a:prstGeom prst="straightConnector1">
            <a:avLst/>
          </a:prstGeom>
          <a:ln w="254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DB6DFAC-9243-3D4C-F72B-5F50B69E1642}"/>
              </a:ext>
            </a:extLst>
          </p:cNvPr>
          <p:cNvSpPr txBox="1"/>
          <p:nvPr/>
        </p:nvSpPr>
        <p:spPr>
          <a:xfrm>
            <a:off x="870185" y="1147915"/>
            <a:ext cx="787395" cy="368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95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Users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A529209-96ED-4844-704E-97C916FBF57B}"/>
              </a:ext>
            </a:extLst>
          </p:cNvPr>
          <p:cNvSpPr txBox="1"/>
          <p:nvPr/>
        </p:nvSpPr>
        <p:spPr>
          <a:xfrm>
            <a:off x="3078027" y="3992460"/>
            <a:ext cx="9917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Load balancer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5B12B79-9F85-33EE-656D-00DE8D598A6F}"/>
              </a:ext>
            </a:extLst>
          </p:cNvPr>
          <p:cNvSpPr txBox="1"/>
          <p:nvPr/>
        </p:nvSpPr>
        <p:spPr>
          <a:xfrm>
            <a:off x="5910558" y="1147916"/>
            <a:ext cx="1646463" cy="368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95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TAP instances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10C533B-6EA4-993C-EAED-D06BEF1CF2D8}"/>
              </a:ext>
            </a:extLst>
          </p:cNvPr>
          <p:cNvSpPr txBox="1"/>
          <p:nvPr/>
        </p:nvSpPr>
        <p:spPr>
          <a:xfrm>
            <a:off x="9290375" y="1010735"/>
            <a:ext cx="1961841" cy="368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95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Archive database</a:t>
            </a:r>
          </a:p>
        </p:txBody>
      </p:sp>
      <p:pic>
        <p:nvPicPr>
          <p:cNvPr id="58" name="Graphic 57" descr="Database with solid fill">
            <a:extLst>
              <a:ext uri="{FF2B5EF4-FFF2-40B4-BE49-F238E27FC236}">
                <a16:creationId xmlns:a16="http://schemas.microsoft.com/office/drawing/2014/main" id="{A18AA37D-F5D7-EBC3-BE58-8AC13731D9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54490" y="1419651"/>
            <a:ext cx="1421616" cy="1421616"/>
          </a:xfrm>
          <a:prstGeom prst="rect">
            <a:avLst/>
          </a:prstGeom>
        </p:spPr>
      </p:pic>
      <p:pic>
        <p:nvPicPr>
          <p:cNvPr id="59" name="Graphic 58" descr="Database with solid fill">
            <a:extLst>
              <a:ext uri="{FF2B5EF4-FFF2-40B4-BE49-F238E27FC236}">
                <a16:creationId xmlns:a16="http://schemas.microsoft.com/office/drawing/2014/main" id="{8EFDE26E-622E-02BD-7825-2EB005A0AF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43930" y="1571635"/>
            <a:ext cx="1421616" cy="1421616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B3B2E1EE-92DD-6D92-5F99-478D807F3D71}"/>
              </a:ext>
            </a:extLst>
          </p:cNvPr>
          <p:cNvSpPr txBox="1"/>
          <p:nvPr/>
        </p:nvSpPr>
        <p:spPr>
          <a:xfrm>
            <a:off x="6390889" y="419322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...</a:t>
            </a:r>
          </a:p>
        </p:txBody>
      </p:sp>
      <p:pic>
        <p:nvPicPr>
          <p:cNvPr id="66" name="Graphic 65" descr="DVD player with solid fill">
            <a:extLst>
              <a:ext uri="{FF2B5EF4-FFF2-40B4-BE49-F238E27FC236}">
                <a16:creationId xmlns:a16="http://schemas.microsoft.com/office/drawing/2014/main" id="{5BFD26FB-B79A-881F-7BC5-3A80504C15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12103" y="2642085"/>
            <a:ext cx="1807728" cy="1560858"/>
          </a:xfrm>
          <a:prstGeom prst="rect">
            <a:avLst/>
          </a:prstGeom>
        </p:spPr>
      </p:pic>
      <p:pic>
        <p:nvPicPr>
          <p:cNvPr id="67" name="Graphic 66" descr="DVD player with solid fill">
            <a:extLst>
              <a:ext uri="{FF2B5EF4-FFF2-40B4-BE49-F238E27FC236}">
                <a16:creationId xmlns:a16="http://schemas.microsoft.com/office/drawing/2014/main" id="{6750C17C-DF65-231A-6B8B-2F9AD1CD86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33133" y="1804114"/>
            <a:ext cx="1807728" cy="1560858"/>
          </a:xfrm>
          <a:prstGeom prst="rect">
            <a:avLst/>
          </a:prstGeom>
        </p:spPr>
      </p:pic>
      <p:pic>
        <p:nvPicPr>
          <p:cNvPr id="68" name="Graphic 67" descr="DVD player with solid fill">
            <a:extLst>
              <a:ext uri="{FF2B5EF4-FFF2-40B4-BE49-F238E27FC236}">
                <a16:creationId xmlns:a16="http://schemas.microsoft.com/office/drawing/2014/main" id="{2A025524-A1A5-017A-6BF4-FFD5ABFC82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92754" y="4692772"/>
            <a:ext cx="1807728" cy="1560858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5215636E-9873-98C3-1BF7-F5FCA6191643}"/>
              </a:ext>
            </a:extLst>
          </p:cNvPr>
          <p:cNvSpPr txBox="1"/>
          <p:nvPr/>
        </p:nvSpPr>
        <p:spPr>
          <a:xfrm>
            <a:off x="920982" y="4417203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...</a:t>
            </a:r>
          </a:p>
        </p:txBody>
      </p:sp>
      <p:pic>
        <p:nvPicPr>
          <p:cNvPr id="5" name="Graphic 4" descr="Server with solid fill">
            <a:extLst>
              <a:ext uri="{FF2B5EF4-FFF2-40B4-BE49-F238E27FC236}">
                <a16:creationId xmlns:a16="http://schemas.microsoft.com/office/drawing/2014/main" id="{1843AEE3-48B0-545C-A380-22583396E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843970" y="4216880"/>
            <a:ext cx="1212837" cy="1212837"/>
          </a:xfrm>
          <a:prstGeom prst="rect">
            <a:avLst/>
          </a:prstGeom>
        </p:spPr>
      </p:pic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E4F549BC-B0F6-5E1E-B13B-817C7B82CB46}"/>
              </a:ext>
            </a:extLst>
          </p:cNvPr>
          <p:cNvCxnSpPr>
            <a:cxnSpLocks/>
            <a:stCxn id="14" idx="3"/>
            <a:endCxn id="27" idx="1"/>
          </p:cNvCxnSpPr>
          <p:nvPr/>
        </p:nvCxnSpPr>
        <p:spPr>
          <a:xfrm flipV="1">
            <a:off x="4035808" y="1844511"/>
            <a:ext cx="1860032" cy="1579381"/>
          </a:xfrm>
          <a:prstGeom prst="bentConnector3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8D8D8D46-5BDA-370D-8439-CAE9680431A2}"/>
              </a:ext>
            </a:extLst>
          </p:cNvPr>
          <p:cNvCxnSpPr>
            <a:cxnSpLocks/>
            <a:stCxn id="14" idx="3"/>
            <a:endCxn id="67" idx="1"/>
          </p:cNvCxnSpPr>
          <p:nvPr/>
        </p:nvCxnSpPr>
        <p:spPr>
          <a:xfrm flipV="1">
            <a:off x="4035809" y="2584543"/>
            <a:ext cx="1897325" cy="839348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8BAACAAB-A16D-3019-F352-DF5F4145B55F}"/>
              </a:ext>
            </a:extLst>
          </p:cNvPr>
          <p:cNvCxnSpPr>
            <a:cxnSpLocks/>
            <a:stCxn id="14" idx="3"/>
            <a:endCxn id="66" idx="1"/>
          </p:cNvCxnSpPr>
          <p:nvPr/>
        </p:nvCxnSpPr>
        <p:spPr>
          <a:xfrm flipV="1">
            <a:off x="4035809" y="3422515"/>
            <a:ext cx="1876295" cy="1377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58BF953A-E0DB-7FA6-9957-36292AE0F8C9}"/>
              </a:ext>
            </a:extLst>
          </p:cNvPr>
          <p:cNvCxnSpPr>
            <a:cxnSpLocks/>
            <a:stCxn id="14" idx="3"/>
            <a:endCxn id="68" idx="1"/>
          </p:cNvCxnSpPr>
          <p:nvPr/>
        </p:nvCxnSpPr>
        <p:spPr>
          <a:xfrm>
            <a:off x="4035808" y="3423891"/>
            <a:ext cx="1856946" cy="2049310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Left-Right-Up Arrow 6">
            <a:extLst>
              <a:ext uri="{FF2B5EF4-FFF2-40B4-BE49-F238E27FC236}">
                <a16:creationId xmlns:a16="http://schemas.microsoft.com/office/drawing/2014/main" id="{66EE5F85-C0C4-F578-515A-CDAB167B4127}"/>
              </a:ext>
            </a:extLst>
          </p:cNvPr>
          <p:cNvSpPr/>
          <p:nvPr/>
        </p:nvSpPr>
        <p:spPr>
          <a:xfrm rot="16200000">
            <a:off x="8606850" y="1969617"/>
            <a:ext cx="1345626" cy="3020858"/>
          </a:xfrm>
          <a:prstGeom prst="leftRightUpArrow">
            <a:avLst>
              <a:gd name="adj1" fmla="val 17847"/>
              <a:gd name="adj2" fmla="val 25000"/>
              <a:gd name="adj3" fmla="val 25000"/>
            </a:avLst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09731CB3-C496-63CC-70F6-B3298710A1D2}"/>
              </a:ext>
            </a:extLst>
          </p:cNvPr>
          <p:cNvSpPr/>
          <p:nvPr/>
        </p:nvSpPr>
        <p:spPr>
          <a:xfrm>
            <a:off x="9293032" y="2598043"/>
            <a:ext cx="509829" cy="344924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/>
              <a:t>App State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8470B66-44C6-1BA9-400D-A15D4CEE058E}"/>
              </a:ext>
            </a:extLst>
          </p:cNvPr>
          <p:cNvSpPr/>
          <p:nvPr/>
        </p:nvSpPr>
        <p:spPr>
          <a:xfrm>
            <a:off x="8849189" y="897447"/>
            <a:ext cx="3092640" cy="2095807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F63DD6-F8ED-46AA-04F5-3474FED39DA7}"/>
              </a:ext>
            </a:extLst>
          </p:cNvPr>
          <p:cNvSpPr txBox="1"/>
          <p:nvPr/>
        </p:nvSpPr>
        <p:spPr>
          <a:xfrm>
            <a:off x="8633271" y="5354660"/>
            <a:ext cx="3360087" cy="644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95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Other services</a:t>
            </a:r>
          </a:p>
          <a:p>
            <a:pPr algn="ctr"/>
            <a:r>
              <a:rPr lang="en-US" sz="1795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Authentication, Authorization</a:t>
            </a:r>
            <a:r>
              <a:rPr lang="en-US" sz="1795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…)</a:t>
            </a:r>
          </a:p>
        </p:txBody>
      </p:sp>
    </p:spTree>
    <p:extLst>
      <p:ext uri="{BB962C8B-B14F-4D97-AF65-F5344CB8AC3E}">
        <p14:creationId xmlns:p14="http://schemas.microsoft.com/office/powerpoint/2010/main" val="3862395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1D7D3-7EB6-104C-D46A-B18CCEBCD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BFC84-2496-A584-511A-C848FAECA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 wrap="square" anchor="ctr">
            <a:normAutofit/>
          </a:bodyPr>
          <a:lstStyle/>
          <a:p>
            <a:r>
              <a:rPr lang="en-US" sz="2400" dirty="0"/>
              <a:t>How to share this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30EF1-CB4E-455C-55C9-B6D7BCC1B39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8" y="1156111"/>
            <a:ext cx="11397885" cy="5018111"/>
          </a:xfrm>
        </p:spPr>
        <p:txBody>
          <a:bodyPr wrap="square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TAP service was refactored to extract this information from the application itself.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Now the question was: where do we put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first (and most obvious) option was to store it in the database: 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It’s structured information and the database is already a central part of the system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All instances read and write to the same database, ensuring consistency across the system.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Makes synchronization mechanisms unnecessary at the application level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Common data (e.g., configuration, metadata, usage counters) is instantly available to all instances.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New instances can start up and access the same information without replication or reloading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database guarantees data persistence across restarts, deployments, or crashes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Databases handle concurrent access, locking, and transactions reliably.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Ensures updates to shared information are atomic and conflict-free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Avoids introducing additional systems simplifies infrastructure and reduces maintenance overhead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1124226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420314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DASS_XXXIII_Summary" id="{CC1D87EC-8066-4F49-BD00-FC4DF8A1BFB3}" vid="{60DFAC29-BB8D-D043-A15F-0F12DDE9C9FB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DASS_XXXIII_Summary" id="{CC1D87EC-8066-4F49-BD00-FC4DF8A1BFB3}" vid="{72F77C75-E366-F649-8C78-2A8667BD218D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DASS_XXXIII_Summary" id="{CC1D87EC-8066-4F49-BD00-FC4DF8A1BFB3}" vid="{E67992DA-B70A-894A-9ACF-D23941EADE28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DASS_XXXIII_Summary" id="{CC1D87EC-8066-4F49-BD00-FC4DF8A1BFB3}" vid="{DCE0B16F-F519-2248-BFFF-7383F199A79D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Releasable to the Public</Classification>
    <Issue_x0020_Date xmlns="ddc99d1b-0883-4f2c-a8e6-6d8ebaa0e5d6">2023-05-03T22:00:00+00:00</Issue_x0020_Date>
    <Issue xmlns="ddc99d1b-0883-4f2c-a8e6-6d8ebaa0e5d6">1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Issued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Props1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E22279E-2C4C-4C93-8498-455A58D1433E}">
  <ds:schemaRefs>
    <ds:schemaRef ds:uri="http://schemas.microsoft.com/sharepoint/v3/fields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  <ds:schemaRef ds:uri="ddc99d1b-0883-4f2c-a8e6-6d8ebaa0e5d6"/>
    <ds:schemaRef ds:uri="http://purl.org/dc/terms/"/>
    <ds:schemaRef ds:uri="http://schemas.microsoft.com/office/infopath/2007/PartnerControls"/>
    <ds:schemaRef ds:uri="http://schemas.microsoft.com/sharepoint/v4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ESA_Presentation_DARK</Template>
  <TotalTime>23255</TotalTime>
  <Words>1215</Words>
  <Application>Microsoft Macintosh PowerPoint</Application>
  <PresentationFormat>Custom</PresentationFormat>
  <Paragraphs>177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</vt:lpstr>
      <vt:lpstr>Calibri</vt:lpstr>
      <vt:lpstr>Verdana</vt:lpstr>
      <vt:lpstr>ESA_Presentation_DARK</vt:lpstr>
      <vt:lpstr>ESA_Presentation_DARK_BG</vt:lpstr>
      <vt:lpstr>ESA_Presentation_CLEAR</vt:lpstr>
      <vt:lpstr>ESA_Presentation_CLEAR_BG</vt:lpstr>
      <vt:lpstr>ESAC TAP stateless follow up</vt:lpstr>
      <vt:lpstr>The goal: Key Advantages of Stateless, Scalable Service Architectures</vt:lpstr>
      <vt:lpstr>But … TAP is not a stateless service</vt:lpstr>
      <vt:lpstr>TAP Stateful layout</vt:lpstr>
      <vt:lpstr>TAP Stateful layout + Application state</vt:lpstr>
      <vt:lpstr>TAP Stateless layout</vt:lpstr>
      <vt:lpstr>How to share this information</vt:lpstr>
      <vt:lpstr>TAP Stateless layout + Application state</vt:lpstr>
      <vt:lpstr>How to share this information</vt:lpstr>
      <vt:lpstr>From Transactions to Analytics: Databases in ESDC</vt:lpstr>
      <vt:lpstr>Why the Database Wasn’t the Right Place After All</vt:lpstr>
      <vt:lpstr>TAP Stateless layout + Application state</vt:lpstr>
      <vt:lpstr>In-Memory Databases: Fast, Reliable, and Scalable I</vt:lpstr>
      <vt:lpstr>In-Memory Services: Options and Considerations</vt:lpstr>
      <vt:lpstr>System Tests — Still a Crucial Part of the Software</vt:lpstr>
      <vt:lpstr>What is the scenario we want to deal with?</vt:lpstr>
      <vt:lpstr>Questions / feedback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PV2026 @ ESAC, Madrid, Spain</dc:title>
  <dc:subject>PV2026 @ ESAC, Madrid, Spain</dc:subject>
  <dc:creator>Sara Nieto</dc:creator>
  <cp:keywords/>
  <dc:description/>
  <cp:lastModifiedBy>José Osinde</cp:lastModifiedBy>
  <cp:revision>196</cp:revision>
  <cp:lastPrinted>2008-08-26T16:26:23Z</cp:lastPrinted>
  <dcterms:created xsi:type="dcterms:W3CDTF">2023-11-23T11:59:13Z</dcterms:created>
  <dcterms:modified xsi:type="dcterms:W3CDTF">2025-11-11T12:42:40Z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Sara Nieto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Releasable to the Public</vt:lpwstr>
  </property>
  <property fmtid="{D5CDD505-2E9C-101B-9397-08002B2CF9AE}" pid="18" name="Classification Caveat">
    <vt:lpwstr/>
  </property>
  <property fmtid="{D5CDD505-2E9C-101B-9397-08002B2CF9AE}" pid="19" name="Status">
    <vt:lpwstr>Issued</vt:lpwstr>
  </property>
  <property fmtid="{D5CDD505-2E9C-101B-9397-08002B2CF9AE}" pid="20" name="bmsSiteName">
    <vt:lpwstr>ESA ESAC</vt:lpwstr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>ESA ESAC</vt:lpwstr>
  </property>
  <property fmtid="{D5CDD505-2E9C-101B-9397-08002B2CF9AE}" pid="24" name="bmsAddress">
    <vt:lpwstr>Camino bajo del Castillo, s/n -  28692 Villanueva de la CaÒada - Madrid - Spain</vt:lpwstr>
  </property>
  <property fmtid="{D5CDD505-2E9C-101B-9397-08002B2CF9AE}" pid="25" name="bmsPlace">
    <vt:lpwstr>Madrid</vt:lpwstr>
  </property>
  <property fmtid="{D5CDD505-2E9C-101B-9397-08002B2CF9AE}" pid="26" name="bmsPhoneFax">
    <vt:lpwstr/>
  </property>
  <property fmtid="{D5CDD505-2E9C-101B-9397-08002B2CF9AE}" pid="27" name="Issue">
    <vt:i4>1</vt:i4>
  </property>
  <property fmtid="{D5CDD505-2E9C-101B-9397-08002B2CF9AE}" pid="28" name="Revision">
    <vt:i4>0</vt:i4>
  </property>
  <property fmtid="{D5CDD505-2E9C-101B-9397-08002B2CF9AE}" pid="29" name="Issue Date">
    <vt:filetime>2023-11-22T23:00:00Z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