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  <p:sldMasterId id="2147483684" r:id="rId3"/>
  </p:sldMasterIdLst>
  <p:notesMasterIdLst>
    <p:notesMasterId r:id="rId17"/>
  </p:notesMasterIdLst>
  <p:sldIdLst>
    <p:sldId id="256" r:id="rId4"/>
    <p:sldId id="284" r:id="rId5"/>
    <p:sldId id="276" r:id="rId6"/>
    <p:sldId id="268" r:id="rId7"/>
    <p:sldId id="286" r:id="rId8"/>
    <p:sldId id="287" r:id="rId9"/>
    <p:sldId id="283" r:id="rId10"/>
    <p:sldId id="282" r:id="rId11"/>
    <p:sldId id="288" r:id="rId12"/>
    <p:sldId id="271" r:id="rId13"/>
    <p:sldId id="281" r:id="rId14"/>
    <p:sldId id="269" r:id="rId15"/>
    <p:sldId id="270" r:id="rId1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28" d="100"/>
          <a:sy n="128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FF3D457-8DBC-4305-AEE6-1A87DE0988E1}" type="datetimeFigureOut">
              <a:rPr lang="fr-FR" smtClean="0"/>
              <a:t>17/10/2011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4BEB924-6409-4EE9-93F8-868FE505D1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21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EB924-6409-4EE9-93F8-868FE505D14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367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EB924-6409-4EE9-93F8-868FE505D14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166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CAAE-FBC0-4989-9DF9-70B4A299851B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89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CAAE-FBC0-4989-9DF9-70B4A299851B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89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CAAE-FBC0-4989-9DF9-70B4A299851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589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DCAAE-FBC0-4989-9DF9-70B4A299851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58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40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48" y="0"/>
            <a:ext cx="942952" cy="32918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2011/10/17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624" y="0"/>
            <a:ext cx="4464496" cy="329184"/>
          </a:xfrm>
        </p:spPr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6136" y="-6258"/>
            <a:ext cx="1066800" cy="329184"/>
          </a:xfrm>
        </p:spPr>
        <p:txBody>
          <a:bodyPr/>
          <a:lstStyle/>
          <a:p>
            <a:fld id="{DDD4A7ED-4C38-47D7-8205-0E017AD9CD58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0"/>
            <a:ext cx="683567" cy="38393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42" y="0"/>
            <a:ext cx="305122" cy="39019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 t="6933" r="15481" b="8047"/>
          <a:stretch/>
        </p:blipFill>
        <p:spPr>
          <a:xfrm>
            <a:off x="7844664" y="3601"/>
            <a:ext cx="608864" cy="380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2011/05/16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2011/05/16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106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168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37306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494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861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429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437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4622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04664"/>
            <a:ext cx="9073008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600200"/>
            <a:ext cx="9073008" cy="52131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2011/10/17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53265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806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388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40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48" y="0"/>
            <a:ext cx="942952" cy="329184"/>
          </a:xfrm>
        </p:spPr>
        <p:txBody>
          <a:bodyPr/>
          <a:lstStyle/>
          <a:p>
            <a:r>
              <a:rPr lang="fr-FR" smtClean="0"/>
              <a:t>06/12/2010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624" y="0"/>
            <a:ext cx="4464496" cy="329184"/>
          </a:xfrm>
        </p:spPr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6136" y="-6258"/>
            <a:ext cx="1066800" cy="329184"/>
          </a:xfrm>
        </p:spPr>
        <p:txBody>
          <a:bodyPr/>
          <a:lstStyle/>
          <a:p>
            <a:fld id="{DDD4A7ED-4C38-47D7-8205-0E017AD9CD5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0"/>
            <a:ext cx="683567" cy="38393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42" y="0"/>
            <a:ext cx="305122" cy="39019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 t="6933" r="15481" b="8047"/>
          <a:stretch/>
        </p:blipFill>
        <p:spPr>
          <a:xfrm>
            <a:off x="7844664" y="3601"/>
            <a:ext cx="608864" cy="38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5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04664"/>
            <a:ext cx="9073008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600200"/>
            <a:ext cx="9073008" cy="52131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42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183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65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06/12/2010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674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06/12/2010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337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06/12/2010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1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2011/05/16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5645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06/12/2010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061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173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07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2011/05/16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2011/05/16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2011/05/16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2011/05/16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2011/05/16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2011/05/16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wmf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496" y="398875"/>
            <a:ext cx="9073008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1600200"/>
            <a:ext cx="9073008" cy="521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5902"/>
            <a:ext cx="971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2011/10/17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5616" y="0"/>
            <a:ext cx="4536504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2160" y="36997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DD4A7ED-4C38-47D7-8205-0E017AD9CD58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0"/>
            <a:ext cx="683567" cy="38393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42" y="0"/>
            <a:ext cx="305122" cy="39019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 t="6933" r="15481" b="8047"/>
          <a:stretch/>
        </p:blipFill>
        <p:spPr>
          <a:xfrm>
            <a:off x="7844664" y="3601"/>
            <a:ext cx="608864" cy="3803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ChangeArrowheads="1"/>
          </p:cNvSpPr>
          <p:nvPr userDrawn="1"/>
        </p:nvSpPr>
        <p:spPr bwMode="auto">
          <a:xfrm>
            <a:off x="1042988" y="4941888"/>
            <a:ext cx="6985000" cy="574675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5128" name="Rectangle 8"/>
          <p:cNvSpPr>
            <a:spLocks noChangeArrowheads="1"/>
          </p:cNvSpPr>
          <p:nvPr userDrawn="1"/>
        </p:nvSpPr>
        <p:spPr bwMode="auto">
          <a:xfrm>
            <a:off x="1042988" y="1558925"/>
            <a:ext cx="6985000" cy="574675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5129" name="Rectangle 9"/>
          <p:cNvSpPr>
            <a:spLocks noChangeArrowheads="1"/>
          </p:cNvSpPr>
          <p:nvPr userDrawn="1"/>
        </p:nvSpPr>
        <p:spPr bwMode="auto">
          <a:xfrm>
            <a:off x="6804025" y="1557338"/>
            <a:ext cx="1223963" cy="3959225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5130" name="Rectangle 10"/>
          <p:cNvSpPr>
            <a:spLocks noChangeArrowheads="1"/>
          </p:cNvSpPr>
          <p:nvPr userDrawn="1"/>
        </p:nvSpPr>
        <p:spPr bwMode="auto">
          <a:xfrm>
            <a:off x="1042988" y="1557338"/>
            <a:ext cx="1223962" cy="3959225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5131" name="Rectangle 11"/>
          <p:cNvSpPr>
            <a:spLocks noChangeArrowheads="1"/>
          </p:cNvSpPr>
          <p:nvPr userDrawn="1"/>
        </p:nvSpPr>
        <p:spPr bwMode="auto">
          <a:xfrm>
            <a:off x="1042988" y="5516563"/>
            <a:ext cx="6985000" cy="64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5132" name="Rectangle 12"/>
          <p:cNvSpPr>
            <a:spLocks noChangeArrowheads="1"/>
          </p:cNvSpPr>
          <p:nvPr userDrawn="1"/>
        </p:nvSpPr>
        <p:spPr bwMode="auto">
          <a:xfrm>
            <a:off x="1042988" y="908050"/>
            <a:ext cx="6985000" cy="64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5133" name="Rectangle 13"/>
          <p:cNvSpPr>
            <a:spLocks noChangeArrowheads="1"/>
          </p:cNvSpPr>
          <p:nvPr userDrawn="1"/>
        </p:nvSpPr>
        <p:spPr bwMode="auto">
          <a:xfrm>
            <a:off x="1042988" y="1557338"/>
            <a:ext cx="6985000" cy="395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</a:endParaRPr>
          </a:p>
        </p:txBody>
      </p:sp>
      <p:grpSp>
        <p:nvGrpSpPr>
          <p:cNvPr id="5134" name="Group 14"/>
          <p:cNvGrpSpPr>
            <a:grpSpLocks/>
          </p:cNvGrpSpPr>
          <p:nvPr userDrawn="1"/>
        </p:nvGrpSpPr>
        <p:grpSpPr bwMode="auto">
          <a:xfrm>
            <a:off x="1908175" y="34925"/>
            <a:ext cx="1143000" cy="801688"/>
            <a:chOff x="-144" y="1570"/>
            <a:chExt cx="720" cy="505"/>
          </a:xfrm>
        </p:grpSpPr>
        <p:sp>
          <p:nvSpPr>
            <p:cNvPr id="5135" name="Text Box 15"/>
            <p:cNvSpPr txBox="1">
              <a:spLocks noChangeArrowheads="1"/>
            </p:cNvSpPr>
            <p:nvPr/>
          </p:nvSpPr>
          <p:spPr bwMode="auto">
            <a:xfrm>
              <a:off x="0" y="1570"/>
              <a:ext cx="4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000000"/>
                  </a:solidFill>
                  <a:latin typeface="Verdana" pitchFamily="34" charset="0"/>
                </a:rPr>
                <a:t>USERS</a:t>
              </a:r>
            </a:p>
          </p:txBody>
        </p:sp>
        <p:pic>
          <p:nvPicPr>
            <p:cNvPr id="5136" name="Picture 16" descr="j019538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4" y="1780"/>
              <a:ext cx="288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Picture 17" descr="j029202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" y="1780"/>
              <a:ext cx="311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41" name="Group 21"/>
          <p:cNvGrpSpPr>
            <a:grpSpLocks/>
          </p:cNvGrpSpPr>
          <p:nvPr userDrawn="1"/>
        </p:nvGrpSpPr>
        <p:grpSpPr bwMode="auto">
          <a:xfrm>
            <a:off x="5292725" y="188913"/>
            <a:ext cx="1885950" cy="625475"/>
            <a:chOff x="3334" y="119"/>
            <a:chExt cx="1188" cy="394"/>
          </a:xfrm>
        </p:grpSpPr>
        <p:pic>
          <p:nvPicPr>
            <p:cNvPr id="5142" name="Picture 2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19"/>
              <a:ext cx="394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43" name="Text Box 23"/>
            <p:cNvSpPr txBox="1">
              <a:spLocks noChangeArrowheads="1"/>
            </p:cNvSpPr>
            <p:nvPr/>
          </p:nvSpPr>
          <p:spPr bwMode="auto">
            <a:xfrm>
              <a:off x="3742" y="229"/>
              <a:ext cx="7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000000"/>
                  </a:solidFill>
                  <a:latin typeface="Verdana" pitchFamily="34" charset="0"/>
                </a:rPr>
                <a:t>COMPUTERS</a:t>
              </a:r>
            </a:p>
          </p:txBody>
        </p:sp>
      </p:grpSp>
      <p:sp>
        <p:nvSpPr>
          <p:cNvPr id="5144" name="Text Box 24"/>
          <p:cNvSpPr txBox="1">
            <a:spLocks noChangeArrowheads="1"/>
          </p:cNvSpPr>
          <p:nvPr userDrawn="1"/>
        </p:nvSpPr>
        <p:spPr bwMode="auto">
          <a:xfrm>
            <a:off x="3719513" y="836613"/>
            <a:ext cx="163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USER LAYER</a:t>
            </a:r>
          </a:p>
        </p:txBody>
      </p:sp>
      <p:sp>
        <p:nvSpPr>
          <p:cNvPr id="5145" name="Text Box 25"/>
          <p:cNvSpPr txBox="1">
            <a:spLocks noChangeArrowheads="1"/>
          </p:cNvSpPr>
          <p:nvPr userDrawn="1"/>
        </p:nvSpPr>
        <p:spPr bwMode="auto">
          <a:xfrm>
            <a:off x="3389313" y="5870575"/>
            <a:ext cx="229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RESOURCE LAYER</a:t>
            </a:r>
          </a:p>
        </p:txBody>
      </p:sp>
      <p:sp>
        <p:nvSpPr>
          <p:cNvPr id="5146" name="Text Box 26"/>
          <p:cNvSpPr txBox="1">
            <a:spLocks noChangeArrowheads="1"/>
          </p:cNvSpPr>
          <p:nvPr userDrawn="1"/>
        </p:nvSpPr>
        <p:spPr bwMode="auto">
          <a:xfrm>
            <a:off x="4081463" y="1628775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USING</a:t>
            </a:r>
          </a:p>
        </p:txBody>
      </p:sp>
      <p:sp>
        <p:nvSpPr>
          <p:cNvPr id="5147" name="Text Box 27"/>
          <p:cNvSpPr txBox="1">
            <a:spLocks noChangeArrowheads="1"/>
          </p:cNvSpPr>
          <p:nvPr userDrawn="1"/>
        </p:nvSpPr>
        <p:spPr bwMode="auto">
          <a:xfrm>
            <a:off x="3922713" y="5013325"/>
            <a:ext cx="122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SHARING</a:t>
            </a:r>
          </a:p>
        </p:txBody>
      </p:sp>
      <p:sp>
        <p:nvSpPr>
          <p:cNvPr id="5148" name="Text Box 28"/>
          <p:cNvSpPr txBox="1">
            <a:spLocks noChangeArrowheads="1"/>
          </p:cNvSpPr>
          <p:nvPr userDrawn="1"/>
        </p:nvSpPr>
        <p:spPr bwMode="auto">
          <a:xfrm>
            <a:off x="4114800" y="3141663"/>
            <a:ext cx="84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VO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CORE</a:t>
            </a:r>
          </a:p>
        </p:txBody>
      </p:sp>
      <p:pic>
        <p:nvPicPr>
          <p:cNvPr id="5139" name="Picture 19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202363"/>
            <a:ext cx="4032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40" name="Text Box 20"/>
          <p:cNvSpPr txBox="1">
            <a:spLocks noChangeArrowheads="1"/>
          </p:cNvSpPr>
          <p:nvPr userDrawn="1"/>
        </p:nvSpPr>
        <p:spPr bwMode="auto">
          <a:xfrm>
            <a:off x="3657600" y="6375400"/>
            <a:ext cx="12017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  <a:latin typeface="Verdana" pitchFamily="34" charset="0"/>
              </a:rPr>
              <a:t>PROVIDERS</a:t>
            </a:r>
          </a:p>
        </p:txBody>
      </p:sp>
      <p:pic>
        <p:nvPicPr>
          <p:cNvPr id="5151" name="Picture 31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170613"/>
            <a:ext cx="68103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2" name="Picture 3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6175375"/>
            <a:ext cx="73818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3" name="Picture 33" descr="Clipboard01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6205538"/>
            <a:ext cx="863600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5" name="Text Box 35"/>
          <p:cNvSpPr txBox="1">
            <a:spLocks noChangeArrowheads="1"/>
          </p:cNvSpPr>
          <p:nvPr userDrawn="1"/>
        </p:nvSpPr>
        <p:spPr bwMode="auto">
          <a:xfrm>
            <a:off x="377825" y="6308725"/>
            <a:ext cx="1274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20100517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000000"/>
                </a:solidFill>
              </a:rPr>
              <a:t>IVOA Architecture</a:t>
            </a:r>
          </a:p>
        </p:txBody>
      </p:sp>
      <p:pic>
        <p:nvPicPr>
          <p:cNvPr id="5156" name="Picture 36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6189663"/>
            <a:ext cx="863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40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496" y="398875"/>
            <a:ext cx="9073008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1600200"/>
            <a:ext cx="9073008" cy="521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5902"/>
            <a:ext cx="971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06/12/2010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5616" y="0"/>
            <a:ext cx="4536504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2160" y="36997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DD4A7ED-4C38-47D7-8205-0E017AD9CD58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0"/>
            <a:ext cx="683567" cy="38393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42" y="0"/>
            <a:ext cx="305122" cy="39019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 t="6933" r="15481" b="8047"/>
          <a:stretch/>
        </p:blipFill>
        <p:spPr>
          <a:xfrm>
            <a:off x="7844664" y="3601"/>
            <a:ext cx="608864" cy="38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5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18.wmf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18.wmf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wmf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wmf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TheorY</a:t>
            </a:r>
            <a:r>
              <a:rPr lang="fr-FR" dirty="0" smtClean="0"/>
              <a:t>/DAL Session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2011 Oct 18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2011/10/17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14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Issues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much of </a:t>
            </a:r>
            <a:r>
              <a:rPr lang="en-US" dirty="0" err="1" smtClean="0"/>
              <a:t>SimDM</a:t>
            </a:r>
            <a:r>
              <a:rPr lang="en-US" dirty="0" smtClean="0"/>
              <a:t> in Registries (via </a:t>
            </a:r>
            <a:r>
              <a:rPr lang="en-US" dirty="0" err="1" smtClean="0"/>
              <a:t>RegExt</a:t>
            </a:r>
            <a:r>
              <a:rPr lang="en-US" dirty="0" smtClean="0"/>
              <a:t>)?</a:t>
            </a:r>
          </a:p>
          <a:p>
            <a:pPr lvl="1"/>
            <a:r>
              <a:rPr lang="en-US" dirty="0"/>
              <a:t>Are Registry clients able to make </a:t>
            </a:r>
            <a:r>
              <a:rPr lang="en-US" dirty="0" smtClean="0"/>
              <a:t>complex queries</a:t>
            </a:r>
            <a:endParaRPr lang="en-US" dirty="0"/>
          </a:p>
          <a:p>
            <a:pPr lvl="2"/>
            <a:r>
              <a:rPr lang="en-US" dirty="0"/>
              <a:t>No </a:t>
            </a:r>
            <a:r>
              <a:rPr lang="en-US" dirty="0">
                <a:sym typeface="Symbol"/>
              </a:rPr>
              <a:t> </a:t>
            </a:r>
            <a:r>
              <a:rPr lang="en-US" dirty="0" err="1">
                <a:sym typeface="Symbol"/>
              </a:rPr>
              <a:t>SimDB</a:t>
            </a:r>
            <a:r>
              <a:rPr lang="en-US" dirty="0">
                <a:sym typeface="Symbol"/>
              </a:rPr>
              <a:t> proposal</a:t>
            </a:r>
          </a:p>
          <a:p>
            <a:pPr lvl="2"/>
            <a:r>
              <a:rPr lang="en-US" dirty="0" smtClean="0">
                <a:sym typeface="Symbol"/>
              </a:rPr>
              <a:t>Yes in case of </a:t>
            </a:r>
            <a:r>
              <a:rPr lang="en-US" dirty="0" err="1" smtClean="0">
                <a:sym typeface="Symbol"/>
              </a:rPr>
              <a:t>SKOSConcepts</a:t>
            </a:r>
            <a:r>
              <a:rPr lang="en-US" dirty="0" smtClean="0">
                <a:sym typeface="Symbol"/>
              </a:rPr>
              <a:t> use in </a:t>
            </a:r>
            <a:r>
              <a:rPr lang="en-US" dirty="0">
                <a:sym typeface="Symbol"/>
              </a:rPr>
              <a:t>Registries</a:t>
            </a:r>
            <a:r>
              <a:rPr lang="en-US" dirty="0" smtClean="0">
                <a:sym typeface="Symbol"/>
              </a:rPr>
              <a:t>?</a:t>
            </a:r>
            <a:endParaRPr lang="en-US" dirty="0" smtClean="0"/>
          </a:p>
          <a:p>
            <a:pPr lvl="1"/>
            <a:r>
              <a:rPr lang="en-US" dirty="0" err="1" smtClean="0"/>
              <a:t>SimDM</a:t>
            </a:r>
            <a:r>
              <a:rPr lang="en-US" dirty="0" smtClean="0"/>
              <a:t>/resource seems mandatory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274320" lvl="1" indent="0">
              <a:buNone/>
            </a:pPr>
            <a:endParaRPr lang="en-US" dirty="0" smtClean="0">
              <a:sym typeface="Symbol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2011/10/17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10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68" y="3501009"/>
            <a:ext cx="8007796" cy="334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Issues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much of </a:t>
            </a:r>
            <a:r>
              <a:rPr lang="en-US" dirty="0" err="1" smtClean="0"/>
              <a:t>SimDM</a:t>
            </a:r>
            <a:r>
              <a:rPr lang="en-US" dirty="0" smtClean="0"/>
              <a:t> in </a:t>
            </a:r>
            <a:br>
              <a:rPr lang="en-US" dirty="0" smtClean="0"/>
            </a:br>
            <a:r>
              <a:rPr lang="en-US" dirty="0" smtClean="0"/>
              <a:t>Registries (via </a:t>
            </a:r>
            <a:r>
              <a:rPr lang="en-US" dirty="0" err="1" smtClean="0"/>
              <a:t>RegExt</a:t>
            </a:r>
            <a:r>
              <a:rPr lang="en-US" dirty="0" smtClean="0"/>
              <a:t>)?</a:t>
            </a:r>
          </a:p>
          <a:p>
            <a:pPr lvl="1"/>
            <a:r>
              <a:rPr lang="en-US" dirty="0"/>
              <a:t>Part of </a:t>
            </a:r>
            <a:r>
              <a:rPr lang="en-US" dirty="0" err="1"/>
              <a:t>SimDM</a:t>
            </a:r>
            <a:r>
              <a:rPr lang="en-US" dirty="0"/>
              <a:t>/protocol </a:t>
            </a:r>
            <a:endParaRPr lang="en-US" dirty="0" smtClean="0"/>
          </a:p>
          <a:p>
            <a:pPr lvl="1"/>
            <a:r>
              <a:rPr lang="en-US" dirty="0" smtClean="0"/>
              <a:t>Protocol = OK?</a:t>
            </a:r>
          </a:p>
          <a:p>
            <a:pPr lvl="1"/>
            <a:r>
              <a:rPr lang="en-US" dirty="0" smtClean="0"/>
              <a:t>What about Physics and </a:t>
            </a:r>
            <a:br>
              <a:rPr lang="en-US" dirty="0" smtClean="0"/>
            </a:br>
            <a:r>
              <a:rPr lang="en-US" dirty="0" smtClean="0"/>
              <a:t>Algorithm?</a:t>
            </a:r>
          </a:p>
          <a:p>
            <a:pPr lvl="1"/>
            <a:r>
              <a:rPr lang="en-US" dirty="0" smtClean="0"/>
              <a:t>What else?</a:t>
            </a:r>
          </a:p>
          <a:p>
            <a:pPr marL="27432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2011/10/17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11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14" b="13128"/>
          <a:stretch/>
        </p:blipFill>
        <p:spPr>
          <a:xfrm>
            <a:off x="4396757" y="836712"/>
            <a:ext cx="4714701" cy="59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8185" y="523939"/>
            <a:ext cx="2160240" cy="613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SimDB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8064" y="515965"/>
            <a:ext cx="21602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VO </a:t>
            </a:r>
            <a:r>
              <a:rPr lang="fr-FR" dirty="0" err="1" smtClean="0"/>
              <a:t>Registry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699618" y="3396882"/>
            <a:ext cx="5760640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688185" y="1137484"/>
            <a:ext cx="2160240" cy="301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TAP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704952" y="2945339"/>
            <a:ext cx="1443332" cy="463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SimDAL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148284" y="3408953"/>
            <a:ext cx="3672408" cy="1287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(Sim)TAP</a:t>
            </a:r>
          </a:p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149940" y="4683632"/>
            <a:ext cx="3670752" cy="1287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Services</a:t>
            </a:r>
          </a:p>
        </p:txBody>
      </p:sp>
      <p:pic>
        <p:nvPicPr>
          <p:cNvPr id="1027" name="Picture 3" descr="C:\Documents and Settings\Hervé Wozniak\Mes documents\Archives\Mes sites Web\Web (obsolete)\Marseille\Herve.Wozniak\ECLIP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3411538"/>
            <a:ext cx="15875" cy="3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aptop"/>
          <p:cNvSpPr>
            <a:spLocks noEditPoints="1" noChangeArrowheads="1"/>
          </p:cNvSpPr>
          <p:nvPr/>
        </p:nvSpPr>
        <p:spPr bwMode="auto">
          <a:xfrm>
            <a:off x="8263165" y="2550727"/>
            <a:ext cx="892640" cy="789223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165" y="1663927"/>
            <a:ext cx="878942" cy="83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47" y="6957392"/>
            <a:ext cx="1185983" cy="125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165" y="764704"/>
            <a:ext cx="880835" cy="89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Documents"/>
          <p:cNvSpPr>
            <a:spLocks noEditPoints="1" noChangeArrowheads="1"/>
          </p:cNvSpPr>
          <p:nvPr/>
        </p:nvSpPr>
        <p:spPr bwMode="auto">
          <a:xfrm>
            <a:off x="8401147" y="3754435"/>
            <a:ext cx="532259" cy="59679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accent5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Form"/>
          <p:cNvSpPr>
            <a:spLocks noEditPoints="1" noChangeArrowheads="1"/>
          </p:cNvSpPr>
          <p:nvPr/>
        </p:nvSpPr>
        <p:spPr bwMode="auto">
          <a:xfrm>
            <a:off x="7894491" y="1595577"/>
            <a:ext cx="240853" cy="2543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24" name="Connecteur en angle 23"/>
          <p:cNvCxnSpPr>
            <a:endCxn id="5" idx="2"/>
          </p:cNvCxnSpPr>
          <p:nvPr/>
        </p:nvCxnSpPr>
        <p:spPr>
          <a:xfrm rot="10800000">
            <a:off x="6228185" y="1236045"/>
            <a:ext cx="1919389" cy="30800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en angle 25"/>
          <p:cNvCxnSpPr>
            <a:stCxn id="5" idx="2"/>
          </p:cNvCxnSpPr>
          <p:nvPr/>
        </p:nvCxnSpPr>
        <p:spPr>
          <a:xfrm rot="16200000" flipH="1">
            <a:off x="6799681" y="664548"/>
            <a:ext cx="441186" cy="158418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7257849" y="1254661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SimDB</a:t>
            </a:r>
            <a:r>
              <a:rPr lang="fr-FR" dirty="0"/>
              <a:t>?</a:t>
            </a:r>
          </a:p>
        </p:txBody>
      </p:sp>
      <p:cxnSp>
        <p:nvCxnSpPr>
          <p:cNvPr id="1025" name="Connecteur en angle 1024"/>
          <p:cNvCxnSpPr>
            <a:endCxn id="7" idx="2"/>
          </p:cNvCxnSpPr>
          <p:nvPr/>
        </p:nvCxnSpPr>
        <p:spPr>
          <a:xfrm rot="10800000">
            <a:off x="2768306" y="1439328"/>
            <a:ext cx="5379275" cy="55875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ZoneTexte 1027"/>
          <p:cNvSpPr txBox="1"/>
          <p:nvPr/>
        </p:nvSpPr>
        <p:spPr>
          <a:xfrm>
            <a:off x="3779912" y="1663487"/>
            <a:ext cx="2938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simulations?, </a:t>
            </a:r>
            <a:r>
              <a:rPr lang="fr-FR" dirty="0" err="1" smtClean="0"/>
              <a:t>webapps</a:t>
            </a:r>
            <a:r>
              <a:rPr lang="fr-FR" dirty="0" smtClean="0"/>
              <a:t>? etc...</a:t>
            </a:r>
            <a:endParaRPr lang="fr-FR" dirty="0"/>
          </a:p>
        </p:txBody>
      </p:sp>
      <p:cxnSp>
        <p:nvCxnSpPr>
          <p:cNvPr id="1034" name="Connecteur en angle 1033"/>
          <p:cNvCxnSpPr>
            <a:stCxn id="7" idx="2"/>
          </p:cNvCxnSpPr>
          <p:nvPr/>
        </p:nvCxnSpPr>
        <p:spPr>
          <a:xfrm rot="16200000" flipH="1">
            <a:off x="4810808" y="-603176"/>
            <a:ext cx="959050" cy="504405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orm"/>
          <p:cNvSpPr>
            <a:spLocks noEditPoints="1" noChangeArrowheads="1"/>
          </p:cNvSpPr>
          <p:nvPr/>
        </p:nvSpPr>
        <p:spPr bwMode="auto">
          <a:xfrm>
            <a:off x="7894492" y="2144002"/>
            <a:ext cx="240853" cy="2543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037" name="Connecteur en angle 1036"/>
          <p:cNvCxnSpPr>
            <a:endCxn id="6" idx="0"/>
          </p:cNvCxnSpPr>
          <p:nvPr/>
        </p:nvCxnSpPr>
        <p:spPr>
          <a:xfrm rot="10800000" flipV="1">
            <a:off x="4579938" y="2550726"/>
            <a:ext cx="3567634" cy="84615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4644008" y="2506677"/>
            <a:ext cx="1564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getCapabilities</a:t>
            </a:r>
            <a:endParaRPr lang="fr-FR" dirty="0"/>
          </a:p>
        </p:txBody>
      </p:sp>
      <p:cxnSp>
        <p:nvCxnSpPr>
          <p:cNvPr id="1039" name="Connecteur en angle 1038"/>
          <p:cNvCxnSpPr>
            <a:stCxn id="6" idx="0"/>
          </p:cNvCxnSpPr>
          <p:nvPr/>
        </p:nvCxnSpPr>
        <p:spPr>
          <a:xfrm rot="5400000" flipH="1" flipV="1">
            <a:off x="5935713" y="1520235"/>
            <a:ext cx="520873" cy="323242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orm"/>
          <p:cNvSpPr>
            <a:spLocks noEditPoints="1" noChangeArrowheads="1"/>
          </p:cNvSpPr>
          <p:nvPr/>
        </p:nvSpPr>
        <p:spPr bwMode="auto">
          <a:xfrm>
            <a:off x="7918497" y="2621634"/>
            <a:ext cx="240853" cy="2543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046" name="Connecteur en angle 1045"/>
          <p:cNvCxnSpPr>
            <a:endCxn id="10" idx="3"/>
          </p:cNvCxnSpPr>
          <p:nvPr/>
        </p:nvCxnSpPr>
        <p:spPr>
          <a:xfrm rot="5400000">
            <a:off x="6360537" y="3673131"/>
            <a:ext cx="2114536" cy="1194226"/>
          </a:xfrm>
          <a:prstGeom prst="bentConnector2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Connecteur en angle 1047"/>
          <p:cNvCxnSpPr>
            <a:stCxn id="10" idx="3"/>
          </p:cNvCxnSpPr>
          <p:nvPr/>
        </p:nvCxnSpPr>
        <p:spPr>
          <a:xfrm flipV="1">
            <a:off x="6820692" y="3645024"/>
            <a:ext cx="1888793" cy="1682488"/>
          </a:xfrm>
          <a:prstGeom prst="bentConnector3">
            <a:avLst>
              <a:gd name="adj1" fmla="val 77381"/>
            </a:avLst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156"/>
            <a:ext cx="3557384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Strasbourg Sep 2010: scenario 1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70987" y="523939"/>
            <a:ext cx="1428596" cy="923330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SimDM</a:t>
            </a:r>
            <a:r>
              <a:rPr lang="en-US" dirty="0" smtClean="0">
                <a:solidFill>
                  <a:schemeClr val="accent2"/>
                </a:solidFill>
              </a:rPr>
              <a:t> xml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query-able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repository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4100359" y="463158"/>
            <a:ext cx="1197764" cy="1200329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Part(s) of </a:t>
            </a:r>
          </a:p>
          <a:p>
            <a:r>
              <a:rPr lang="en-US" dirty="0" err="1" smtClean="0">
                <a:solidFill>
                  <a:schemeClr val="accent2"/>
                </a:solidFill>
              </a:rPr>
              <a:t>SimDM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XML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err="1" smtClean="0">
                <a:solidFill>
                  <a:schemeClr val="accent2"/>
                </a:solidFill>
              </a:rPr>
              <a:t>RegExt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704952" y="3412944"/>
            <a:ext cx="1444988" cy="2558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Metadata</a:t>
            </a:r>
            <a:r>
              <a:rPr lang="fr-FR" sz="1400" dirty="0" smtClean="0"/>
              <a:t> </a:t>
            </a:r>
            <a:r>
              <a:rPr lang="fr-FR" sz="1400" dirty="0" err="1" smtClean="0"/>
              <a:t>query</a:t>
            </a:r>
            <a:endParaRPr lang="fr-FR" sz="1400" dirty="0" smtClean="0"/>
          </a:p>
          <a:p>
            <a:pPr algn="ctr"/>
            <a:r>
              <a:rPr lang="fr-FR" sz="1400" dirty="0" smtClean="0"/>
              <a:t>Data </a:t>
            </a:r>
            <a:r>
              <a:rPr lang="fr-FR" sz="1400" dirty="0" err="1" smtClean="0"/>
              <a:t>query</a:t>
            </a:r>
            <a:endParaRPr lang="fr-FR" sz="1400" dirty="0" smtClean="0"/>
          </a:p>
          <a:p>
            <a:pPr algn="ctr"/>
            <a:r>
              <a:rPr lang="fr-FR" sz="1400" dirty="0" smtClean="0"/>
              <a:t>Data listing</a:t>
            </a:r>
          </a:p>
          <a:p>
            <a:pPr algn="ctr"/>
            <a:r>
              <a:rPr lang="fr-FR" sz="1400" dirty="0" err="1" smtClean="0"/>
              <a:t>Datasets</a:t>
            </a:r>
            <a:r>
              <a:rPr lang="fr-FR" sz="1400" dirty="0" smtClean="0"/>
              <a:t> listing</a:t>
            </a:r>
          </a:p>
          <a:p>
            <a:pPr algn="ctr"/>
            <a:r>
              <a:rPr lang="fr-FR" sz="1400" dirty="0" err="1" smtClean="0"/>
              <a:t>Preview</a:t>
            </a:r>
            <a:endParaRPr lang="fr-FR" sz="1400" dirty="0" smtClean="0"/>
          </a:p>
          <a:p>
            <a:pPr algn="ctr"/>
            <a:r>
              <a:rPr lang="fr-FR" sz="1400" dirty="0" err="1" smtClean="0"/>
              <a:t>Cutout</a:t>
            </a:r>
            <a:endParaRPr lang="fr-FR" sz="1400" dirty="0" smtClean="0"/>
          </a:p>
          <a:p>
            <a:pPr algn="ctr"/>
            <a:r>
              <a:rPr lang="fr-FR" sz="1400" dirty="0" smtClean="0"/>
              <a:t>Custom</a:t>
            </a:r>
          </a:p>
          <a:p>
            <a:pPr algn="ctr"/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4927818" y="3339950"/>
            <a:ext cx="1860317" cy="369332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TAP_SCHEMA?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338447" y="3850184"/>
            <a:ext cx="1415772" cy="2031325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Preview ?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Cutout ?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TAP: ADQL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and? PQL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(for S3-like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queries)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83568" y="1319837"/>
            <a:ext cx="1872208" cy="1888741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none" rtlCol="0">
            <a:noAutofit/>
          </a:bodyPr>
          <a:lstStyle/>
          <a:p>
            <a:endParaRPr lang="en-US" dirty="0" smtClean="0">
              <a:solidFill>
                <a:schemeClr val="accent2"/>
              </a:solidFill>
            </a:endParaRPr>
          </a:p>
          <a:p>
            <a:pPr algn="ctr"/>
            <a:r>
              <a:rPr lang="en-US" dirty="0" err="1" smtClean="0">
                <a:solidFill>
                  <a:schemeClr val="accent2"/>
                </a:solidFill>
              </a:rPr>
              <a:t>Synchronisation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</a:rPr>
              <a:t>mechanism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</a:rPr>
              <a:t>for metadata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234737" y="2928706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mine </a:t>
            </a:r>
            <a:r>
              <a:rPr lang="fr-FR" dirty="0" err="1" smtClean="0"/>
              <a:t>Experiments</a:t>
            </a:r>
            <a:r>
              <a:rPr lang="fr-FR" dirty="0" smtClean="0"/>
              <a:t>, </a:t>
            </a:r>
            <a:r>
              <a:rPr lang="fr-FR" dirty="0" err="1" smtClean="0"/>
              <a:t>Results</a:t>
            </a:r>
            <a:r>
              <a:rPr lang="fr-FR" dirty="0" smtClean="0"/>
              <a:t> / </a:t>
            </a:r>
            <a:r>
              <a:rPr lang="fr-FR" dirty="0" err="1" smtClean="0"/>
              <a:t>Preview</a:t>
            </a:r>
            <a:r>
              <a:rPr lang="fr-FR" dirty="0" smtClean="0"/>
              <a:t> / (</a:t>
            </a:r>
            <a:r>
              <a:rPr lang="fr-FR" dirty="0" err="1" smtClean="0"/>
              <a:t>Cutout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7460258" y="4692167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retrieve</a:t>
            </a:r>
            <a:r>
              <a:rPr lang="fr-FR" dirty="0" smtClean="0"/>
              <a:t> </a:t>
            </a:r>
            <a:r>
              <a:rPr lang="fr-FR" dirty="0" err="1" smtClean="0"/>
              <a:t>dataset</a:t>
            </a:r>
            <a:endParaRPr lang="fr-FR" dirty="0" smtClean="0"/>
          </a:p>
          <a:p>
            <a:r>
              <a:rPr lang="fr-FR" dirty="0" smtClean="0"/>
              <a:t>(</a:t>
            </a:r>
            <a:r>
              <a:rPr lang="fr-FR" dirty="0" err="1" smtClean="0"/>
              <a:t>download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098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21" grpId="0" animBg="1"/>
      <p:bldP spid="22" grpId="0" animBg="1"/>
      <p:bldP spid="30" grpId="0"/>
      <p:bldP spid="1028" grpId="0"/>
      <p:bldP spid="43" grpId="0" animBg="1"/>
      <p:bldP spid="47" grpId="0"/>
      <p:bldP spid="50" grpId="0" animBg="1"/>
      <p:bldP spid="23" grpId="0" animBg="1"/>
      <p:bldP spid="41" grpId="0" animBg="1"/>
      <p:bldP spid="44" grpId="0" animBg="1"/>
      <p:bldP spid="42" grpId="0" animBg="1"/>
      <p:bldP spid="45" grpId="0" animBg="1"/>
      <p:bldP spid="46" grpId="0" animBg="1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8185" y="523939"/>
            <a:ext cx="2160240" cy="613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SimDB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8064" y="515965"/>
            <a:ext cx="21602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VO </a:t>
            </a:r>
            <a:r>
              <a:rPr lang="fr-FR" dirty="0" err="1" smtClean="0"/>
              <a:t>Registry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699618" y="3396882"/>
            <a:ext cx="5760640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699619" y="1137484"/>
            <a:ext cx="2148806" cy="301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TAP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704952" y="2945339"/>
            <a:ext cx="1443332" cy="463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SimDAL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148284" y="3408953"/>
            <a:ext cx="3672408" cy="1287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(Sim)TAP</a:t>
            </a:r>
          </a:p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149940" y="4683632"/>
            <a:ext cx="3670752" cy="1287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Services</a:t>
            </a:r>
          </a:p>
        </p:txBody>
      </p:sp>
      <p:pic>
        <p:nvPicPr>
          <p:cNvPr id="1027" name="Picture 3" descr="C:\Documents and Settings\Hervé Wozniak\Mes documents\Archives\Mes sites Web\Web (obsolete)\Marseille\Herve.Wozniak\ECLIP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3411538"/>
            <a:ext cx="15875" cy="3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aptop"/>
          <p:cNvSpPr>
            <a:spLocks noEditPoints="1" noChangeArrowheads="1"/>
          </p:cNvSpPr>
          <p:nvPr/>
        </p:nvSpPr>
        <p:spPr bwMode="auto">
          <a:xfrm>
            <a:off x="8263165" y="2550727"/>
            <a:ext cx="892640" cy="789223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165" y="1663927"/>
            <a:ext cx="878942" cy="83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47" y="6957392"/>
            <a:ext cx="1185983" cy="125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165" y="764704"/>
            <a:ext cx="880835" cy="89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Documents"/>
          <p:cNvSpPr>
            <a:spLocks noEditPoints="1" noChangeArrowheads="1"/>
          </p:cNvSpPr>
          <p:nvPr/>
        </p:nvSpPr>
        <p:spPr bwMode="auto">
          <a:xfrm>
            <a:off x="8401147" y="3754435"/>
            <a:ext cx="532259" cy="59679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accent5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Form"/>
          <p:cNvSpPr>
            <a:spLocks noEditPoints="1" noChangeArrowheads="1"/>
          </p:cNvSpPr>
          <p:nvPr/>
        </p:nvSpPr>
        <p:spPr bwMode="auto">
          <a:xfrm>
            <a:off x="7894491" y="1595577"/>
            <a:ext cx="240853" cy="2543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24" name="Connecteur en angle 23"/>
          <p:cNvCxnSpPr>
            <a:endCxn id="5" idx="2"/>
          </p:cNvCxnSpPr>
          <p:nvPr/>
        </p:nvCxnSpPr>
        <p:spPr>
          <a:xfrm rot="10800000">
            <a:off x="6228185" y="1236045"/>
            <a:ext cx="1919389" cy="30800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en angle 25"/>
          <p:cNvCxnSpPr>
            <a:stCxn id="5" idx="2"/>
          </p:cNvCxnSpPr>
          <p:nvPr/>
        </p:nvCxnSpPr>
        <p:spPr>
          <a:xfrm rot="16200000" flipH="1">
            <a:off x="6713319" y="750909"/>
            <a:ext cx="613909" cy="158417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070767" y="1298801"/>
            <a:ext cx="19416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SimDAL</a:t>
            </a:r>
            <a:r>
              <a:rPr lang="fr-FR" dirty="0" smtClean="0"/>
              <a:t> AND </a:t>
            </a:r>
            <a:br>
              <a:rPr lang="fr-FR" dirty="0" smtClean="0"/>
            </a:br>
            <a:r>
              <a:rPr lang="fr-FR" dirty="0" smtClean="0"/>
              <a:t>simulations AND </a:t>
            </a:r>
            <a:br>
              <a:rPr lang="fr-FR" dirty="0" smtClean="0"/>
            </a:br>
            <a:r>
              <a:rPr lang="fr-FR" dirty="0" err="1" smtClean="0"/>
              <a:t>webapps</a:t>
            </a:r>
            <a:r>
              <a:rPr lang="fr-FR" dirty="0" smtClean="0"/>
              <a:t>?</a:t>
            </a:r>
            <a:endParaRPr lang="fr-FR" dirty="0"/>
          </a:p>
        </p:txBody>
      </p:sp>
      <p:cxnSp>
        <p:nvCxnSpPr>
          <p:cNvPr id="1037" name="Connecteur en angle 1036"/>
          <p:cNvCxnSpPr>
            <a:endCxn id="6" idx="0"/>
          </p:cNvCxnSpPr>
          <p:nvPr/>
        </p:nvCxnSpPr>
        <p:spPr>
          <a:xfrm rot="10800000" flipV="1">
            <a:off x="4579938" y="2550726"/>
            <a:ext cx="3567634" cy="84615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4644008" y="2506677"/>
            <a:ext cx="1564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getCapabilities</a:t>
            </a:r>
            <a:endParaRPr lang="fr-FR" dirty="0"/>
          </a:p>
        </p:txBody>
      </p:sp>
      <p:cxnSp>
        <p:nvCxnSpPr>
          <p:cNvPr id="1039" name="Connecteur en angle 1038"/>
          <p:cNvCxnSpPr>
            <a:stCxn id="6" idx="0"/>
          </p:cNvCxnSpPr>
          <p:nvPr/>
        </p:nvCxnSpPr>
        <p:spPr>
          <a:xfrm rot="5400000" flipH="1" flipV="1">
            <a:off x="5935713" y="1520235"/>
            <a:ext cx="520873" cy="323242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orm"/>
          <p:cNvSpPr>
            <a:spLocks noEditPoints="1" noChangeArrowheads="1"/>
          </p:cNvSpPr>
          <p:nvPr/>
        </p:nvSpPr>
        <p:spPr bwMode="auto">
          <a:xfrm>
            <a:off x="7918497" y="2621634"/>
            <a:ext cx="240853" cy="2543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046" name="Connecteur en angle 1045"/>
          <p:cNvCxnSpPr>
            <a:endCxn id="10" idx="3"/>
          </p:cNvCxnSpPr>
          <p:nvPr/>
        </p:nvCxnSpPr>
        <p:spPr>
          <a:xfrm rot="5400000">
            <a:off x="6360537" y="3673131"/>
            <a:ext cx="2114536" cy="1194226"/>
          </a:xfrm>
          <a:prstGeom prst="bentConnector2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Connecteur en angle 1047"/>
          <p:cNvCxnSpPr>
            <a:stCxn id="10" idx="3"/>
          </p:cNvCxnSpPr>
          <p:nvPr/>
        </p:nvCxnSpPr>
        <p:spPr>
          <a:xfrm flipV="1">
            <a:off x="6820692" y="3645024"/>
            <a:ext cx="1888793" cy="1682488"/>
          </a:xfrm>
          <a:prstGeom prst="bentConnector3">
            <a:avLst>
              <a:gd name="adj1" fmla="val 77381"/>
            </a:avLst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156"/>
            <a:ext cx="4553362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2"/>
                </a:solidFill>
              </a:rPr>
              <a:t>Oct</a:t>
            </a:r>
            <a:r>
              <a:rPr lang="fr-FR" dirty="0" smtClean="0">
                <a:solidFill>
                  <a:schemeClr val="accent2"/>
                </a:solidFill>
              </a:rPr>
              <a:t> 2011: scenario 2 (D. </a:t>
            </a:r>
            <a:r>
              <a:rPr lang="fr-FR" dirty="0" err="1" smtClean="0">
                <a:solidFill>
                  <a:schemeClr val="accent2"/>
                </a:solidFill>
              </a:rPr>
              <a:t>Languignon</a:t>
            </a:r>
            <a:r>
              <a:rPr lang="fr-FR" dirty="0" smtClean="0">
                <a:solidFill>
                  <a:schemeClr val="accent2"/>
                </a:solidFill>
              </a:rPr>
              <a:t> talk)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70987" y="523939"/>
            <a:ext cx="1197764" cy="369332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Useless 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864209" y="335662"/>
            <a:ext cx="2300630" cy="1200329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As much as possible</a:t>
            </a:r>
          </a:p>
          <a:p>
            <a:r>
              <a:rPr lang="en-US" dirty="0" err="1" smtClean="0">
                <a:solidFill>
                  <a:schemeClr val="accent2"/>
                </a:solidFill>
              </a:rPr>
              <a:t>SimDM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xml </a:t>
            </a:r>
          </a:p>
          <a:p>
            <a:r>
              <a:rPr lang="en-US" dirty="0" err="1" smtClean="0">
                <a:solidFill>
                  <a:schemeClr val="accent2"/>
                </a:solidFill>
              </a:rPr>
              <a:t>RegExt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704952" y="3412944"/>
            <a:ext cx="1444988" cy="2558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Metadata</a:t>
            </a:r>
            <a:r>
              <a:rPr lang="fr-FR" sz="1400" dirty="0" smtClean="0"/>
              <a:t> </a:t>
            </a:r>
            <a:r>
              <a:rPr lang="fr-FR" sz="1400" dirty="0" err="1" smtClean="0"/>
              <a:t>query</a:t>
            </a:r>
            <a:endParaRPr lang="fr-FR" sz="1400" dirty="0" smtClean="0"/>
          </a:p>
          <a:p>
            <a:pPr algn="ctr"/>
            <a:r>
              <a:rPr lang="fr-FR" sz="1400" dirty="0" smtClean="0"/>
              <a:t>Data </a:t>
            </a:r>
            <a:r>
              <a:rPr lang="fr-FR" sz="1400" dirty="0" err="1" smtClean="0"/>
              <a:t>query</a:t>
            </a:r>
            <a:endParaRPr lang="fr-FR" sz="1400" dirty="0" smtClean="0"/>
          </a:p>
          <a:p>
            <a:pPr algn="ctr"/>
            <a:r>
              <a:rPr lang="fr-FR" sz="1400" dirty="0" smtClean="0"/>
              <a:t>Data listing</a:t>
            </a:r>
          </a:p>
          <a:p>
            <a:pPr algn="ctr"/>
            <a:r>
              <a:rPr lang="fr-FR" sz="1400" dirty="0" err="1" smtClean="0"/>
              <a:t>Datasets</a:t>
            </a:r>
            <a:r>
              <a:rPr lang="fr-FR" sz="1400" dirty="0" smtClean="0"/>
              <a:t> listing</a:t>
            </a:r>
          </a:p>
          <a:p>
            <a:pPr algn="ctr"/>
            <a:r>
              <a:rPr lang="fr-FR" sz="1400" dirty="0" err="1" smtClean="0"/>
              <a:t>Preview</a:t>
            </a:r>
            <a:endParaRPr lang="fr-FR" sz="1400" dirty="0" smtClean="0"/>
          </a:p>
          <a:p>
            <a:pPr algn="ctr"/>
            <a:r>
              <a:rPr lang="fr-FR" sz="1400" dirty="0" err="1" smtClean="0"/>
              <a:t>Cutout</a:t>
            </a:r>
            <a:endParaRPr lang="fr-FR" sz="1400" dirty="0" smtClean="0"/>
          </a:p>
          <a:p>
            <a:pPr algn="ctr"/>
            <a:r>
              <a:rPr lang="fr-FR" sz="1400" dirty="0" smtClean="0"/>
              <a:t>Custom</a:t>
            </a:r>
          </a:p>
          <a:p>
            <a:pPr algn="ctr"/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5580112" y="3069915"/>
            <a:ext cx="2210862" cy="1200329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TAP_SCHEMA?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2 tables: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Experiments</a:t>
            </a:r>
          </a:p>
          <a:p>
            <a:r>
              <a:rPr lang="en-US" dirty="0" err="1" smtClean="0">
                <a:solidFill>
                  <a:schemeClr val="accent2"/>
                </a:solidFill>
              </a:rPr>
              <a:t>ParametersSettings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338447" y="3850184"/>
            <a:ext cx="2133918" cy="1754326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Preview ?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Cutout ?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lost information on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algorithms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physical processes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02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21" grpId="0" animBg="1"/>
      <p:bldP spid="22" grpId="0" animBg="1"/>
      <p:bldP spid="30" grpId="0"/>
      <p:bldP spid="47" grpId="0"/>
      <p:bldP spid="50" grpId="0" animBg="1"/>
      <p:bldP spid="23" grpId="0" animBg="1"/>
      <p:bldP spid="41" grpId="0" animBg="1"/>
      <p:bldP spid="44" grpId="0" animBg="1"/>
      <p:bldP spid="42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accent2"/>
                </a:solidFill>
              </a:rPr>
              <a:t>DAL/Theory session: </a:t>
            </a:r>
            <a:r>
              <a:rPr lang="en-US" sz="2000" dirty="0" smtClean="0">
                <a:solidFill>
                  <a:schemeClr val="accent2"/>
                </a:solidFill>
              </a:rPr>
              <a:t>Tuesday 16:30 </a:t>
            </a:r>
            <a:r>
              <a:rPr lang="en-US" sz="2000" dirty="0">
                <a:solidFill>
                  <a:schemeClr val="accent2"/>
                </a:solidFill>
              </a:rPr>
              <a:t>- 18:00 </a:t>
            </a:r>
            <a:r>
              <a:rPr lang="en-US" sz="2000" dirty="0" err="1">
                <a:solidFill>
                  <a:schemeClr val="accent2"/>
                </a:solidFill>
              </a:rPr>
              <a:t>Bhaskara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3</a:t>
            </a:r>
          </a:p>
          <a:p>
            <a:pPr marL="274320" lvl="1" indent="0">
              <a:buNone/>
            </a:pPr>
            <a:r>
              <a:rPr lang="en-US" sz="1800" dirty="0" smtClean="0"/>
              <a:t>Goals</a:t>
            </a:r>
          </a:p>
          <a:p>
            <a:pPr lvl="1"/>
            <a:r>
              <a:rPr lang="en-US" sz="1800" dirty="0" smtClean="0"/>
              <a:t>explore </a:t>
            </a:r>
            <a:r>
              <a:rPr lang="en-US" sz="1800" dirty="0"/>
              <a:t>the current ideas on what </a:t>
            </a:r>
            <a:r>
              <a:rPr lang="en-US" sz="1800" dirty="0" err="1"/>
              <a:t>SimDAL</a:t>
            </a:r>
            <a:r>
              <a:rPr lang="en-US" sz="1800" dirty="0"/>
              <a:t> must/should do to allow discovery and access all theoretical data </a:t>
            </a:r>
          </a:p>
          <a:p>
            <a:pPr lvl="1"/>
            <a:r>
              <a:rPr lang="en-US" sz="1800" dirty="0"/>
              <a:t>discuss which part of the </a:t>
            </a:r>
            <a:r>
              <a:rPr lang="en-US" sz="1800" dirty="0" err="1"/>
              <a:t>SimDM</a:t>
            </a:r>
            <a:r>
              <a:rPr lang="en-US" sz="1800" dirty="0"/>
              <a:t> could be registered </a:t>
            </a:r>
          </a:p>
          <a:p>
            <a:pPr lvl="1"/>
            <a:r>
              <a:rPr lang="en-US" sz="1800" dirty="0"/>
              <a:t>discuss the specific way TAP could be implemented in </a:t>
            </a:r>
            <a:r>
              <a:rPr lang="en-US" sz="1800" dirty="0" err="1"/>
              <a:t>SimDAL</a:t>
            </a:r>
            <a:r>
              <a:rPr lang="en-US" sz="1800" dirty="0"/>
              <a:t> and which tables has to be provided 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r>
              <a:rPr lang="en-US" sz="2200" dirty="0" smtClean="0">
                <a:solidFill>
                  <a:schemeClr val="accent2"/>
                </a:solidFill>
              </a:rPr>
              <a:t>Talks/Discussions:</a:t>
            </a:r>
          </a:p>
          <a:p>
            <a:pPr lvl="1"/>
            <a:r>
              <a:rPr lang="en-US" sz="1800" dirty="0" err="1" smtClean="0"/>
              <a:t>Hervé</a:t>
            </a:r>
            <a:r>
              <a:rPr lang="en-US" sz="1800" dirty="0" smtClean="0"/>
              <a:t> Wozniak: review of current ideas on </a:t>
            </a:r>
            <a:r>
              <a:rPr lang="en-US" sz="1800" dirty="0" err="1" smtClean="0"/>
              <a:t>SimDAL</a:t>
            </a:r>
            <a:r>
              <a:rPr lang="en-US" sz="1800" dirty="0"/>
              <a:t> </a:t>
            </a:r>
            <a:r>
              <a:rPr lang="en-US" sz="1800" dirty="0" smtClean="0"/>
              <a:t>and </a:t>
            </a:r>
            <a:r>
              <a:rPr lang="en-US" sz="1800" dirty="0" err="1" smtClean="0"/>
              <a:t>SimDB</a:t>
            </a:r>
            <a:endParaRPr lang="en-US" sz="1800" dirty="0"/>
          </a:p>
          <a:p>
            <a:pPr lvl="1"/>
            <a:r>
              <a:rPr lang="en-US" sz="1800" dirty="0"/>
              <a:t>David </a:t>
            </a:r>
            <a:r>
              <a:rPr lang="en-US" sz="1800" dirty="0" err="1" smtClean="0"/>
              <a:t>Languignon</a:t>
            </a:r>
            <a:r>
              <a:rPr lang="en-US" sz="1800" dirty="0" smtClean="0"/>
              <a:t>: </a:t>
            </a:r>
            <a:r>
              <a:rPr lang="en-US" sz="1800" dirty="0" err="1" smtClean="0"/>
              <a:t>SimDAL</a:t>
            </a:r>
            <a:r>
              <a:rPr lang="en-US" sz="1800" dirty="0" smtClean="0"/>
              <a:t> </a:t>
            </a:r>
            <a:r>
              <a:rPr lang="en-US" sz="1800" dirty="0"/>
              <a:t>		 </a:t>
            </a:r>
          </a:p>
          <a:p>
            <a:pPr lvl="1"/>
            <a:r>
              <a:rPr lang="en-US" sz="1800" dirty="0"/>
              <a:t>Discussion 	</a:t>
            </a:r>
            <a:endParaRPr lang="en-US" sz="18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2011/10/17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SimDAL</a:t>
            </a:r>
            <a:r>
              <a:rPr lang="fr-FR" dirty="0" smtClean="0"/>
              <a:t> / SIMDB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2011/10/17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58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18" r="21954"/>
          <a:stretch/>
        </p:blipFill>
        <p:spPr>
          <a:xfrm rot="5400000">
            <a:off x="1418049" y="-368472"/>
            <a:ext cx="6307903" cy="792088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2011/10/17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4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07504" y="620688"/>
            <a:ext cx="236475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Strasbourg Sep 2010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555776" y="548680"/>
            <a:ext cx="3816424" cy="2808312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39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8184" y="523939"/>
            <a:ext cx="2595783" cy="730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</a:t>
            </a:r>
            <a:r>
              <a:rPr lang="fr-F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SimDB</a:t>
            </a:r>
            <a:endParaRPr lang="fr-F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fr-FR" b="1" dirty="0">
              <a:ln w="12700">
                <a:solidFill>
                  <a:srgbClr val="D2533C">
                    <a:satMod val="155000"/>
                  </a:srgbClr>
                </a:solidFill>
                <a:prstDash val="solid"/>
              </a:ln>
              <a:solidFill>
                <a:srgbClr val="F3F2DC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0032" y="515965"/>
            <a:ext cx="2448272" cy="738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FFFF"/>
                </a:solidFill>
              </a:rPr>
              <a:t>VO </a:t>
            </a:r>
            <a:r>
              <a:rPr lang="fr-FR" dirty="0" err="1" smtClean="0">
                <a:solidFill>
                  <a:srgbClr val="FFFFFF"/>
                </a:solidFill>
              </a:rPr>
              <a:t>Registry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9" y="3407664"/>
            <a:ext cx="6776689" cy="2869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184" y="1009682"/>
            <a:ext cx="1297891" cy="244978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FFFF"/>
                </a:solidFill>
              </a:rPr>
              <a:t>TAP service</a:t>
            </a:r>
            <a:endParaRPr lang="fr-FR" sz="1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967224" y="4626410"/>
            <a:ext cx="2869539" cy="432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SimDAL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9140" y="4087315"/>
            <a:ext cx="2146888" cy="2066465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ListExperiments</a:t>
            </a:r>
            <a:endParaRPr lang="fr-FR" dirty="0" smtClean="0">
              <a:solidFill>
                <a:srgbClr val="FFFFFF"/>
              </a:solidFill>
            </a:endParaRPr>
          </a:p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ListOutputDatasets</a:t>
            </a:r>
            <a:endParaRPr lang="fr-FR" dirty="0">
              <a:solidFill>
                <a:srgbClr val="FFFFFF"/>
              </a:solidFill>
            </a:endParaRPr>
          </a:p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52120" y="4087315"/>
            <a:ext cx="1744636" cy="2062098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FFFF"/>
                </a:solidFill>
              </a:rPr>
              <a:t>Data </a:t>
            </a:r>
            <a:r>
              <a:rPr lang="fr-FR" dirty="0" err="1" smtClean="0">
                <a:solidFill>
                  <a:srgbClr val="FFFFFF"/>
                </a:solidFill>
              </a:rPr>
              <a:t>processing</a:t>
            </a:r>
            <a:r>
              <a:rPr lang="fr-FR" dirty="0" smtClean="0">
                <a:solidFill>
                  <a:srgbClr val="FFFFFF"/>
                </a:solidFill>
              </a:rPr>
              <a:t> services:</a:t>
            </a:r>
          </a:p>
          <a:p>
            <a:pPr algn="ctr"/>
            <a:endParaRPr lang="fr-FR" dirty="0" smtClean="0">
              <a:solidFill>
                <a:srgbClr val="FFFFFF"/>
              </a:solidFill>
            </a:endParaRPr>
          </a:p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Preview</a:t>
            </a:r>
            <a:endParaRPr lang="fr-FR" dirty="0" smtClean="0">
              <a:solidFill>
                <a:srgbClr val="FFFFFF"/>
              </a:solidFill>
            </a:endParaRPr>
          </a:p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Cutout</a:t>
            </a:r>
            <a:endParaRPr lang="fr-FR" dirty="0" smtClean="0">
              <a:solidFill>
                <a:srgbClr val="FFFFFF"/>
              </a:solidFill>
            </a:endParaRPr>
          </a:p>
          <a:p>
            <a:pPr algn="ctr"/>
            <a:r>
              <a:rPr lang="fr-FR" dirty="0" smtClean="0">
                <a:solidFill>
                  <a:srgbClr val="FFFFFF"/>
                </a:solidFill>
              </a:rPr>
              <a:t>Custom</a:t>
            </a:r>
          </a:p>
        </p:txBody>
      </p:sp>
      <p:pic>
        <p:nvPicPr>
          <p:cNvPr id="1027" name="Picture 3" descr="C:\Documents and Settings\Hervé Wozniak\Mes documents\Archives\Mes sites Web\Web (obsolete)\Marseille\Herve.Wozniak\ECLIP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3411538"/>
            <a:ext cx="15875" cy="3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aptop"/>
          <p:cNvSpPr>
            <a:spLocks noEditPoints="1" noChangeArrowheads="1"/>
          </p:cNvSpPr>
          <p:nvPr/>
        </p:nvSpPr>
        <p:spPr bwMode="auto">
          <a:xfrm>
            <a:off x="8263165" y="2550727"/>
            <a:ext cx="892640" cy="789223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292934"/>
              </a:solidFill>
            </a:endParaRPr>
          </a:p>
        </p:txBody>
      </p:sp>
      <p:pic>
        <p:nvPicPr>
          <p:cNvPr id="1029" name="Picture 5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165" y="1663927"/>
            <a:ext cx="878942" cy="83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165" y="764704"/>
            <a:ext cx="880835" cy="89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Documents"/>
          <p:cNvSpPr>
            <a:spLocks noEditPoints="1" noChangeArrowheads="1"/>
          </p:cNvSpPr>
          <p:nvPr/>
        </p:nvSpPr>
        <p:spPr bwMode="auto">
          <a:xfrm>
            <a:off x="8240541" y="3562359"/>
            <a:ext cx="532259" cy="59679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292934"/>
              </a:solidFill>
            </a:endParaRPr>
          </a:p>
        </p:txBody>
      </p:sp>
      <p:sp>
        <p:nvSpPr>
          <p:cNvPr id="22" name="Form"/>
          <p:cNvSpPr>
            <a:spLocks noEditPoints="1" noChangeArrowheads="1"/>
          </p:cNvSpPr>
          <p:nvPr/>
        </p:nvSpPr>
        <p:spPr bwMode="auto">
          <a:xfrm>
            <a:off x="7894491" y="1595577"/>
            <a:ext cx="240853" cy="2543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292934"/>
              </a:solidFill>
            </a:endParaRPr>
          </a:p>
        </p:txBody>
      </p:sp>
      <p:cxnSp>
        <p:nvCxnSpPr>
          <p:cNvPr id="24" name="Connecteur en angle 23"/>
          <p:cNvCxnSpPr>
            <a:endCxn id="5" idx="2"/>
          </p:cNvCxnSpPr>
          <p:nvPr/>
        </p:nvCxnSpPr>
        <p:spPr>
          <a:xfrm rot="10800000">
            <a:off x="6084169" y="1254661"/>
            <a:ext cx="2063413" cy="28939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en angle 25"/>
          <p:cNvCxnSpPr>
            <a:stCxn id="5" idx="2"/>
          </p:cNvCxnSpPr>
          <p:nvPr/>
        </p:nvCxnSpPr>
        <p:spPr>
          <a:xfrm rot="16200000" flipH="1">
            <a:off x="6650619" y="688210"/>
            <a:ext cx="595292" cy="1728194"/>
          </a:xfrm>
          <a:prstGeom prst="bentConnector2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7241165" y="1217101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292934"/>
                </a:solidFill>
              </a:rPr>
              <a:t>SimDB</a:t>
            </a:r>
            <a:r>
              <a:rPr lang="fr-FR" dirty="0">
                <a:solidFill>
                  <a:srgbClr val="292934"/>
                </a:solidFill>
              </a:rPr>
              <a:t>?</a:t>
            </a:r>
          </a:p>
        </p:txBody>
      </p:sp>
      <p:cxnSp>
        <p:nvCxnSpPr>
          <p:cNvPr id="1025" name="Connecteur en angle 1024"/>
          <p:cNvCxnSpPr>
            <a:endCxn id="4" idx="2"/>
          </p:cNvCxnSpPr>
          <p:nvPr/>
        </p:nvCxnSpPr>
        <p:spPr>
          <a:xfrm rot="10800000">
            <a:off x="2986076" y="1254661"/>
            <a:ext cx="5161502" cy="826376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ZoneTexte 1027"/>
          <p:cNvSpPr txBox="1"/>
          <p:nvPr/>
        </p:nvSpPr>
        <p:spPr>
          <a:xfrm>
            <a:off x="3779912" y="1694061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292934"/>
                </a:solidFill>
              </a:rPr>
              <a:t>protocols</a:t>
            </a:r>
            <a:r>
              <a:rPr lang="fr-FR" dirty="0" smtClean="0">
                <a:solidFill>
                  <a:srgbClr val="292934"/>
                </a:solidFill>
              </a:rPr>
              <a:t>?, </a:t>
            </a:r>
            <a:r>
              <a:rPr lang="fr-FR" dirty="0" err="1" smtClean="0">
                <a:solidFill>
                  <a:srgbClr val="292934"/>
                </a:solidFill>
              </a:rPr>
              <a:t>webapps</a:t>
            </a:r>
            <a:r>
              <a:rPr lang="fr-FR" dirty="0" smtClean="0">
                <a:solidFill>
                  <a:srgbClr val="292934"/>
                </a:solidFill>
              </a:rPr>
              <a:t>? </a:t>
            </a:r>
            <a:r>
              <a:rPr lang="fr-FR" dirty="0" err="1" smtClean="0">
                <a:solidFill>
                  <a:srgbClr val="292934"/>
                </a:solidFill>
              </a:rPr>
              <a:t>SimDAL</a:t>
            </a:r>
            <a:r>
              <a:rPr lang="fr-FR" dirty="0" smtClean="0">
                <a:solidFill>
                  <a:srgbClr val="292934"/>
                </a:solidFill>
              </a:rPr>
              <a:t>? etc...</a:t>
            </a:r>
            <a:endParaRPr lang="fr-FR" dirty="0">
              <a:solidFill>
                <a:srgbClr val="292934"/>
              </a:solidFill>
            </a:endParaRPr>
          </a:p>
        </p:txBody>
      </p:sp>
      <p:cxnSp>
        <p:nvCxnSpPr>
          <p:cNvPr id="1034" name="Connecteur en angle 1033"/>
          <p:cNvCxnSpPr>
            <a:stCxn id="4" idx="2"/>
          </p:cNvCxnSpPr>
          <p:nvPr/>
        </p:nvCxnSpPr>
        <p:spPr>
          <a:xfrm rot="16200000" flipH="1">
            <a:off x="4827361" y="-586624"/>
            <a:ext cx="1143716" cy="4826286"/>
          </a:xfrm>
          <a:prstGeom prst="bentConnector2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orm"/>
          <p:cNvSpPr>
            <a:spLocks noEditPoints="1" noChangeArrowheads="1"/>
          </p:cNvSpPr>
          <p:nvPr/>
        </p:nvSpPr>
        <p:spPr bwMode="auto">
          <a:xfrm>
            <a:off x="7894492" y="2144002"/>
            <a:ext cx="240853" cy="2543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292934"/>
              </a:solidFill>
            </a:endParaRPr>
          </a:p>
        </p:txBody>
      </p:sp>
      <p:cxnSp>
        <p:nvCxnSpPr>
          <p:cNvPr id="1037" name="Connecteur en angle 1036"/>
          <p:cNvCxnSpPr>
            <a:endCxn id="6" idx="0"/>
          </p:cNvCxnSpPr>
          <p:nvPr/>
        </p:nvCxnSpPr>
        <p:spPr>
          <a:xfrm rot="10800000" flipV="1">
            <a:off x="4071914" y="2550726"/>
            <a:ext cx="4075658" cy="856938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4644008" y="2506677"/>
            <a:ext cx="127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292934"/>
                </a:solidFill>
              </a:rPr>
              <a:t>REQUEST=?</a:t>
            </a:r>
            <a:endParaRPr lang="fr-FR" dirty="0">
              <a:solidFill>
                <a:srgbClr val="292934"/>
              </a:solidFill>
            </a:endParaRPr>
          </a:p>
        </p:txBody>
      </p:sp>
      <p:cxnSp>
        <p:nvCxnSpPr>
          <p:cNvPr id="1039" name="Connecteur en angle 1038"/>
          <p:cNvCxnSpPr>
            <a:stCxn id="6" idx="0"/>
          </p:cNvCxnSpPr>
          <p:nvPr/>
        </p:nvCxnSpPr>
        <p:spPr>
          <a:xfrm rot="5400000" flipH="1" flipV="1">
            <a:off x="5676314" y="1271618"/>
            <a:ext cx="531647" cy="3740446"/>
          </a:xfrm>
          <a:prstGeom prst="bentConnector2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orm"/>
          <p:cNvSpPr>
            <a:spLocks noEditPoints="1" noChangeArrowheads="1"/>
          </p:cNvSpPr>
          <p:nvPr/>
        </p:nvSpPr>
        <p:spPr bwMode="auto">
          <a:xfrm>
            <a:off x="7918497" y="2621634"/>
            <a:ext cx="240853" cy="2543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292934"/>
              </a:solidFill>
            </a:endParaRPr>
          </a:p>
        </p:txBody>
      </p:sp>
      <p:cxnSp>
        <p:nvCxnSpPr>
          <p:cNvPr id="1046" name="Connecteur en angle 1045"/>
          <p:cNvCxnSpPr>
            <a:endCxn id="10" idx="3"/>
          </p:cNvCxnSpPr>
          <p:nvPr/>
        </p:nvCxnSpPr>
        <p:spPr>
          <a:xfrm rot="5400000">
            <a:off x="7092417" y="4171853"/>
            <a:ext cx="1250851" cy="642171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Connecteur en angle 1047"/>
          <p:cNvCxnSpPr>
            <a:stCxn id="10" idx="3"/>
            <a:endCxn id="21" idx="11"/>
          </p:cNvCxnSpPr>
          <p:nvPr/>
        </p:nvCxnSpPr>
        <p:spPr>
          <a:xfrm flipV="1">
            <a:off x="7396756" y="3860757"/>
            <a:ext cx="1376044" cy="1257607"/>
          </a:xfrm>
          <a:prstGeom prst="bentConnector3">
            <a:avLst>
              <a:gd name="adj1" fmla="val 116613"/>
            </a:avLst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626027" y="4087315"/>
            <a:ext cx="2026093" cy="2062098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FFFF"/>
                </a:solidFill>
              </a:rPr>
              <a:t>VOSI services</a:t>
            </a:r>
          </a:p>
          <a:p>
            <a:pPr algn="ctr"/>
            <a:endParaRPr lang="fr-FR" dirty="0">
              <a:solidFill>
                <a:srgbClr val="FFFFFF"/>
              </a:solidFill>
            </a:endParaRPr>
          </a:p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getAvailability</a:t>
            </a:r>
            <a:endParaRPr lang="fr-FR" dirty="0" smtClean="0">
              <a:solidFill>
                <a:srgbClr val="FFFFFF"/>
              </a:solidFill>
            </a:endParaRPr>
          </a:p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getCapabilities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717677" y="3788917"/>
            <a:ext cx="1908351" cy="298398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FFFF"/>
                </a:solidFill>
              </a:rPr>
              <a:t>TAP</a:t>
            </a:r>
            <a:endParaRPr lang="fr-FR" dirty="0" smtClean="0">
              <a:solidFill>
                <a:srgbClr val="FFFFFF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 rot="16200000">
            <a:off x="33630" y="2058036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292934"/>
                </a:solidFill>
              </a:rPr>
              <a:t>medata</a:t>
            </a:r>
            <a:r>
              <a:rPr lang="fr-FR" dirty="0" smtClean="0">
                <a:solidFill>
                  <a:srgbClr val="292934"/>
                </a:solidFill>
              </a:rPr>
              <a:t> synchro</a:t>
            </a:r>
            <a:endParaRPr lang="fr-FR" dirty="0">
              <a:solidFill>
                <a:srgbClr val="292934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22511" y="3536860"/>
            <a:ext cx="895166" cy="550455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 smtClean="0">
                <a:solidFill>
                  <a:srgbClr val="292934"/>
                </a:solidFill>
              </a:rPr>
              <a:t>SimDM</a:t>
            </a:r>
            <a:endParaRPr lang="fr-FR" sz="1600" dirty="0" smtClean="0">
              <a:solidFill>
                <a:srgbClr val="292934"/>
              </a:solidFill>
            </a:endParaRPr>
          </a:p>
          <a:p>
            <a:pPr algn="ctr"/>
            <a:r>
              <a:rPr lang="fr-FR" sz="1600" dirty="0" err="1" smtClean="0">
                <a:solidFill>
                  <a:srgbClr val="292934"/>
                </a:solidFill>
              </a:rPr>
              <a:t>subset</a:t>
            </a:r>
            <a:endParaRPr lang="fr-FR" sz="1600" dirty="0" smtClean="0">
              <a:solidFill>
                <a:srgbClr val="292934"/>
              </a:solidFill>
            </a:endParaRPr>
          </a:p>
        </p:txBody>
      </p:sp>
      <p:cxnSp>
        <p:nvCxnSpPr>
          <p:cNvPr id="48" name="Connecteur en angle 47"/>
          <p:cNvCxnSpPr>
            <a:stCxn id="9" idx="1"/>
            <a:endCxn id="4" idx="1"/>
          </p:cNvCxnSpPr>
          <p:nvPr/>
        </p:nvCxnSpPr>
        <p:spPr>
          <a:xfrm rot="10800000" flipH="1">
            <a:off x="1479140" y="889300"/>
            <a:ext cx="209044" cy="4231248"/>
          </a:xfrm>
          <a:prstGeom prst="bentConnector3">
            <a:avLst>
              <a:gd name="adj1" fmla="val -109355"/>
            </a:avLst>
          </a:prstGeom>
          <a:ln w="38100">
            <a:solidFill>
              <a:schemeClr val="accent6"/>
            </a:solidFill>
            <a:prstDash val="lgDash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 rot="16200000">
            <a:off x="492757" y="2159364"/>
            <a:ext cx="2178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292934"/>
                </a:solidFill>
              </a:rPr>
              <a:t>very</a:t>
            </a:r>
            <a:r>
              <a:rPr lang="fr-FR" dirty="0" smtClean="0">
                <a:solidFill>
                  <a:srgbClr val="292934"/>
                </a:solidFill>
              </a:rPr>
              <a:t> </a:t>
            </a:r>
            <a:r>
              <a:rPr lang="fr-FR" dirty="0" err="1" smtClean="0">
                <a:solidFill>
                  <a:srgbClr val="292934"/>
                </a:solidFill>
              </a:rPr>
              <a:t>complex</a:t>
            </a:r>
            <a:r>
              <a:rPr lang="fr-FR" dirty="0" smtClean="0">
                <a:solidFill>
                  <a:srgbClr val="292934"/>
                </a:solidFill>
              </a:rPr>
              <a:t> </a:t>
            </a:r>
            <a:r>
              <a:rPr lang="fr-FR" dirty="0" err="1" smtClean="0">
                <a:solidFill>
                  <a:srgbClr val="292934"/>
                </a:solidFill>
              </a:rPr>
              <a:t>queries</a:t>
            </a:r>
            <a:endParaRPr lang="fr-FR" dirty="0">
              <a:solidFill>
                <a:srgbClr val="292934"/>
              </a:solidFill>
            </a:endParaRPr>
          </a:p>
        </p:txBody>
      </p:sp>
      <p:cxnSp>
        <p:nvCxnSpPr>
          <p:cNvPr id="55" name="Connecteur en angle 54"/>
          <p:cNvCxnSpPr>
            <a:stCxn id="63" idx="0"/>
            <a:endCxn id="4" idx="1"/>
          </p:cNvCxnSpPr>
          <p:nvPr/>
        </p:nvCxnSpPr>
        <p:spPr>
          <a:xfrm rot="5400000" flipH="1" flipV="1">
            <a:off x="155359" y="2004035"/>
            <a:ext cx="2647560" cy="418090"/>
          </a:xfrm>
          <a:prstGeom prst="bentConnector2">
            <a:avLst/>
          </a:prstGeom>
          <a:ln w="38100" cmpd="dbl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1688185" y="523938"/>
            <a:ext cx="939599" cy="485743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solidFill>
                  <a:srgbClr val="292934"/>
                </a:solidFill>
              </a:rPr>
              <a:t>SimDM</a:t>
            </a:r>
            <a:endParaRPr lang="fr-FR" sz="1400" b="1" dirty="0">
              <a:solidFill>
                <a:srgbClr val="292934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16652" y="4099782"/>
            <a:ext cx="2809375" cy="2057731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queryExperiments</a:t>
            </a:r>
            <a:endParaRPr lang="fr-FR" dirty="0" smtClean="0">
              <a:solidFill>
                <a:srgbClr val="FFFFFF"/>
              </a:solidFill>
            </a:endParaRPr>
          </a:p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queryOutputDatasets</a:t>
            </a:r>
            <a:endParaRPr lang="fr-FR" dirty="0">
              <a:solidFill>
                <a:srgbClr val="FFFFFF"/>
              </a:solidFill>
            </a:endParaRPr>
          </a:p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630150" y="5157192"/>
            <a:ext cx="139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292934"/>
                </a:solidFill>
              </a:rPr>
              <a:t>data </a:t>
            </a:r>
            <a:r>
              <a:rPr lang="fr-FR" dirty="0" err="1" smtClean="0">
                <a:solidFill>
                  <a:srgbClr val="292934"/>
                </a:solidFill>
              </a:rPr>
              <a:t>delivery</a:t>
            </a:r>
            <a:endParaRPr lang="fr-FR" dirty="0">
              <a:solidFill>
                <a:srgbClr val="292934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86076" y="1009681"/>
            <a:ext cx="1297892" cy="244978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FFFF"/>
                </a:solidFill>
              </a:rPr>
              <a:t>REST service</a:t>
            </a:r>
            <a:endParaRPr lang="fr-FR" sz="1400" dirty="0">
              <a:solidFill>
                <a:srgbClr val="FFFFFF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06/12/2010</a:t>
            </a:r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846096" y="-3586"/>
            <a:ext cx="7135287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Strasbourg Sep 2010 </a:t>
            </a:r>
            <a:r>
              <a:rPr lang="fr-FR" dirty="0" err="1" smtClean="0">
                <a:solidFill>
                  <a:schemeClr val="accent2"/>
                </a:solidFill>
              </a:rPr>
              <a:t>slightly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</a:rPr>
              <a:t>updated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</a:rPr>
              <a:t>after</a:t>
            </a:r>
            <a:r>
              <a:rPr lang="fr-FR" dirty="0" smtClean="0">
                <a:solidFill>
                  <a:schemeClr val="accent2"/>
                </a:solidFill>
              </a:rPr>
              <a:t> Nara INTEROP Dec2010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741693" y="3397248"/>
            <a:ext cx="2839303" cy="369332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Table/columns definition 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7213479" y="5630872"/>
            <a:ext cx="1197764" cy="646331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Preview ?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Cutout </a:t>
            </a:r>
            <a:r>
              <a:rPr lang="en-US" dirty="0" smtClean="0">
                <a:solidFill>
                  <a:schemeClr val="accent2"/>
                </a:solidFill>
              </a:rPr>
              <a:t>?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3135717" y="3755279"/>
            <a:ext cx="2263502" cy="923330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TAP</a:t>
            </a:r>
            <a:r>
              <a:rPr lang="en-US" dirty="0" smtClean="0">
                <a:solidFill>
                  <a:schemeClr val="accent2"/>
                </a:solidFill>
              </a:rPr>
              <a:t>: ADQL </a:t>
            </a:r>
            <a:r>
              <a:rPr lang="en-US" dirty="0" smtClean="0">
                <a:solidFill>
                  <a:schemeClr val="accent2"/>
                </a:solidFill>
              </a:rPr>
              <a:t>and</a:t>
            </a:r>
            <a:r>
              <a:rPr lang="en-US" dirty="0" smtClean="0">
                <a:solidFill>
                  <a:schemeClr val="accent2"/>
                </a:solidFill>
              </a:rPr>
              <a:t>? PQL 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 smtClean="0">
                <a:solidFill>
                  <a:schemeClr val="accent2"/>
                </a:solidFill>
              </a:rPr>
              <a:t>for S3-like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queries)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0" y="365746"/>
            <a:ext cx="1688184" cy="851355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none" rtlCol="0">
            <a:no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Synchro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mechanism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for metadata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0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1" grpId="0" animBg="1"/>
      <p:bldP spid="22" grpId="0" animBg="1"/>
      <p:bldP spid="30" grpId="0"/>
      <p:bldP spid="1028" grpId="0"/>
      <p:bldP spid="43" grpId="0" animBg="1"/>
      <p:bldP spid="47" grpId="0"/>
      <p:bldP spid="50" grpId="0" animBg="1"/>
      <p:bldP spid="45" grpId="0" animBg="1"/>
      <p:bldP spid="49" grpId="0" animBg="1"/>
      <p:bldP spid="51" grpId="0"/>
      <p:bldP spid="63" grpId="0" animBg="1"/>
      <p:bldP spid="53" grpId="0"/>
      <p:bldP spid="53" grpId="1"/>
      <p:bldP spid="75" grpId="0" animBg="1"/>
      <p:bldP spid="76" grpId="0" animBg="1"/>
      <p:bldP spid="2" grpId="0"/>
      <p:bldP spid="39" grpId="0" animBg="1"/>
      <p:bldP spid="46" grpId="0" animBg="1"/>
      <p:bldP spid="52" grpId="0" animBg="1"/>
      <p:bldP spid="54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9186" y="1036405"/>
            <a:ext cx="2595783" cy="730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</a:t>
            </a:r>
            <a:r>
              <a:rPr lang="fr-F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SimDB</a:t>
            </a:r>
            <a:endParaRPr lang="fr-F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fr-FR" b="1" dirty="0">
              <a:ln w="12700">
                <a:solidFill>
                  <a:srgbClr val="D2533C">
                    <a:satMod val="155000"/>
                  </a:srgbClr>
                </a:solidFill>
                <a:prstDash val="solid"/>
              </a:ln>
              <a:solidFill>
                <a:srgbClr val="F3F2DC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0032" y="515965"/>
            <a:ext cx="2448272" cy="738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FFFF"/>
                </a:solidFill>
              </a:rPr>
              <a:t>                VO </a:t>
            </a:r>
            <a:r>
              <a:rPr lang="fr-FR" dirty="0" err="1" smtClean="0">
                <a:solidFill>
                  <a:srgbClr val="FFFFFF"/>
                </a:solidFill>
              </a:rPr>
              <a:t>Registry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9" y="3407664"/>
            <a:ext cx="6776689" cy="2869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9186" y="1522149"/>
            <a:ext cx="1297891" cy="244978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FFFF"/>
                </a:solidFill>
              </a:rPr>
              <a:t>TAP service</a:t>
            </a:r>
            <a:endParaRPr lang="fr-FR" sz="1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967224" y="4626410"/>
            <a:ext cx="2869539" cy="432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SimDAL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1941" y="4087315"/>
            <a:ext cx="1864086" cy="2066465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ListExperiments</a:t>
            </a:r>
            <a:endParaRPr lang="fr-FR" dirty="0" smtClean="0">
              <a:solidFill>
                <a:srgbClr val="FFFFFF"/>
              </a:solidFill>
            </a:endParaRPr>
          </a:p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ListOutputs</a:t>
            </a:r>
            <a:endParaRPr lang="fr-FR" dirty="0">
              <a:solidFill>
                <a:srgbClr val="FFFFFF"/>
              </a:solidFill>
            </a:endParaRPr>
          </a:p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52120" y="4087315"/>
            <a:ext cx="1744636" cy="2062098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FFFF"/>
                </a:solidFill>
              </a:rPr>
              <a:t>Data </a:t>
            </a:r>
            <a:r>
              <a:rPr lang="fr-FR" dirty="0" err="1" smtClean="0">
                <a:solidFill>
                  <a:srgbClr val="FFFFFF"/>
                </a:solidFill>
              </a:rPr>
              <a:t>processing</a:t>
            </a:r>
            <a:r>
              <a:rPr lang="fr-FR" dirty="0" smtClean="0">
                <a:solidFill>
                  <a:srgbClr val="FFFFFF"/>
                </a:solidFill>
              </a:rPr>
              <a:t> services:</a:t>
            </a:r>
          </a:p>
          <a:p>
            <a:pPr algn="ctr"/>
            <a:endParaRPr lang="fr-FR" dirty="0" smtClean="0">
              <a:solidFill>
                <a:srgbClr val="FFFFFF"/>
              </a:solidFill>
            </a:endParaRPr>
          </a:p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Preview</a:t>
            </a:r>
            <a:endParaRPr lang="fr-FR" dirty="0" smtClean="0">
              <a:solidFill>
                <a:srgbClr val="FFFFFF"/>
              </a:solidFill>
            </a:endParaRPr>
          </a:p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Cutout</a:t>
            </a:r>
            <a:endParaRPr lang="fr-FR" dirty="0" smtClean="0">
              <a:solidFill>
                <a:srgbClr val="FFFFFF"/>
              </a:solidFill>
            </a:endParaRPr>
          </a:p>
          <a:p>
            <a:pPr algn="ctr"/>
            <a:r>
              <a:rPr lang="fr-FR" dirty="0" smtClean="0">
                <a:solidFill>
                  <a:srgbClr val="FFFFFF"/>
                </a:solidFill>
              </a:rPr>
              <a:t>Custom</a:t>
            </a:r>
          </a:p>
        </p:txBody>
      </p:sp>
      <p:pic>
        <p:nvPicPr>
          <p:cNvPr id="1027" name="Picture 3" descr="C:\Documents and Settings\Hervé Wozniak\Mes documents\Archives\Mes sites Web\Web (obsolete)\Marseille\Herve.Wozniak\ECLIP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3411538"/>
            <a:ext cx="15875" cy="3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aptop"/>
          <p:cNvSpPr>
            <a:spLocks noEditPoints="1" noChangeArrowheads="1"/>
          </p:cNvSpPr>
          <p:nvPr/>
        </p:nvSpPr>
        <p:spPr bwMode="auto">
          <a:xfrm>
            <a:off x="8263165" y="2550727"/>
            <a:ext cx="892640" cy="789223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292934"/>
              </a:solidFill>
            </a:endParaRPr>
          </a:p>
        </p:txBody>
      </p:sp>
      <p:pic>
        <p:nvPicPr>
          <p:cNvPr id="1029" name="Picture 5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165" y="1663927"/>
            <a:ext cx="878942" cy="83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165" y="764704"/>
            <a:ext cx="880835" cy="89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Documents"/>
          <p:cNvSpPr>
            <a:spLocks noEditPoints="1" noChangeArrowheads="1"/>
          </p:cNvSpPr>
          <p:nvPr/>
        </p:nvSpPr>
        <p:spPr bwMode="auto">
          <a:xfrm>
            <a:off x="8240541" y="3562359"/>
            <a:ext cx="532259" cy="59679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292934"/>
              </a:solidFill>
            </a:endParaRPr>
          </a:p>
        </p:txBody>
      </p:sp>
      <p:sp>
        <p:nvSpPr>
          <p:cNvPr id="22" name="Form"/>
          <p:cNvSpPr>
            <a:spLocks noEditPoints="1" noChangeArrowheads="1"/>
          </p:cNvSpPr>
          <p:nvPr/>
        </p:nvSpPr>
        <p:spPr bwMode="auto">
          <a:xfrm>
            <a:off x="7894491" y="1595577"/>
            <a:ext cx="240853" cy="2543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292934"/>
              </a:solidFill>
            </a:endParaRPr>
          </a:p>
        </p:txBody>
      </p:sp>
      <p:cxnSp>
        <p:nvCxnSpPr>
          <p:cNvPr id="24" name="Connecteur en angle 23"/>
          <p:cNvCxnSpPr>
            <a:endCxn id="5" idx="2"/>
          </p:cNvCxnSpPr>
          <p:nvPr/>
        </p:nvCxnSpPr>
        <p:spPr>
          <a:xfrm rot="10800000">
            <a:off x="6084169" y="1254661"/>
            <a:ext cx="2063413" cy="28939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en angle 25"/>
          <p:cNvCxnSpPr>
            <a:stCxn id="5" idx="2"/>
          </p:cNvCxnSpPr>
          <p:nvPr/>
        </p:nvCxnSpPr>
        <p:spPr>
          <a:xfrm rot="16200000" flipH="1">
            <a:off x="6650619" y="688210"/>
            <a:ext cx="595292" cy="1728194"/>
          </a:xfrm>
          <a:prstGeom prst="bentConnector2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Connecteur en angle 1036"/>
          <p:cNvCxnSpPr>
            <a:endCxn id="6" idx="0"/>
          </p:cNvCxnSpPr>
          <p:nvPr/>
        </p:nvCxnSpPr>
        <p:spPr>
          <a:xfrm rot="10800000" flipV="1">
            <a:off x="4071914" y="2550726"/>
            <a:ext cx="4075658" cy="856938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4644008" y="2506677"/>
            <a:ext cx="127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292934"/>
                </a:solidFill>
              </a:rPr>
              <a:t>REQUEST=?</a:t>
            </a:r>
            <a:endParaRPr lang="fr-FR" dirty="0">
              <a:solidFill>
                <a:srgbClr val="292934"/>
              </a:solidFill>
            </a:endParaRPr>
          </a:p>
        </p:txBody>
      </p:sp>
      <p:cxnSp>
        <p:nvCxnSpPr>
          <p:cNvPr id="1039" name="Connecteur en angle 1038"/>
          <p:cNvCxnSpPr>
            <a:stCxn id="6" idx="0"/>
          </p:cNvCxnSpPr>
          <p:nvPr/>
        </p:nvCxnSpPr>
        <p:spPr>
          <a:xfrm rot="5400000" flipH="1" flipV="1">
            <a:off x="5676314" y="1271618"/>
            <a:ext cx="531647" cy="3740446"/>
          </a:xfrm>
          <a:prstGeom prst="bentConnector2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orm"/>
          <p:cNvSpPr>
            <a:spLocks noEditPoints="1" noChangeArrowheads="1"/>
          </p:cNvSpPr>
          <p:nvPr/>
        </p:nvSpPr>
        <p:spPr bwMode="auto">
          <a:xfrm>
            <a:off x="7918497" y="2621634"/>
            <a:ext cx="240853" cy="254375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292934"/>
              </a:solidFill>
            </a:endParaRPr>
          </a:p>
        </p:txBody>
      </p:sp>
      <p:cxnSp>
        <p:nvCxnSpPr>
          <p:cNvPr id="1046" name="Connecteur en angle 1045"/>
          <p:cNvCxnSpPr>
            <a:endCxn id="10" idx="3"/>
          </p:cNvCxnSpPr>
          <p:nvPr/>
        </p:nvCxnSpPr>
        <p:spPr>
          <a:xfrm rot="5400000">
            <a:off x="7092417" y="4171853"/>
            <a:ext cx="1250851" cy="642171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Connecteur en angle 1047"/>
          <p:cNvCxnSpPr>
            <a:stCxn id="10" idx="3"/>
            <a:endCxn id="21" idx="11"/>
          </p:cNvCxnSpPr>
          <p:nvPr/>
        </p:nvCxnSpPr>
        <p:spPr>
          <a:xfrm flipV="1">
            <a:off x="7396756" y="3860757"/>
            <a:ext cx="1376044" cy="1257607"/>
          </a:xfrm>
          <a:prstGeom prst="bentConnector3">
            <a:avLst>
              <a:gd name="adj1" fmla="val 116613"/>
            </a:avLst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626027" y="4087315"/>
            <a:ext cx="2026093" cy="2062098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FFFF"/>
                </a:solidFill>
              </a:rPr>
              <a:t>VOSI services</a:t>
            </a:r>
          </a:p>
          <a:p>
            <a:pPr algn="ctr"/>
            <a:endParaRPr lang="fr-FR" dirty="0">
              <a:solidFill>
                <a:srgbClr val="FFFFFF"/>
              </a:solidFill>
            </a:endParaRPr>
          </a:p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getAvailability</a:t>
            </a:r>
            <a:endParaRPr lang="fr-FR" dirty="0" smtClean="0">
              <a:solidFill>
                <a:srgbClr val="FFFFFF"/>
              </a:solidFill>
            </a:endParaRPr>
          </a:p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getCapabilities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835695" y="3788917"/>
            <a:ext cx="1790333" cy="298398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FFFF"/>
                </a:solidFill>
              </a:rPr>
              <a:t>TAP</a:t>
            </a:r>
            <a:endParaRPr lang="fr-FR" dirty="0" smtClean="0">
              <a:solidFill>
                <a:srgbClr val="FFFFFF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 rot="16200000">
            <a:off x="33630" y="2058036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292934"/>
                </a:solidFill>
              </a:rPr>
              <a:t>medata</a:t>
            </a:r>
            <a:r>
              <a:rPr lang="fr-FR" dirty="0" smtClean="0">
                <a:solidFill>
                  <a:srgbClr val="292934"/>
                </a:solidFill>
              </a:rPr>
              <a:t> synchro</a:t>
            </a:r>
            <a:endParaRPr lang="fr-FR" dirty="0">
              <a:solidFill>
                <a:srgbClr val="292934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22510" y="3536860"/>
            <a:ext cx="1013185" cy="550455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 smtClean="0">
                <a:solidFill>
                  <a:srgbClr val="292934"/>
                </a:solidFill>
              </a:rPr>
              <a:t>SimDM</a:t>
            </a:r>
            <a:endParaRPr lang="fr-FR" sz="1600" dirty="0" smtClean="0">
              <a:solidFill>
                <a:srgbClr val="292934"/>
              </a:solidFill>
            </a:endParaRPr>
          </a:p>
        </p:txBody>
      </p:sp>
      <p:cxnSp>
        <p:nvCxnSpPr>
          <p:cNvPr id="55" name="Connecteur en angle 54"/>
          <p:cNvCxnSpPr>
            <a:stCxn id="63" idx="0"/>
            <a:endCxn id="46" idx="1"/>
          </p:cNvCxnSpPr>
          <p:nvPr/>
        </p:nvCxnSpPr>
        <p:spPr>
          <a:xfrm rot="5400000" flipH="1" flipV="1">
            <a:off x="1721734" y="398563"/>
            <a:ext cx="2745667" cy="3530929"/>
          </a:xfrm>
          <a:prstGeom prst="bentConnector2">
            <a:avLst/>
          </a:prstGeom>
          <a:ln w="38100" cmpd="dbl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1712716" y="1036406"/>
            <a:ext cx="939599" cy="485743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solidFill>
                  <a:srgbClr val="292934"/>
                </a:solidFill>
              </a:rPr>
              <a:t>SimDM</a:t>
            </a:r>
            <a:endParaRPr lang="fr-FR" sz="1400" b="1" dirty="0">
              <a:solidFill>
                <a:srgbClr val="292934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16651" y="4091682"/>
            <a:ext cx="2809375" cy="2057731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queryExperiments</a:t>
            </a:r>
            <a:endParaRPr lang="fr-FR" dirty="0" smtClean="0">
              <a:solidFill>
                <a:srgbClr val="FFFFFF"/>
              </a:solidFill>
            </a:endParaRPr>
          </a:p>
          <a:p>
            <a:pPr algn="ctr"/>
            <a:r>
              <a:rPr lang="fr-FR" dirty="0" err="1" smtClean="0">
                <a:solidFill>
                  <a:srgbClr val="FFFFFF"/>
                </a:solidFill>
              </a:rPr>
              <a:t>queryOutputs</a:t>
            </a:r>
            <a:endParaRPr lang="fr-FR" dirty="0">
              <a:solidFill>
                <a:srgbClr val="FFFFFF"/>
              </a:solidFill>
            </a:endParaRPr>
          </a:p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630150" y="5157192"/>
            <a:ext cx="139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292934"/>
                </a:solidFill>
              </a:rPr>
              <a:t>data </a:t>
            </a:r>
            <a:r>
              <a:rPr lang="fr-FR" dirty="0" err="1" smtClean="0">
                <a:solidFill>
                  <a:srgbClr val="292934"/>
                </a:solidFill>
              </a:rPr>
              <a:t>delivery</a:t>
            </a:r>
            <a:endParaRPr lang="fr-FR" dirty="0">
              <a:solidFill>
                <a:srgbClr val="292934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07077" y="1522149"/>
            <a:ext cx="1297892" cy="244978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FFFF"/>
                </a:solidFill>
              </a:rPr>
              <a:t>REST service</a:t>
            </a:r>
            <a:endParaRPr lang="fr-FR" sz="1400" dirty="0">
              <a:solidFill>
                <a:srgbClr val="FFFFFF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18/10/2011</a:t>
            </a:r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845184" y="0"/>
            <a:ext cx="3493264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An </a:t>
            </a:r>
            <a:r>
              <a:rPr lang="fr-FR" dirty="0" err="1" smtClean="0">
                <a:solidFill>
                  <a:schemeClr val="accent2"/>
                </a:solidFill>
              </a:rPr>
              <a:t>extreme</a:t>
            </a:r>
            <a:r>
              <a:rPr lang="fr-FR" dirty="0" smtClean="0">
                <a:solidFill>
                  <a:schemeClr val="accent2"/>
                </a:solidFill>
              </a:rPr>
              <a:t> case </a:t>
            </a:r>
            <a:r>
              <a:rPr lang="fr-FR" dirty="0" err="1" smtClean="0">
                <a:solidFill>
                  <a:schemeClr val="accent2"/>
                </a:solidFill>
              </a:rPr>
              <a:t>without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</a:rPr>
              <a:t>SimDB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4355976" y="1319372"/>
            <a:ext cx="2647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Protocol=X </a:t>
            </a:r>
            <a:r>
              <a:rPr lang="fr-FR" dirty="0" smtClean="0"/>
              <a:t>AND</a:t>
            </a:r>
            <a:br>
              <a:rPr lang="fr-FR" dirty="0" smtClean="0"/>
            </a:br>
            <a:r>
              <a:rPr lang="fr-FR" dirty="0" err="1" smtClean="0"/>
              <a:t>SimDAL</a:t>
            </a:r>
            <a:r>
              <a:rPr lang="fr-FR" dirty="0" smtClean="0"/>
              <a:t>  </a:t>
            </a:r>
            <a:r>
              <a:rPr lang="fr-FR" dirty="0" smtClean="0"/>
              <a:t>AND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webapps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4860032" y="515965"/>
            <a:ext cx="1054452" cy="550455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 smtClean="0">
                <a:solidFill>
                  <a:srgbClr val="292934"/>
                </a:solidFill>
              </a:rPr>
              <a:t>SimDM</a:t>
            </a:r>
            <a:endParaRPr lang="fr-FR" sz="1600" dirty="0" smtClean="0">
              <a:solidFill>
                <a:srgbClr val="292934"/>
              </a:solidFill>
            </a:endParaRPr>
          </a:p>
          <a:p>
            <a:pPr algn="ctr"/>
            <a:r>
              <a:rPr lang="fr-FR" sz="1600" dirty="0" err="1" smtClean="0">
                <a:solidFill>
                  <a:srgbClr val="292934"/>
                </a:solidFill>
              </a:rPr>
              <a:t>subset</a:t>
            </a:r>
            <a:r>
              <a:rPr lang="fr-FR" sz="1600" dirty="0" smtClean="0">
                <a:solidFill>
                  <a:srgbClr val="292934"/>
                </a:solidFill>
              </a:rPr>
              <a:t> 1</a:t>
            </a:r>
            <a:endParaRPr lang="fr-FR" sz="1600" dirty="0" smtClean="0">
              <a:solidFill>
                <a:srgbClr val="292934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1329103" y="1822990"/>
            <a:ext cx="3134191" cy="1477328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sym typeface="Symbol"/>
              </a:rPr>
              <a:t>not compliant with use cases</a:t>
            </a:r>
          </a:p>
          <a:p>
            <a:r>
              <a:rPr lang="en-US" dirty="0" smtClean="0">
                <a:solidFill>
                  <a:schemeClr val="accent2"/>
                </a:solidFill>
                <a:sym typeface="Symbol"/>
              </a:rPr>
              <a:t>(</a:t>
            </a:r>
            <a:r>
              <a:rPr lang="en-US" dirty="0" err="1" smtClean="0">
                <a:solidFill>
                  <a:schemeClr val="accent2"/>
                </a:solidFill>
                <a:sym typeface="Symbol"/>
              </a:rPr>
              <a:t>eg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 Find all SPH simulations</a:t>
            </a:r>
            <a:br>
              <a:rPr lang="en-US" dirty="0" smtClean="0">
                <a:solidFill>
                  <a:schemeClr val="accent2"/>
                </a:solidFill>
                <a:sym typeface="Symbol"/>
              </a:rPr>
            </a:br>
            <a:r>
              <a:rPr lang="en-US" dirty="0" smtClean="0">
                <a:solidFill>
                  <a:schemeClr val="accent2"/>
                </a:solidFill>
                <a:sym typeface="Symbol"/>
              </a:rPr>
              <a:t>with galaxy mass between </a:t>
            </a:r>
            <a:br>
              <a:rPr lang="en-US" dirty="0" smtClean="0">
                <a:solidFill>
                  <a:schemeClr val="accent2"/>
                </a:solidFill>
                <a:sym typeface="Symbol"/>
              </a:rPr>
            </a:br>
            <a:r>
              <a:rPr lang="en-US" dirty="0" smtClean="0">
                <a:solidFill>
                  <a:schemeClr val="accent2"/>
                </a:solidFill>
                <a:sym typeface="Symbol"/>
              </a:rPr>
              <a:t>10</a:t>
            </a:r>
            <a:r>
              <a:rPr lang="en-US" baseline="30000" dirty="0" smtClean="0">
                <a:solidFill>
                  <a:schemeClr val="accent2"/>
                </a:solidFill>
                <a:sym typeface="Symbol"/>
              </a:rPr>
              <a:t>9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 and 10</a:t>
            </a:r>
            <a:r>
              <a:rPr lang="en-US" baseline="30000" dirty="0" smtClean="0">
                <a:solidFill>
                  <a:schemeClr val="accent2"/>
                </a:solidFill>
                <a:sym typeface="Symbol"/>
              </a:rPr>
              <a:t>10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sym typeface="Symbol"/>
              </a:rPr>
              <a:t>M</a:t>
            </a:r>
            <a:r>
              <a:rPr lang="en-US" baseline="-25000" dirty="0" err="1" smtClean="0">
                <a:solidFill>
                  <a:schemeClr val="accent2"/>
                </a:solidFill>
                <a:sym typeface="Symbol"/>
              </a:rPr>
              <a:t>sun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)? define</a:t>
            </a:r>
            <a:br>
              <a:rPr lang="en-US" dirty="0" smtClean="0">
                <a:solidFill>
                  <a:schemeClr val="accent2"/>
                </a:solidFill>
                <a:sym typeface="Symbol"/>
              </a:rPr>
            </a:br>
            <a:r>
              <a:rPr lang="en-US" i="1" dirty="0" smtClean="0">
                <a:solidFill>
                  <a:schemeClr val="accent2"/>
                </a:solidFill>
                <a:sym typeface="Symbol"/>
              </a:rPr>
              <a:t>strong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 use cases</a:t>
            </a:r>
            <a:endParaRPr lang="en-US" dirty="0" smtClean="0">
              <a:solidFill>
                <a:schemeClr val="accent2"/>
              </a:solidFill>
              <a:sym typeface="Symbol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6149630" y="1180872"/>
            <a:ext cx="1854321" cy="1200329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Which part(s</a:t>
            </a:r>
            <a:r>
              <a:rPr lang="en-US" dirty="0" smtClean="0">
                <a:solidFill>
                  <a:schemeClr val="accent2"/>
                </a:solidFill>
              </a:rPr>
              <a:t>) of </a:t>
            </a:r>
          </a:p>
          <a:p>
            <a:r>
              <a:rPr lang="en-US" dirty="0" err="1" smtClean="0">
                <a:solidFill>
                  <a:schemeClr val="accent2"/>
                </a:solidFill>
              </a:rPr>
              <a:t>SimDM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in 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err="1" smtClean="0">
                <a:solidFill>
                  <a:schemeClr val="accent2"/>
                </a:solidFill>
              </a:rPr>
              <a:t>RegExt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1741693" y="3397248"/>
            <a:ext cx="2775183" cy="369332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Table/columns definition?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3094567" y="3764047"/>
            <a:ext cx="1428346" cy="1200329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TAP</a:t>
            </a:r>
            <a:r>
              <a:rPr lang="en-US" dirty="0" smtClean="0">
                <a:solidFill>
                  <a:schemeClr val="accent2"/>
                </a:solidFill>
              </a:rPr>
              <a:t>: ADQL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and? PQL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(for S3-like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queries)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860032" y="1066420"/>
            <a:ext cx="1054452" cy="188241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 smtClean="0">
                <a:solidFill>
                  <a:srgbClr val="292934"/>
                </a:solidFill>
              </a:rPr>
              <a:t>RegExt</a:t>
            </a:r>
            <a:endParaRPr lang="fr-FR" sz="1600" dirty="0" smtClean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9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1" grpId="0" animBg="1"/>
      <p:bldP spid="22" grpId="0" animBg="1"/>
      <p:bldP spid="47" grpId="0"/>
      <p:bldP spid="50" grpId="0" animBg="1"/>
      <p:bldP spid="45" grpId="0" animBg="1"/>
      <p:bldP spid="49" grpId="0" animBg="1"/>
      <p:bldP spid="51" grpId="0"/>
      <p:bldP spid="63" grpId="0" animBg="1"/>
      <p:bldP spid="75" grpId="0" animBg="1"/>
      <p:bldP spid="76" grpId="0" animBg="1"/>
      <p:bldP spid="2" grpId="0"/>
      <p:bldP spid="39" grpId="0" animBg="1"/>
      <p:bldP spid="44" grpId="0"/>
      <p:bldP spid="46" grpId="0" animBg="1"/>
      <p:bldP spid="52" grpId="0" animBg="1"/>
      <p:bldP spid="54" grpId="0" animBg="1"/>
      <p:bldP spid="56" grpId="0" animBg="1"/>
      <p:bldP spid="57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TAP in </a:t>
            </a:r>
            <a:r>
              <a:rPr lang="fr-FR" dirty="0" err="1" smtClean="0"/>
              <a:t>SimDAL</a:t>
            </a:r>
            <a:r>
              <a:rPr lang="fr-FR" dirty="0" smtClean="0"/>
              <a:t> </a:t>
            </a:r>
            <a:r>
              <a:rPr lang="fr-FR" dirty="0" err="1" smtClean="0"/>
              <a:t>proposals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ym typeface="Symbol"/>
              </a:rPr>
              <a:t>create </a:t>
            </a:r>
            <a:r>
              <a:rPr lang="en-US" dirty="0">
                <a:sym typeface="Symbol"/>
              </a:rPr>
              <a:t>one </a:t>
            </a:r>
            <a:r>
              <a:rPr lang="en-US" dirty="0" err="1" smtClean="0">
                <a:sym typeface="Symbol"/>
              </a:rPr>
              <a:t>SimTAP</a:t>
            </a:r>
            <a:r>
              <a:rPr lang="en-US" dirty="0" smtClean="0">
                <a:sym typeface="Symbol"/>
              </a:rPr>
              <a:t> schema </a:t>
            </a:r>
            <a:r>
              <a:rPr lang="en-US" dirty="0">
                <a:sym typeface="Symbol"/>
              </a:rPr>
              <a:t>per Protocol </a:t>
            </a:r>
            <a:r>
              <a:rPr lang="en-US" dirty="0" smtClean="0">
                <a:sym typeface="Symbol"/>
              </a:rPr>
              <a:t>(G. </a:t>
            </a:r>
            <a:r>
              <a:rPr lang="en-US" dirty="0" err="1" smtClean="0">
                <a:sym typeface="Symbol"/>
              </a:rPr>
              <a:t>Lemson</a:t>
            </a:r>
            <a:r>
              <a:rPr lang="en-US" dirty="0" smtClean="0">
                <a:sym typeface="Symbol"/>
              </a:rPr>
              <a:t>, Nara Dec’10)</a:t>
            </a:r>
          </a:p>
          <a:p>
            <a:pPr lvl="1"/>
            <a:r>
              <a:rPr lang="en-US" dirty="0" smtClean="0">
                <a:sym typeface="Symbol"/>
              </a:rPr>
              <a:t>each schema contains tables: 1 Experiment,  1 Product (</a:t>
            </a:r>
            <a:r>
              <a:rPr lang="en-US" dirty="0" err="1" smtClean="0">
                <a:sym typeface="Symbol"/>
              </a:rPr>
              <a:t>OutputDataset</a:t>
            </a:r>
            <a:r>
              <a:rPr lang="en-US" dirty="0" smtClean="0">
                <a:sym typeface="Symbol"/>
              </a:rPr>
              <a:t>) + …</a:t>
            </a:r>
          </a:p>
          <a:p>
            <a:pPr lvl="1"/>
            <a:r>
              <a:rPr lang="en-US" dirty="0" smtClean="0">
                <a:sym typeface="Symbol"/>
              </a:rPr>
              <a:t>differences in </a:t>
            </a:r>
            <a:r>
              <a:rPr lang="en-US" dirty="0" err="1" smtClean="0">
                <a:sym typeface="Symbol"/>
              </a:rPr>
              <a:t>colums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 </a:t>
            </a:r>
            <a:r>
              <a:rPr lang="en-US" dirty="0" smtClean="0">
                <a:sym typeface="Symbol"/>
              </a:rPr>
              <a:t>needs many </a:t>
            </a:r>
            <a:r>
              <a:rPr lang="en-US" dirty="0" err="1" smtClean="0">
                <a:sym typeface="Symbol"/>
              </a:rPr>
              <a:t>SimTAP</a:t>
            </a:r>
            <a:r>
              <a:rPr lang="en-US" dirty="0" smtClean="0">
                <a:sym typeface="Symbol"/>
              </a:rPr>
              <a:t>  schema  let their definition outside </a:t>
            </a:r>
            <a:r>
              <a:rPr lang="en-US" dirty="0" err="1" smtClean="0">
                <a:sym typeface="Symbol"/>
              </a:rPr>
              <a:t>SimDAL</a:t>
            </a:r>
            <a:r>
              <a:rPr lang="en-US" dirty="0" smtClean="0">
                <a:sym typeface="Symbol"/>
              </a:rPr>
              <a:t> spec?</a:t>
            </a:r>
          </a:p>
          <a:p>
            <a:pPr lvl="1"/>
            <a:r>
              <a:rPr lang="en-US" dirty="0" smtClean="0">
                <a:sym typeface="Symbol"/>
              </a:rPr>
              <a:t>how to standardize </a:t>
            </a:r>
            <a:r>
              <a:rPr lang="en-US" dirty="0" err="1" smtClean="0">
                <a:sym typeface="Symbol"/>
              </a:rPr>
              <a:t>SimTAP</a:t>
            </a:r>
            <a:r>
              <a:rPr lang="en-US" dirty="0" smtClean="0">
                <a:sym typeface="Symbol"/>
              </a:rPr>
              <a:t> schemas alone ?</a:t>
            </a:r>
            <a:endParaRPr lang="en-US" dirty="0">
              <a:sym typeface="Symbol"/>
            </a:endParaRPr>
          </a:p>
          <a:p>
            <a:r>
              <a:rPr lang="en-US" dirty="0" smtClean="0">
                <a:sym typeface="Symbol"/>
              </a:rPr>
              <a:t>specify 4 tables in </a:t>
            </a:r>
            <a:r>
              <a:rPr lang="en-US" dirty="0" err="1" smtClean="0">
                <a:sym typeface="Symbol"/>
              </a:rPr>
              <a:t>TAP_SCHEMA.tables</a:t>
            </a:r>
            <a:r>
              <a:rPr lang="en-US" dirty="0" smtClean="0">
                <a:sym typeface="Symbol"/>
              </a:rPr>
              <a:t> (Experiment + </a:t>
            </a:r>
            <a:r>
              <a:rPr lang="en-US" dirty="0" err="1" smtClean="0">
                <a:sym typeface="Symbol"/>
              </a:rPr>
              <a:t>OutputDataset</a:t>
            </a:r>
            <a:r>
              <a:rPr lang="en-US" dirty="0" smtClean="0">
                <a:sym typeface="Symbol"/>
              </a:rPr>
              <a:t> + 2 tables </a:t>
            </a:r>
            <a:r>
              <a:rPr lang="en-US" dirty="0" smtClean="0">
                <a:sym typeface="Symbol"/>
              </a:rPr>
              <a:t>for mappings) </a:t>
            </a:r>
            <a:r>
              <a:rPr lang="en-US" dirty="0" smtClean="0">
                <a:sym typeface="Symbol"/>
              </a:rPr>
              <a:t>allowing to discover almost 80% of use cases (D</a:t>
            </a:r>
            <a:r>
              <a:rPr lang="en-US" dirty="0" smtClean="0">
                <a:sym typeface="Symbol"/>
              </a:rPr>
              <a:t>. </a:t>
            </a:r>
            <a:r>
              <a:rPr lang="en-US" dirty="0" err="1" smtClean="0">
                <a:sym typeface="Symbol"/>
              </a:rPr>
              <a:t>Languignon</a:t>
            </a:r>
            <a:r>
              <a:rPr lang="en-US" dirty="0" smtClean="0">
                <a:sym typeface="Symbol"/>
              </a:rPr>
              <a:t>, </a:t>
            </a:r>
            <a:r>
              <a:rPr lang="en-US" dirty="0" smtClean="0">
                <a:sym typeface="Symbol"/>
              </a:rPr>
              <a:t>this meeting)</a:t>
            </a:r>
          </a:p>
          <a:p>
            <a:pPr lvl="1"/>
            <a:r>
              <a:rPr lang="en-US" dirty="0" smtClean="0">
                <a:sym typeface="Symbol"/>
              </a:rPr>
              <a:t>which ones are mandatory ?</a:t>
            </a:r>
          </a:p>
          <a:p>
            <a:pPr lvl="1"/>
            <a:r>
              <a:rPr lang="en-US" dirty="0" err="1" smtClean="0">
                <a:sym typeface="Symbol"/>
              </a:rPr>
              <a:t>TAP_SCHEMA.colums</a:t>
            </a:r>
            <a:r>
              <a:rPr lang="en-US" dirty="0" smtClean="0">
                <a:sym typeface="Symbol"/>
              </a:rPr>
              <a:t> not specified apart from </a:t>
            </a:r>
            <a:r>
              <a:rPr lang="en-US" dirty="0" err="1" smtClean="0">
                <a:sym typeface="Symbol"/>
              </a:rPr>
              <a:t>protocol_did</a:t>
            </a:r>
            <a:r>
              <a:rPr lang="en-US" dirty="0" smtClean="0">
                <a:sym typeface="Symbol"/>
              </a:rPr>
              <a:t>, </a:t>
            </a:r>
            <a:r>
              <a:rPr lang="en-US" dirty="0" err="1" smtClean="0">
                <a:sym typeface="Symbol"/>
              </a:rPr>
              <a:t>experiment_did</a:t>
            </a: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can we forget the remaining 20%?</a:t>
            </a:r>
          </a:p>
          <a:p>
            <a:r>
              <a:rPr lang="en-US" dirty="0" smtClean="0">
                <a:sym typeface="Symbol"/>
              </a:rPr>
              <a:t>one </a:t>
            </a:r>
            <a:r>
              <a:rPr lang="en-US" dirty="0" err="1" smtClean="0">
                <a:sym typeface="Symbol"/>
              </a:rPr>
              <a:t>SimDAL</a:t>
            </a:r>
            <a:r>
              <a:rPr lang="en-US" dirty="0" smtClean="0">
                <a:sym typeface="Symbol"/>
              </a:rPr>
              <a:t> by Protocol, full TAP </a:t>
            </a:r>
            <a:r>
              <a:rPr lang="en-US" dirty="0" err="1" smtClean="0">
                <a:sym typeface="Symbol"/>
              </a:rPr>
              <a:t>implentation</a:t>
            </a:r>
            <a:r>
              <a:rPr lang="en-US" dirty="0" smtClean="0">
                <a:sym typeface="Symbol"/>
              </a:rPr>
              <a:t> + 2 (or more) mandatory Tables (names fixed by </a:t>
            </a:r>
            <a:r>
              <a:rPr lang="en-US" dirty="0" err="1" smtClean="0">
                <a:sym typeface="Symbol"/>
              </a:rPr>
              <a:t>SimDAL</a:t>
            </a:r>
            <a:r>
              <a:rPr lang="en-US" dirty="0" smtClean="0">
                <a:sym typeface="Symbol"/>
              </a:rPr>
              <a:t> : Experiments, </a:t>
            </a:r>
            <a:r>
              <a:rPr lang="en-US" dirty="0" err="1" smtClean="0">
                <a:sym typeface="Symbol"/>
              </a:rPr>
              <a:t>OutputDatasets</a:t>
            </a:r>
            <a:r>
              <a:rPr lang="en-US" dirty="0" smtClean="0">
                <a:sym typeface="Symbol"/>
              </a:rPr>
              <a:t>)</a:t>
            </a:r>
          </a:p>
          <a:p>
            <a:pPr lvl="1"/>
            <a:r>
              <a:rPr lang="en-US" dirty="0" smtClean="0">
                <a:sym typeface="Symbol"/>
              </a:rPr>
              <a:t>But a Project may contain several instances of Protocol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2011/10/17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20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2011/10/17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8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9" y="0"/>
            <a:ext cx="8958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79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issues </a:t>
            </a:r>
            <a:r>
              <a:rPr lang="fr-FR" dirty="0" err="1" smtClean="0"/>
              <a:t>with</a:t>
            </a:r>
            <a:r>
              <a:rPr lang="fr-FR" dirty="0" smtClean="0"/>
              <a:t> VO </a:t>
            </a:r>
            <a:r>
              <a:rPr lang="fr-FR" dirty="0" err="1" smtClean="0"/>
              <a:t>registry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2011/10/17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H. Wozniak / Obs. Astron. Strasbourg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A7ED-4C38-47D7-8205-0E017AD9CD5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24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 IVOA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y IVOA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 IVOA</Template>
  <TotalTime>2917</TotalTime>
  <Words>692</Words>
  <Application>Microsoft Office PowerPoint</Application>
  <PresentationFormat>Affichage à l'écran (4:3)</PresentationFormat>
  <Paragraphs>241</Paragraphs>
  <Slides>13</Slides>
  <Notes>6</Notes>
  <HiddenSlides>4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My IVOA</vt:lpstr>
      <vt:lpstr>Custom Design</vt:lpstr>
      <vt:lpstr>1_My IVOA</vt:lpstr>
      <vt:lpstr>TheorY/DAL Session</vt:lpstr>
      <vt:lpstr>Agenda </vt:lpstr>
      <vt:lpstr>SimDAL / SIMDB</vt:lpstr>
      <vt:lpstr>Présentation PowerPoint</vt:lpstr>
      <vt:lpstr>Présentation PowerPoint</vt:lpstr>
      <vt:lpstr>Présentation PowerPoint</vt:lpstr>
      <vt:lpstr>TAP in SimDAL proposals</vt:lpstr>
      <vt:lpstr>Présentation PowerPoint</vt:lpstr>
      <vt:lpstr>issues with VO registry</vt:lpstr>
      <vt:lpstr>Issues</vt:lpstr>
      <vt:lpstr>Issues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Hervé Wozniak</dc:creator>
  <cp:lastModifiedBy>Hervé Wozniak</cp:lastModifiedBy>
  <cp:revision>175</cp:revision>
  <cp:lastPrinted>2011-10-17T08:18:27Z</cp:lastPrinted>
  <dcterms:created xsi:type="dcterms:W3CDTF">2010-12-06T04:53:11Z</dcterms:created>
  <dcterms:modified xsi:type="dcterms:W3CDTF">2011-10-18T08:36:28Z</dcterms:modified>
</cp:coreProperties>
</file>