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9" r:id="rId7"/>
    <p:sldId id="357" r:id="rId8"/>
    <p:sldId id="356" r:id="rId9"/>
    <p:sldId id="341" r:id="rId10"/>
    <p:sldId id="350" r:id="rId11"/>
    <p:sldId id="343" r:id="rId12"/>
    <p:sldId id="344" r:id="rId13"/>
    <p:sldId id="345" r:id="rId14"/>
    <p:sldId id="346" r:id="rId15"/>
    <p:sldId id="347" r:id="rId16"/>
    <p:sldId id="348" r:id="rId17"/>
    <p:sldId id="355" r:id="rId18"/>
    <p:sldId id="351" r:id="rId19"/>
    <p:sldId id="352" r:id="rId20"/>
    <p:sldId id="354" r:id="rId21"/>
    <p:sldId id="358" r:id="rId22"/>
    <p:sldId id="353" r:id="rId23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2" autoAdjust="0"/>
    <p:restoredTop sz="94660"/>
  </p:normalViewPr>
  <p:slideViewPr>
    <p:cSldViewPr snapToGrid="0">
      <p:cViewPr>
        <p:scale>
          <a:sx n="75" d="100"/>
          <a:sy n="75" d="100"/>
        </p:scale>
        <p:origin x="-10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3242-1655-4152-B236-01DEB98348C0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20304B-494C-4A87-84E6-82A575555A67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Archive TAP server</a:t>
          </a:r>
          <a:endParaRPr lang="en-GB" dirty="0"/>
        </a:p>
      </dgm:t>
    </dgm:pt>
    <dgm:pt modelId="{E63784FB-2C84-4CC5-80EC-6BFE9D0813A9}" type="parTrans" cxnId="{8F5A5C39-566E-4273-B43B-DF4C1C5A8BC4}">
      <dgm:prSet/>
      <dgm:spPr/>
      <dgm:t>
        <a:bodyPr/>
        <a:lstStyle/>
        <a:p>
          <a:endParaRPr lang="en-GB"/>
        </a:p>
      </dgm:t>
    </dgm:pt>
    <dgm:pt modelId="{806557DD-2E30-4F62-B32B-285CB5471248}" type="sibTrans" cxnId="{8F5A5C39-566E-4273-B43B-DF4C1C5A8BC4}">
      <dgm:prSet/>
      <dgm:spPr/>
      <dgm:t>
        <a:bodyPr/>
        <a:lstStyle/>
        <a:p>
          <a:endParaRPr lang="en-GB"/>
        </a:p>
      </dgm:t>
    </dgm:pt>
    <dgm:pt modelId="{44184758-58AA-452C-83CC-8383344A0262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DM</a:t>
          </a:r>
          <a:endParaRPr lang="en-GB" dirty="0"/>
        </a:p>
      </dgm:t>
    </dgm:pt>
    <dgm:pt modelId="{E2F9F08A-2807-41C0-A8A4-3756232341F4}" type="parTrans" cxnId="{74A57120-95D3-4441-B880-47E997F2B139}">
      <dgm:prSet/>
      <dgm:spPr>
        <a:ln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799F375-73F7-4718-A551-F0F8763A260A}" type="sibTrans" cxnId="{74A57120-95D3-4441-B880-47E997F2B139}">
      <dgm:prSet/>
      <dgm:spPr/>
      <dgm:t>
        <a:bodyPr/>
        <a:lstStyle/>
        <a:p>
          <a:endParaRPr lang="en-GB"/>
        </a:p>
      </dgm:t>
    </dgm:pt>
    <dgm:pt modelId="{DBC56381-B0CF-4B43-814D-EDC3ED47D07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err="1" smtClean="0"/>
            <a:t>VOTable</a:t>
          </a:r>
          <a:r>
            <a:rPr lang="en-GB" dirty="0" smtClean="0"/>
            <a:t> response with </a:t>
          </a:r>
        </a:p>
        <a:p>
          <a:r>
            <a:rPr lang="en-GB" dirty="0" smtClean="0"/>
            <a:t>VO-DML</a:t>
          </a:r>
          <a:endParaRPr lang="en-GB" dirty="0"/>
        </a:p>
      </dgm:t>
    </dgm:pt>
    <dgm:pt modelId="{D91211DF-235D-4AF4-B35F-151581183A22}" type="parTrans" cxnId="{D0FA218A-261B-4439-8C08-D88E434051B5}">
      <dgm:prSet/>
      <dgm:spPr>
        <a:ln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5376E33-3148-4B7F-9FF3-EC1349E2DC38}" type="sibTrans" cxnId="{D0FA218A-261B-4439-8C08-D88E434051B5}">
      <dgm:prSet/>
      <dgm:spPr/>
      <dgm:t>
        <a:bodyPr/>
        <a:lstStyle/>
        <a:p>
          <a:endParaRPr lang="en-GB"/>
        </a:p>
      </dgm:t>
    </dgm:pt>
    <dgm:pt modelId="{FD9419DE-DE31-41B6-8BA3-4BE1E937269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TAP_SCHEMA</a:t>
          </a:r>
        </a:p>
      </dgm:t>
    </dgm:pt>
    <dgm:pt modelId="{5776DEA1-5837-4D2E-A5EC-950F052FF071}" type="parTrans" cxnId="{CA06EEEF-3976-4D18-A36B-6DA75CD0F413}">
      <dgm:prSet/>
      <dgm:spPr>
        <a:ln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A6F0D8D9-5235-436B-BA11-D0D5551FB746}" type="sibTrans" cxnId="{CA06EEEF-3976-4D18-A36B-6DA75CD0F413}">
      <dgm:prSet/>
      <dgm:spPr/>
      <dgm:t>
        <a:bodyPr/>
        <a:lstStyle/>
        <a:p>
          <a:endParaRPr lang="en-GB"/>
        </a:p>
      </dgm:t>
    </dgm:pt>
    <dgm:pt modelId="{DAA30D0D-1D9E-4AA9-8713-DFC40385CA3E}" type="pres">
      <dgm:prSet presAssocID="{F4533242-1655-4152-B236-01DEB98348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74B1E6B-35C4-4690-A6F1-6DA057B17126}" type="pres">
      <dgm:prSet presAssocID="{F420304B-494C-4A87-84E6-82A575555A67}" presName="singleCycle" presStyleCnt="0"/>
      <dgm:spPr/>
    </dgm:pt>
    <dgm:pt modelId="{195DB34D-803D-4861-A25D-8080DBDAA566}" type="pres">
      <dgm:prSet presAssocID="{F420304B-494C-4A87-84E6-82A575555A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AF75C850-CCB9-4196-AAAE-48DCF943845F}" type="pres">
      <dgm:prSet presAssocID="{E2F9F08A-2807-41C0-A8A4-3756232341F4}" presName="Name56" presStyleLbl="parChTrans1D2" presStyleIdx="0" presStyleCnt="3"/>
      <dgm:spPr/>
      <dgm:t>
        <a:bodyPr/>
        <a:lstStyle/>
        <a:p>
          <a:endParaRPr lang="en-GB"/>
        </a:p>
      </dgm:t>
    </dgm:pt>
    <dgm:pt modelId="{029BE5F8-070F-41AE-A36A-E1ECB9ECB26B}" type="pres">
      <dgm:prSet presAssocID="{44184758-58AA-452C-83CC-8383344A0262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9D2C-8626-4B92-B83F-F6D3A8DE73C5}" type="pres">
      <dgm:prSet presAssocID="{D91211DF-235D-4AF4-B35F-151581183A22}" presName="Name56" presStyleLbl="parChTrans1D2" presStyleIdx="1" presStyleCnt="3"/>
      <dgm:spPr/>
      <dgm:t>
        <a:bodyPr/>
        <a:lstStyle/>
        <a:p>
          <a:endParaRPr lang="en-GB"/>
        </a:p>
      </dgm:t>
    </dgm:pt>
    <dgm:pt modelId="{2E62A771-A531-4E2F-A565-E6E85601CA78}" type="pres">
      <dgm:prSet presAssocID="{DBC56381-B0CF-4B43-814D-EDC3ED47D077}" presName="text0" presStyleLbl="node1" presStyleIdx="2" presStyleCnt="4" custRadScaleRad="115261" custRadScaleInc="11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2ED5F-AE03-420F-A20A-3B13726F1E1E}" type="pres">
      <dgm:prSet presAssocID="{5776DEA1-5837-4D2E-A5EC-950F052FF071}" presName="Name56" presStyleLbl="parChTrans1D2" presStyleIdx="2" presStyleCnt="3"/>
      <dgm:spPr/>
      <dgm:t>
        <a:bodyPr/>
        <a:lstStyle/>
        <a:p>
          <a:endParaRPr lang="en-GB"/>
        </a:p>
      </dgm:t>
    </dgm:pt>
    <dgm:pt modelId="{B007949F-B789-44B7-A604-BE3E3C2762BD}" type="pres">
      <dgm:prSet presAssocID="{FD9419DE-DE31-41B6-8BA3-4BE1E9372697}" presName="text0" presStyleLbl="node1" presStyleIdx="3" presStyleCnt="4" custRadScaleRad="135951" custRadScaleInc="5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42143A-6A6F-45E6-931C-68A374957371}" type="presOf" srcId="{F4533242-1655-4152-B236-01DEB98348C0}" destId="{DAA30D0D-1D9E-4AA9-8713-DFC40385CA3E}" srcOrd="0" destOrd="0" presId="urn:microsoft.com/office/officeart/2008/layout/RadialCluster"/>
    <dgm:cxn modelId="{F07383E2-AD8A-408A-9C91-DC0819F03056}" type="presOf" srcId="{E2F9F08A-2807-41C0-A8A4-3756232341F4}" destId="{AF75C850-CCB9-4196-AAAE-48DCF943845F}" srcOrd="0" destOrd="0" presId="urn:microsoft.com/office/officeart/2008/layout/RadialCluster"/>
    <dgm:cxn modelId="{D0FA218A-261B-4439-8C08-D88E434051B5}" srcId="{F420304B-494C-4A87-84E6-82A575555A67}" destId="{DBC56381-B0CF-4B43-814D-EDC3ED47D077}" srcOrd="1" destOrd="0" parTransId="{D91211DF-235D-4AF4-B35F-151581183A22}" sibTransId="{95376E33-3148-4B7F-9FF3-EC1349E2DC38}"/>
    <dgm:cxn modelId="{74A57120-95D3-4441-B880-47E997F2B139}" srcId="{F420304B-494C-4A87-84E6-82A575555A67}" destId="{44184758-58AA-452C-83CC-8383344A0262}" srcOrd="0" destOrd="0" parTransId="{E2F9F08A-2807-41C0-A8A4-3756232341F4}" sibTransId="{9799F375-73F7-4718-A551-F0F8763A260A}"/>
    <dgm:cxn modelId="{9CFE0425-5AC8-451F-B7BC-661574F0E802}" type="presOf" srcId="{DBC56381-B0CF-4B43-814D-EDC3ED47D077}" destId="{2E62A771-A531-4E2F-A565-E6E85601CA78}" srcOrd="0" destOrd="0" presId="urn:microsoft.com/office/officeart/2008/layout/RadialCluster"/>
    <dgm:cxn modelId="{5F1A409D-F8E9-44C8-B03E-32F5862C75E0}" type="presOf" srcId="{F420304B-494C-4A87-84E6-82A575555A67}" destId="{195DB34D-803D-4861-A25D-8080DBDAA566}" srcOrd="0" destOrd="0" presId="urn:microsoft.com/office/officeart/2008/layout/RadialCluster"/>
    <dgm:cxn modelId="{CA06EEEF-3976-4D18-A36B-6DA75CD0F413}" srcId="{F420304B-494C-4A87-84E6-82A575555A67}" destId="{FD9419DE-DE31-41B6-8BA3-4BE1E9372697}" srcOrd="2" destOrd="0" parTransId="{5776DEA1-5837-4D2E-A5EC-950F052FF071}" sibTransId="{A6F0D8D9-5235-436B-BA11-D0D5551FB746}"/>
    <dgm:cxn modelId="{97EE8549-908B-4151-8053-8EED87CFDE4D}" type="presOf" srcId="{D91211DF-235D-4AF4-B35F-151581183A22}" destId="{4E599D2C-8626-4B92-B83F-F6D3A8DE73C5}" srcOrd="0" destOrd="0" presId="urn:microsoft.com/office/officeart/2008/layout/RadialCluster"/>
    <dgm:cxn modelId="{31565AA7-8E5F-4A4F-8B47-16492B7D18FF}" type="presOf" srcId="{5776DEA1-5837-4D2E-A5EC-950F052FF071}" destId="{E9D2ED5F-AE03-420F-A20A-3B13726F1E1E}" srcOrd="0" destOrd="0" presId="urn:microsoft.com/office/officeart/2008/layout/RadialCluster"/>
    <dgm:cxn modelId="{FF339CC7-04C3-4BD4-AE20-7783FFAA7AA0}" type="presOf" srcId="{FD9419DE-DE31-41B6-8BA3-4BE1E9372697}" destId="{B007949F-B789-44B7-A604-BE3E3C2762BD}" srcOrd="0" destOrd="0" presId="urn:microsoft.com/office/officeart/2008/layout/RadialCluster"/>
    <dgm:cxn modelId="{56310135-DF6E-4448-942D-15EA35C56172}" type="presOf" srcId="{44184758-58AA-452C-83CC-8383344A0262}" destId="{029BE5F8-070F-41AE-A36A-E1ECB9ECB26B}" srcOrd="0" destOrd="0" presId="urn:microsoft.com/office/officeart/2008/layout/RadialCluster"/>
    <dgm:cxn modelId="{8F5A5C39-566E-4273-B43B-DF4C1C5A8BC4}" srcId="{F4533242-1655-4152-B236-01DEB98348C0}" destId="{F420304B-494C-4A87-84E6-82A575555A67}" srcOrd="0" destOrd="0" parTransId="{E63784FB-2C84-4CC5-80EC-6BFE9D0813A9}" sibTransId="{806557DD-2E30-4F62-B32B-285CB5471248}"/>
    <dgm:cxn modelId="{6AA9818F-4863-4A8C-A902-F1878D1B3F42}" type="presParOf" srcId="{DAA30D0D-1D9E-4AA9-8713-DFC40385CA3E}" destId="{E74B1E6B-35C4-4690-A6F1-6DA057B17126}" srcOrd="0" destOrd="0" presId="urn:microsoft.com/office/officeart/2008/layout/RadialCluster"/>
    <dgm:cxn modelId="{87ED5EB9-4589-4BD9-B0DC-AA975A3150D3}" type="presParOf" srcId="{E74B1E6B-35C4-4690-A6F1-6DA057B17126}" destId="{195DB34D-803D-4861-A25D-8080DBDAA566}" srcOrd="0" destOrd="0" presId="urn:microsoft.com/office/officeart/2008/layout/RadialCluster"/>
    <dgm:cxn modelId="{9C5C8163-7FD9-4628-89DE-A13F1BBB3ECD}" type="presParOf" srcId="{E74B1E6B-35C4-4690-A6F1-6DA057B17126}" destId="{AF75C850-CCB9-4196-AAAE-48DCF943845F}" srcOrd="1" destOrd="0" presId="urn:microsoft.com/office/officeart/2008/layout/RadialCluster"/>
    <dgm:cxn modelId="{8B4E99AF-4C2A-4F28-B6EF-8FB3805A4B67}" type="presParOf" srcId="{E74B1E6B-35C4-4690-A6F1-6DA057B17126}" destId="{029BE5F8-070F-41AE-A36A-E1ECB9ECB26B}" srcOrd="2" destOrd="0" presId="urn:microsoft.com/office/officeart/2008/layout/RadialCluster"/>
    <dgm:cxn modelId="{ECB16C84-EDD8-45D3-A33A-E925BF7C273B}" type="presParOf" srcId="{E74B1E6B-35C4-4690-A6F1-6DA057B17126}" destId="{4E599D2C-8626-4B92-B83F-F6D3A8DE73C5}" srcOrd="3" destOrd="0" presId="urn:microsoft.com/office/officeart/2008/layout/RadialCluster"/>
    <dgm:cxn modelId="{B7F413A7-806F-4E66-9FEA-3227269D156C}" type="presParOf" srcId="{E74B1E6B-35C4-4690-A6F1-6DA057B17126}" destId="{2E62A771-A531-4E2F-A565-E6E85601CA78}" srcOrd="4" destOrd="0" presId="urn:microsoft.com/office/officeart/2008/layout/RadialCluster"/>
    <dgm:cxn modelId="{FD959C27-338C-4FEA-8951-0D4D36C2CF36}" type="presParOf" srcId="{E74B1E6B-35C4-4690-A6F1-6DA057B17126}" destId="{E9D2ED5F-AE03-420F-A20A-3B13726F1E1E}" srcOrd="5" destOrd="0" presId="urn:microsoft.com/office/officeart/2008/layout/RadialCluster"/>
    <dgm:cxn modelId="{EE457975-CD41-489A-9EB5-F41A4CA38774}" type="presParOf" srcId="{E74B1E6B-35C4-4690-A6F1-6DA057B17126}" destId="{B007949F-B789-44B7-A604-BE3E3C2762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B34D-803D-4861-A25D-8080DBDAA566}">
      <dsp:nvSpPr>
        <dsp:cNvPr id="0" name=""/>
        <dsp:cNvSpPr/>
      </dsp:nvSpPr>
      <dsp:spPr>
        <a:xfrm>
          <a:off x="2305220" y="1797268"/>
          <a:ext cx="1158944" cy="115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Gaia Archive TAP server</a:t>
          </a:r>
          <a:endParaRPr lang="en-GB" sz="1700" kern="1200" dirty="0"/>
        </a:p>
      </dsp:txBody>
      <dsp:txXfrm>
        <a:off x="2361795" y="1853843"/>
        <a:ext cx="1045794" cy="1045794"/>
      </dsp:txXfrm>
    </dsp:sp>
    <dsp:sp modelId="{AF75C850-CCB9-4196-AAAE-48DCF943845F}">
      <dsp:nvSpPr>
        <dsp:cNvPr id="0" name=""/>
        <dsp:cNvSpPr/>
      </dsp:nvSpPr>
      <dsp:spPr>
        <a:xfrm rot="16200000">
          <a:off x="2478217" y="1390793"/>
          <a:ext cx="812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95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E5F8-070F-41AE-A36A-E1ECB9ECB26B}">
      <dsp:nvSpPr>
        <dsp:cNvPr id="0" name=""/>
        <dsp:cNvSpPr/>
      </dsp:nvSpPr>
      <dsp:spPr>
        <a:xfrm>
          <a:off x="2496446" y="207825"/>
          <a:ext cx="776492" cy="776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Gaia DM</a:t>
          </a:r>
          <a:endParaRPr lang="en-GB" sz="2000" kern="1200" dirty="0"/>
        </a:p>
      </dsp:txBody>
      <dsp:txXfrm>
        <a:off x="2534351" y="245730"/>
        <a:ext cx="700682" cy="700682"/>
      </dsp:txXfrm>
    </dsp:sp>
    <dsp:sp modelId="{4E599D2C-8626-4B92-B83F-F6D3A8DE73C5}">
      <dsp:nvSpPr>
        <dsp:cNvPr id="0" name=""/>
        <dsp:cNvSpPr/>
      </dsp:nvSpPr>
      <dsp:spPr>
        <a:xfrm rot="2026890">
          <a:off x="3395725" y="2989783"/>
          <a:ext cx="810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717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A771-A531-4E2F-A565-E6E85601CA78}">
      <dsp:nvSpPr>
        <dsp:cNvPr id="0" name=""/>
        <dsp:cNvSpPr/>
      </dsp:nvSpPr>
      <dsp:spPr>
        <a:xfrm>
          <a:off x="4138003" y="3086654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VOTable</a:t>
          </a:r>
          <a:r>
            <a:rPr lang="en-GB" sz="1000" kern="1200" dirty="0" smtClean="0"/>
            <a:t> response with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VO-DML</a:t>
          </a:r>
          <a:endParaRPr lang="en-GB" sz="1000" kern="1200" dirty="0"/>
        </a:p>
      </dsp:txBody>
      <dsp:txXfrm>
        <a:off x="4175908" y="3124559"/>
        <a:ext cx="700682" cy="700682"/>
      </dsp:txXfrm>
    </dsp:sp>
    <dsp:sp modelId="{E9D2ED5F-AE03-420F-A20A-3B13726F1E1E}">
      <dsp:nvSpPr>
        <dsp:cNvPr id="0" name=""/>
        <dsp:cNvSpPr/>
      </dsp:nvSpPr>
      <dsp:spPr>
        <a:xfrm rot="9205884">
          <a:off x="1037050" y="2965937"/>
          <a:ext cx="1338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86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7949F-B789-44B7-A604-BE3E3C2762BD}">
      <dsp:nvSpPr>
        <dsp:cNvPr id="0" name=""/>
        <dsp:cNvSpPr/>
      </dsp:nvSpPr>
      <dsp:spPr>
        <a:xfrm>
          <a:off x="331250" y="3071260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TAP_SCHEMA</a:t>
          </a:r>
        </a:p>
      </dsp:txBody>
      <dsp:txXfrm>
        <a:off x="369155" y="3109165"/>
        <a:ext cx="700682" cy="7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10/30/2015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Sydney</a:t>
            </a:r>
            <a:r>
              <a:rPr lang="en-US" sz="800" noProof="1" smtClean="0">
                <a:solidFill>
                  <a:schemeClr val="bg2"/>
                </a:solidFill>
              </a:rPr>
              <a:t> | 30/10/2015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35129"/>
            <a:ext cx="7972425" cy="646331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Some thoughts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03262" y="5219700"/>
            <a:ext cx="788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smtClean="0"/>
              <a:t>Distances, parallaxes and radial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727115" cy="4816305"/>
          </a:xfrm>
        </p:spPr>
        <p:txBody>
          <a:bodyPr/>
          <a:lstStyle/>
          <a:p>
            <a:r>
              <a:rPr lang="en-GB" dirty="0" smtClean="0"/>
              <a:t>Distance is a derived quantity. Conversion from parallaxes to distance requires certain assumptions</a:t>
            </a:r>
          </a:p>
          <a:p>
            <a:r>
              <a:rPr lang="en-GB" dirty="0" smtClean="0"/>
              <a:t>Parallaxes are preferred as a closer concept to a measurement quantity</a:t>
            </a:r>
          </a:p>
          <a:p>
            <a:pPr lvl="1"/>
            <a:r>
              <a:rPr lang="en-GB" dirty="0" smtClean="0"/>
              <a:t>Both added to the DM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Radial velocity usually measured due to spectroscopic analysis</a:t>
            </a:r>
          </a:p>
          <a:p>
            <a:pPr lvl="1"/>
            <a:r>
              <a:rPr lang="en-GB" dirty="0" smtClean="0"/>
              <a:t>Combination of the object radial velocity and cosmological redshifts</a:t>
            </a:r>
          </a:p>
          <a:p>
            <a:pPr lvl="1"/>
            <a:r>
              <a:rPr lang="en-GB" dirty="0" smtClean="0"/>
              <a:t>Probably, radial velocity (in units of redshift) is better</a:t>
            </a:r>
            <a:endParaRPr lang="en-GB" dirty="0"/>
          </a:p>
        </p:txBody>
      </p:sp>
      <p:pic>
        <p:nvPicPr>
          <p:cNvPr id="1026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6" y="1477802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7" y="4202112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errors are needed to understand the accuracy of the </a:t>
            </a:r>
            <a:r>
              <a:rPr lang="en-GB" dirty="0" err="1" smtClean="0"/>
              <a:t>astrometric</a:t>
            </a:r>
            <a:r>
              <a:rPr lang="en-GB" dirty="0" smtClean="0"/>
              <a:t> solution. Correlations are also needed.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32" y="2158047"/>
            <a:ext cx="6146800" cy="37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 (II): </a:t>
            </a:r>
            <a:r>
              <a:rPr lang="en-GB" dirty="0" err="1" smtClean="0"/>
              <a:t>Hipparcos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47650"/>
              </p:ext>
            </p:extLst>
          </p:nvPr>
        </p:nvGraphicFramePr>
        <p:xfrm>
          <a:off x="419100" y="1435100"/>
          <a:ext cx="8331200" cy="4602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1100"/>
                <a:gridCol w="2298700"/>
                <a:gridCol w="4851400"/>
              </a:tblGrid>
              <a:tr h="314960">
                <a:tc>
                  <a:txBody>
                    <a:bodyPr/>
                    <a:lstStyle/>
                    <a:p>
                      <a:r>
                        <a:rPr lang="en-GB" dirty="0" smtClean="0"/>
                        <a:t>column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H19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Crl_Dec_RA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(Dec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 </a:t>
                      </a:r>
                    </a:p>
                    <a:p>
                      <a:endParaRPr lang="en-GB" sz="1600" i="1" dirty="0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H20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Crl_Plx_RA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 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H21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Crl_Plx_Dec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 over DE)</a:t>
                      </a:r>
                      <a:endParaRPr lang="en-GB" sz="1600" i="1" dirty="0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H22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</a:t>
                      </a:r>
                      <a:endParaRPr lang="en-GB" sz="1600" i="1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H23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Crl_pmRA_Dec</a:t>
                      </a:r>
                      <a:r>
                        <a:rPr lang="en-GB" sz="1600" b="1" i="1" dirty="0" smtClean="0"/>
                        <a:t> 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DE)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H24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Crl_pmRA_Plx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H25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RA)</a:t>
                      </a:r>
                      <a:r>
                        <a:rPr lang="en-GB" sz="1600" i="1" dirty="0" err="1" smtClean="0"/>
                        <a:t>xCos</a:t>
                      </a:r>
                      <a:r>
                        <a:rPr lang="en-GB" sz="1600" i="1" dirty="0" smtClean="0"/>
                        <a:t>(delta)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H26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Crl_pmDec_Dec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DE)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H27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Crl_pmDec_Plx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Plx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H28 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 err="1" smtClean="0"/>
                        <a:t>Crl_pmDec_pmRA</a:t>
                      </a:r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(</a:t>
                      </a:r>
                      <a:r>
                        <a:rPr lang="en-GB" sz="1600" i="1" dirty="0" err="1" smtClean="0"/>
                        <a:t>pmDE</a:t>
                      </a:r>
                      <a:r>
                        <a:rPr lang="en-GB" sz="1600" i="1" dirty="0" smtClean="0"/>
                        <a:t> over </a:t>
                      </a:r>
                      <a:r>
                        <a:rPr lang="en-GB" sz="1600" i="1" dirty="0" err="1" smtClean="0"/>
                        <a:t>pmRA</a:t>
                      </a:r>
                      <a:r>
                        <a:rPr lang="en-GB" sz="1600" i="1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" y="1612900"/>
            <a:ext cx="878164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Correlations (III): Gaia simulations</a:t>
            </a: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51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curve</a:t>
            </a:r>
          </a:p>
          <a:p>
            <a:pPr lvl="1"/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More complex connections by link to </a:t>
            </a:r>
            <a:r>
              <a:rPr lang="en-GB" dirty="0" err="1" smtClean="0"/>
              <a:t>SpectralDM</a:t>
            </a:r>
            <a:r>
              <a:rPr lang="en-GB" dirty="0" smtClean="0"/>
              <a:t> 2.0</a:t>
            </a:r>
          </a:p>
          <a:p>
            <a:pPr lvl="1"/>
            <a:r>
              <a:rPr lang="en-GB" dirty="0" smtClean="0"/>
              <a:t>Spectra</a:t>
            </a:r>
          </a:p>
          <a:p>
            <a:pPr lvl="1"/>
            <a:r>
              <a:rPr lang="en-GB" dirty="0" smtClean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Photometry DM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319214"/>
            <a:ext cx="7569200" cy="4634508"/>
          </a:xfrm>
        </p:spPr>
      </p:pic>
    </p:spTree>
    <p:extLst>
      <p:ext uri="{BB962C8B-B14F-4D97-AF65-F5344CB8AC3E}">
        <p14:creationId xmlns:p14="http://schemas.microsoft.com/office/powerpoint/2010/main" val="338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65100"/>
            <a:ext cx="6874965" cy="64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3" y="508001"/>
            <a:ext cx="8853154" cy="58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Iterate on DM UML during next months</a:t>
            </a:r>
          </a:p>
          <a:p>
            <a:r>
              <a:rPr lang="en-GB" sz="2000" dirty="0" smtClean="0"/>
              <a:t>Mapping to IVOA reused components </a:t>
            </a:r>
          </a:p>
          <a:p>
            <a:r>
              <a:rPr lang="en-GB" sz="2000" dirty="0" smtClean="0"/>
              <a:t>VO/DML model</a:t>
            </a:r>
          </a:p>
          <a:p>
            <a:r>
              <a:rPr lang="en-GB" sz="2000" dirty="0" smtClean="0"/>
              <a:t>Create </a:t>
            </a:r>
            <a:r>
              <a:rPr lang="en-GB" sz="2000" dirty="0"/>
              <a:t>a written version of the draft for next </a:t>
            </a:r>
            <a:r>
              <a:rPr lang="en-GB" sz="2000" dirty="0" err="1"/>
              <a:t>interop</a:t>
            </a:r>
            <a:endParaRPr lang="en-GB" sz="2000" dirty="0"/>
          </a:p>
          <a:p>
            <a:r>
              <a:rPr lang="en-GB" sz="2000" dirty="0" smtClean="0"/>
              <a:t>Exercise to map Gaia catalogue (first and </a:t>
            </a:r>
            <a:r>
              <a:rPr lang="en-GB" sz="2000" dirty="0" err="1" smtClean="0"/>
              <a:t>CompleteSource</a:t>
            </a:r>
            <a:r>
              <a:rPr lang="en-GB" sz="2000" dirty="0" smtClean="0"/>
              <a:t>) to the IVOA Source DM</a:t>
            </a:r>
          </a:p>
          <a:p>
            <a:r>
              <a:rPr lang="en-GB" sz="2000" dirty="0" smtClean="0"/>
              <a:t>Modify Gaia Archive TAP+ component to include VO/DML preamble with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metadata</a:t>
            </a:r>
          </a:p>
          <a:p>
            <a:r>
              <a:rPr lang="en-GB" sz="2000" dirty="0" smtClean="0"/>
              <a:t>Agree with other catalogue providers on independent implementation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Objective:</a:t>
            </a:r>
          </a:p>
          <a:p>
            <a:pPr lvl="1"/>
            <a:r>
              <a:rPr lang="en-GB" dirty="0" smtClean="0"/>
              <a:t>Create </a:t>
            </a:r>
            <a:r>
              <a:rPr lang="en-GB" dirty="0"/>
              <a:t>a simple (but useful) </a:t>
            </a:r>
            <a:r>
              <a:rPr lang="en-GB" dirty="0" err="1"/>
              <a:t>SourceDM</a:t>
            </a:r>
            <a:r>
              <a:rPr lang="en-GB" dirty="0"/>
              <a:t> definition that could help in the publishing of catalogues through VO </a:t>
            </a:r>
            <a:r>
              <a:rPr lang="en-GB" dirty="0" smtClean="0"/>
              <a:t>protocols</a:t>
            </a:r>
          </a:p>
          <a:p>
            <a:pPr lvl="1"/>
            <a:r>
              <a:rPr lang="en-GB" dirty="0" smtClean="0"/>
              <a:t>Support </a:t>
            </a:r>
            <a:r>
              <a:rPr lang="en-GB" dirty="0"/>
              <a:t>on the definition for catalogues metadata for near-future missions (e.g. Gaia, Euclid,…) and allow the mapping for old ones</a:t>
            </a:r>
          </a:p>
          <a:p>
            <a:pPr lvl="1"/>
            <a:r>
              <a:rPr lang="en-GB" dirty="0"/>
              <a:t>Support interoperability operations between protocols (SED creation, </a:t>
            </a:r>
            <a:r>
              <a:rPr lang="en-GB" dirty="0" err="1"/>
              <a:t>crossmatch</a:t>
            </a:r>
            <a:r>
              <a:rPr lang="en-GB" dirty="0"/>
              <a:t> operations, </a:t>
            </a:r>
            <a:r>
              <a:rPr lang="en-GB" dirty="0" err="1"/>
              <a:t>etc</a:t>
            </a:r>
            <a:r>
              <a:rPr lang="en-GB" dirty="0" smtClean="0"/>
              <a:t>)</a:t>
            </a:r>
          </a:p>
          <a:p>
            <a:r>
              <a:rPr lang="en-GB" i="1" dirty="0" smtClean="0"/>
              <a:t>Initial Team:</a:t>
            </a:r>
            <a:endParaRPr lang="en-GB" i="1" dirty="0"/>
          </a:p>
          <a:p>
            <a:pPr lvl="1"/>
            <a:r>
              <a:rPr lang="en-GB" dirty="0"/>
              <a:t>Gerard </a:t>
            </a:r>
            <a:r>
              <a:rPr lang="en-GB" dirty="0" err="1"/>
              <a:t>Lemson</a:t>
            </a:r>
            <a:r>
              <a:rPr lang="en-GB" dirty="0"/>
              <a:t>, </a:t>
            </a:r>
            <a:r>
              <a:rPr lang="en-GB" dirty="0" err="1"/>
              <a:t>Sebastien</a:t>
            </a:r>
            <a:r>
              <a:rPr lang="en-GB" dirty="0"/>
              <a:t> </a:t>
            </a:r>
            <a:r>
              <a:rPr lang="en-GB" dirty="0" err="1"/>
              <a:t>Derrier</a:t>
            </a:r>
            <a:r>
              <a:rPr lang="en-GB" dirty="0"/>
              <a:t>, Laurent Michel, Bruno </a:t>
            </a:r>
            <a:r>
              <a:rPr lang="en-GB" dirty="0" err="1"/>
              <a:t>Merin</a:t>
            </a:r>
            <a:r>
              <a:rPr lang="en-GB" dirty="0"/>
              <a:t>, Tom Donaldson, Arnold Rots and myself</a:t>
            </a:r>
          </a:p>
          <a:p>
            <a:pPr lvl="1"/>
            <a:r>
              <a:rPr lang="en-GB" dirty="0"/>
              <a:t>Open for </a:t>
            </a:r>
            <a:r>
              <a:rPr lang="en-GB" dirty="0" smtClean="0"/>
              <a:t>contributors</a:t>
            </a:r>
            <a:endParaRPr lang="en-GB" dirty="0"/>
          </a:p>
          <a:p>
            <a:r>
              <a:rPr lang="en-GB" i="1" dirty="0" smtClean="0"/>
              <a:t>Status:</a:t>
            </a:r>
            <a:endParaRPr lang="en-GB" i="1" dirty="0"/>
          </a:p>
          <a:p>
            <a:pPr lvl="1"/>
            <a:r>
              <a:rPr lang="en-GB" dirty="0" smtClean="0"/>
              <a:t>DM activities still quite packed</a:t>
            </a:r>
            <a:endParaRPr lang="en-GB" dirty="0"/>
          </a:p>
          <a:p>
            <a:pPr lvl="1"/>
            <a:r>
              <a:rPr lang="en-GB" dirty="0" smtClean="0"/>
              <a:t>Discussions at Gaia DPAC Consortium level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members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" y="1667510"/>
            <a:ext cx="4161806" cy="375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68612" y="1667510"/>
            <a:ext cx="4346786" cy="3789918"/>
            <a:chOff x="4568612" y="1667510"/>
            <a:chExt cx="4346786" cy="3789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612" y="1667510"/>
              <a:ext cx="4346786" cy="32600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51994" y="5088096"/>
              <a:ext cx="236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Moon from Sydney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9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Gaia: DM in the core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7688" y="1692274"/>
            <a:ext cx="8164512" cy="4183064"/>
            <a:chOff x="388938" y="1400175"/>
            <a:chExt cx="9345612" cy="4767263"/>
          </a:xfrm>
        </p:grpSpPr>
        <p:sp>
          <p:nvSpPr>
            <p:cNvPr id="4" name="Rectangle 3"/>
            <p:cNvSpPr/>
            <p:nvPr/>
          </p:nvSpPr>
          <p:spPr>
            <a:xfrm>
              <a:off x="388938" y="4154488"/>
              <a:ext cx="3473450" cy="20129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37238" y="3052763"/>
              <a:ext cx="3897312" cy="31146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2188" y="1400175"/>
              <a:ext cx="4503737" cy="203358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62667927"/>
                </p:ext>
              </p:extLst>
            </p:nvPr>
          </p:nvGraphicFramePr>
          <p:xfrm>
            <a:off x="1505085" y="1490312"/>
            <a:ext cx="6604000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50" y="1501775"/>
              <a:ext cx="2928938" cy="183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700" y="3122613"/>
              <a:ext cx="3406775" cy="1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8938" y="4151313"/>
              <a:ext cx="1819275" cy="1724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VO-DML Annotations in TAP_SCHEMA?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Different structure?</a:t>
              </a:r>
            </a:p>
            <a:p>
              <a:pPr>
                <a:defRPr/>
              </a:pPr>
              <a:endParaRPr lang="en-GB" dirty="0"/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31531" y="2737725"/>
              <a:ext cx="1157592" cy="384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DB Schema Creator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0413" y="2057400"/>
              <a:ext cx="14065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gbin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>
              <a:off x="5194300" y="2236788"/>
              <a:ext cx="6461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941888" y="2417763"/>
              <a:ext cx="1601787" cy="1147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SourceDM</a:t>
            </a:r>
            <a:r>
              <a:rPr lang="en-GB" dirty="0" smtClean="0"/>
              <a:t> v0.1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20825"/>
            <a:ext cx="7446962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geometrical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319248"/>
            <a:ext cx="4821826" cy="4816305"/>
          </a:xfrm>
        </p:spPr>
        <p:txBody>
          <a:bodyPr/>
          <a:lstStyle/>
          <a:p>
            <a:pPr lvl="0"/>
            <a:r>
              <a:rPr lang="en-GB" dirty="0" smtClean="0"/>
              <a:t>STC-2</a:t>
            </a:r>
            <a:endParaRPr lang="en-GB" dirty="0"/>
          </a:p>
          <a:p>
            <a:pPr lvl="0"/>
            <a:r>
              <a:rPr lang="en-GB" dirty="0"/>
              <a:t>Attributes for: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Errors</a:t>
            </a:r>
          </a:p>
          <a:p>
            <a:pPr lvl="1"/>
            <a:r>
              <a:rPr lang="en-GB" dirty="0"/>
              <a:t>Epoch/Reference frames</a:t>
            </a:r>
          </a:p>
          <a:p>
            <a:pPr lvl="1"/>
            <a:r>
              <a:rPr lang="en-GB" dirty="0"/>
              <a:t>Velocities/proper motion</a:t>
            </a:r>
          </a:p>
          <a:p>
            <a:pPr lvl="1"/>
            <a:r>
              <a:rPr lang="en-GB" dirty="0"/>
              <a:t>Extended sources (?)</a:t>
            </a:r>
          </a:p>
          <a:p>
            <a:pPr lvl="1"/>
            <a:r>
              <a:rPr lang="en-GB" dirty="0" smtClean="0"/>
              <a:t>Redshift</a:t>
            </a:r>
          </a:p>
          <a:p>
            <a:pPr lvl="1"/>
            <a:endParaRPr lang="en-GB" dirty="0"/>
          </a:p>
          <a:p>
            <a:r>
              <a:rPr lang="en-GB" dirty="0" smtClean="0"/>
              <a:t>Other attributes identified that could be needed</a:t>
            </a:r>
          </a:p>
          <a:p>
            <a:pPr lvl="1"/>
            <a:r>
              <a:rPr lang="en-GB" dirty="0" smtClean="0"/>
              <a:t>Parallaxes</a:t>
            </a:r>
          </a:p>
          <a:p>
            <a:pPr lvl="1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215188" y="2324100"/>
            <a:ext cx="665162" cy="666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648325" y="3965575"/>
            <a:ext cx="663575" cy="665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59500" y="2990850"/>
            <a:ext cx="1055688" cy="110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7529513" y="2144713"/>
            <a:ext cx="665162" cy="665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3111" y="3673744"/>
            <a:ext cx="1813302" cy="124890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58947" y="1822988"/>
            <a:ext cx="2577453" cy="1669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STC discussion flow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9" y="1452563"/>
            <a:ext cx="8090396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29" y="59436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68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smtClean="0"/>
              <a:t>STC discussion flow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434460"/>
            <a:ext cx="7426325" cy="46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29" y="60960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8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Positions and proper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Positions: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</a:t>
            </a:r>
            <a:r>
              <a:rPr lang="en-GB" b="1" dirty="0" smtClean="0"/>
              <a:t>, </a:t>
            </a:r>
            <a:r>
              <a:rPr lang="en-GB" b="1" dirty="0" err="1" smtClean="0"/>
              <a:t>dec</a:t>
            </a:r>
            <a:r>
              <a:rPr lang="en-GB" b="1" dirty="0" smtClean="0"/>
              <a:t>) </a:t>
            </a:r>
            <a:r>
              <a:rPr lang="en-GB" dirty="0" smtClean="0"/>
              <a:t>equatorial coordinates</a:t>
            </a:r>
            <a:endParaRPr lang="en-GB" dirty="0"/>
          </a:p>
          <a:p>
            <a:pPr lvl="2"/>
            <a:r>
              <a:rPr lang="en-GB" dirty="0" smtClean="0"/>
              <a:t>Different coordinates systems could be (should be?) covered so we should need just to reuse the STC definitions but this produces certain complexities for the velocities</a:t>
            </a:r>
          </a:p>
          <a:p>
            <a:pPr lvl="2"/>
            <a:r>
              <a:rPr lang="en-GB" dirty="0" smtClean="0"/>
              <a:t>Maybe, this could go as a compulsory/optional depending on the protocol</a:t>
            </a:r>
          </a:p>
          <a:p>
            <a:pPr lvl="2"/>
            <a:r>
              <a:rPr lang="en-GB" dirty="0" smtClean="0"/>
              <a:t>Support to other coordinates within DM</a:t>
            </a:r>
          </a:p>
          <a:p>
            <a:pPr lvl="1"/>
            <a:r>
              <a:rPr lang="en-GB" b="1" dirty="0" smtClean="0"/>
              <a:t>Epoch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raError</a:t>
            </a:r>
            <a:r>
              <a:rPr lang="en-GB" b="1" dirty="0" smtClean="0"/>
              <a:t>, </a:t>
            </a:r>
            <a:r>
              <a:rPr lang="en-GB" b="1" dirty="0" err="1" smtClean="0"/>
              <a:t>decError</a:t>
            </a:r>
            <a:r>
              <a:rPr lang="en-GB" b="1" dirty="0" smtClean="0"/>
              <a:t>)</a:t>
            </a:r>
            <a:endParaRPr lang="en-GB" b="1" dirty="0"/>
          </a:p>
          <a:p>
            <a:r>
              <a:rPr lang="en-GB" i="1" dirty="0" smtClean="0"/>
              <a:t>Proper motion: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</a:t>
            </a:r>
            <a:r>
              <a:rPr lang="en-GB" b="1" dirty="0" smtClean="0"/>
              <a:t>, </a:t>
            </a:r>
            <a:r>
              <a:rPr lang="en-GB" b="1" dirty="0" err="1" smtClean="0"/>
              <a:t>muDec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Proper motion on the two spherical coordinates</a:t>
            </a:r>
          </a:p>
          <a:p>
            <a:pPr lvl="1"/>
            <a:r>
              <a:rPr lang="en-GB" dirty="0" smtClean="0"/>
              <a:t>Discussions on the projection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muRaError</a:t>
            </a:r>
            <a:r>
              <a:rPr lang="en-GB" b="1" dirty="0" smtClean="0"/>
              <a:t>, </a:t>
            </a:r>
            <a:r>
              <a:rPr lang="en-GB" b="1" dirty="0" err="1" smtClean="0"/>
              <a:t>muDecError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591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ESA Presentation</vt:lpstr>
      <vt:lpstr>Custom Design</vt:lpstr>
      <vt:lpstr>SourceDM: Some thoughts</vt:lpstr>
      <vt:lpstr>Source DM group</vt:lpstr>
      <vt:lpstr>External members</vt:lpstr>
      <vt:lpstr>Gaia: DM in the core</vt:lpstr>
      <vt:lpstr>SourceDM v0.1</vt:lpstr>
      <vt:lpstr>Source DM geometrical Support</vt:lpstr>
      <vt:lpstr>STC discussion flow</vt:lpstr>
      <vt:lpstr>PowerPoint Presentation</vt:lpstr>
      <vt:lpstr>Positions and proper motion</vt:lpstr>
      <vt:lpstr>Distances, parallaxes and radial velocity</vt:lpstr>
      <vt:lpstr>Correlations</vt:lpstr>
      <vt:lpstr>Correlations (II): Hipparcos</vt:lpstr>
      <vt:lpstr>PowerPoint Presentation</vt:lpstr>
      <vt:lpstr>Luminosities</vt:lpstr>
      <vt:lpstr>Photometry DM</vt:lpstr>
      <vt:lpstr>PowerPoint Presentation</vt:lpstr>
      <vt:lpstr>PowerPoint Presentation</vt:lpstr>
      <vt:lpstr>Schedule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S</cp:lastModifiedBy>
  <cp:revision>241</cp:revision>
  <cp:lastPrinted>2008-08-26T16:26:23Z</cp:lastPrinted>
  <dcterms:created xsi:type="dcterms:W3CDTF">2015-09-14T16:06:08Z</dcterms:created>
  <dcterms:modified xsi:type="dcterms:W3CDTF">2015-10-30T03:09:39Z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