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7" r:id="rId4"/>
    <p:sldId id="258" r:id="rId5"/>
    <p:sldId id="261" r:id="rId6"/>
    <p:sldId id="268" r:id="rId7"/>
    <p:sldId id="266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FACDD-A9DB-487F-81EA-1625057F0FF2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DAF4A-C967-4127-BA01-C6BE119C523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1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30/10/2015</a:t>
            </a:fld>
            <a:endParaRPr lang="fr-B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80696"/>
          </a:xfrm>
        </p:spPr>
        <p:txBody>
          <a:bodyPr/>
          <a:lstStyle/>
          <a:p>
            <a:r>
              <a:rPr kumimoji="0" lang="fr-FR" dirty="0" smtClean="0"/>
              <a:t>Modifiez le style du titre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pPr lvl="0" eaLnBrk="1" latinLnBrk="0" hangingPunct="1"/>
            <a:r>
              <a:rPr lang="fr-FR" dirty="0" smtClean="0"/>
              <a:t>Modifiez les styles du texte du masque</a:t>
            </a:r>
          </a:p>
          <a:p>
            <a:pPr lvl="1" eaLnBrk="1" latinLnBrk="0" hangingPunct="1"/>
            <a:r>
              <a:rPr lang="fr-FR" dirty="0" smtClean="0"/>
              <a:t>Deuxième niveau</a:t>
            </a:r>
          </a:p>
          <a:p>
            <a:pPr lvl="2" eaLnBrk="1" latinLnBrk="0" hangingPunct="1"/>
            <a:r>
              <a:rPr lang="fr-FR" dirty="0" smtClean="0"/>
              <a:t>Troisième niveau</a:t>
            </a:r>
          </a:p>
          <a:p>
            <a:pPr lvl="3" eaLnBrk="1" latinLnBrk="0" hangingPunct="1"/>
            <a:r>
              <a:rPr lang="fr-FR" dirty="0" smtClean="0"/>
              <a:t>Quatrième niveau</a:t>
            </a:r>
          </a:p>
          <a:p>
            <a:pPr lvl="4" eaLnBrk="1" latinLnBrk="0" hangingPunct="1"/>
            <a:r>
              <a:rPr lang="fr-FR" dirty="0" smtClean="0"/>
              <a:t>Cinquième niveau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30/10/2015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30/10/2015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30/10/2015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309A6D-C09C-4548-B29A-6CF363A7E532}" type="datetimeFigureOut">
              <a:rPr lang="fr-FR" smtClean="0"/>
              <a:t>30/10/2015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 smtClean="0"/>
              <a:t>Modifiez les styles du texte du masque</a:t>
            </a:r>
          </a:p>
          <a:p>
            <a:pPr lvl="1" eaLnBrk="1" latinLnBrk="0" hangingPunct="1"/>
            <a:r>
              <a:rPr kumimoji="0" lang="fr-FR" dirty="0" smtClean="0"/>
              <a:t>Deuxième niveau</a:t>
            </a:r>
          </a:p>
          <a:p>
            <a:pPr lvl="2" eaLnBrk="1" latinLnBrk="0" hangingPunct="1"/>
            <a:r>
              <a:rPr kumimoji="0" lang="fr-FR" dirty="0" smtClean="0"/>
              <a:t>Troisième niveau</a:t>
            </a:r>
          </a:p>
          <a:p>
            <a:pPr lvl="3" eaLnBrk="1" latinLnBrk="0" hangingPunct="1"/>
            <a:r>
              <a:rPr kumimoji="0" lang="fr-FR" dirty="0" smtClean="0"/>
              <a:t>Quatrième niveau</a:t>
            </a:r>
          </a:p>
          <a:p>
            <a:pPr lvl="4" eaLnBrk="1" latinLnBrk="0" hangingPunct="1"/>
            <a:r>
              <a:rPr kumimoji="0" lang="fr-FR" dirty="0" smtClean="0"/>
              <a:t>Cinquième niveau</a:t>
            </a:r>
            <a:endParaRPr kumimoji="0"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514632" y="6309320"/>
            <a:ext cx="472166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8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r-BE" dirty="0" err="1" smtClean="0"/>
              <a:t>M.Louys</a:t>
            </a:r>
            <a:r>
              <a:rPr lang="fr-BE" dirty="0" smtClean="0"/>
              <a:t>, </a:t>
            </a:r>
            <a:r>
              <a:rPr lang="fr-BE" dirty="0" err="1" smtClean="0"/>
              <a:t>Interop</a:t>
            </a:r>
            <a:r>
              <a:rPr lang="fr-BE" dirty="0" smtClean="0"/>
              <a:t> Meeting , Banff, </a:t>
            </a:r>
            <a:r>
              <a:rPr lang="fr-BE" dirty="0" err="1" smtClean="0"/>
              <a:t>Oct</a:t>
            </a:r>
            <a:r>
              <a:rPr lang="fr-BE" dirty="0" smtClean="0"/>
              <a:t> 2014</a:t>
            </a:r>
            <a:endParaRPr lang="fr-BE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ivoa.net/twiki/bin/view/IVOA/ObsCoreDMvOnedotOn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2348880"/>
            <a:ext cx="7851648" cy="18288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fr-FR" dirty="0" err="1" smtClean="0">
                <a:solidFill>
                  <a:schemeClr val="bg2"/>
                </a:solidFill>
              </a:rPr>
              <a:t>Obscore</a:t>
            </a:r>
            <a:r>
              <a:rPr lang="fr-FR" dirty="0" smtClean="0">
                <a:solidFill>
                  <a:schemeClr val="bg2"/>
                </a:solidFill>
              </a:rPr>
              <a:t> DM v 1.1</a:t>
            </a:r>
            <a:br>
              <a:rPr lang="fr-FR" dirty="0" smtClean="0">
                <a:solidFill>
                  <a:schemeClr val="bg2"/>
                </a:solidFill>
              </a:rPr>
            </a:b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3429000"/>
            <a:ext cx="7480920" cy="2544688"/>
          </a:xfrm>
        </p:spPr>
        <p:txBody>
          <a:bodyPr>
            <a:normAutofit fontScale="47500" lnSpcReduction="20000"/>
          </a:bodyPr>
          <a:lstStyle/>
          <a:p>
            <a:endParaRPr lang="fr-FR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sz="4400" dirty="0">
                <a:solidFill>
                  <a:srgbClr val="7030A0"/>
                </a:solidFill>
              </a:rPr>
              <a:t>Mireille Louys, Doug </a:t>
            </a:r>
            <a:r>
              <a:rPr lang="en-US" sz="4400" dirty="0" err="1">
                <a:solidFill>
                  <a:srgbClr val="7030A0"/>
                </a:solidFill>
              </a:rPr>
              <a:t>Tody</a:t>
            </a:r>
            <a:r>
              <a:rPr lang="en-US" sz="4400" dirty="0">
                <a:solidFill>
                  <a:srgbClr val="7030A0"/>
                </a:solidFill>
              </a:rPr>
              <a:t>, Patrick </a:t>
            </a:r>
            <a:r>
              <a:rPr lang="en-US" sz="4400" dirty="0" err="1">
                <a:solidFill>
                  <a:srgbClr val="7030A0"/>
                </a:solidFill>
              </a:rPr>
              <a:t>Dowler</a:t>
            </a:r>
            <a:r>
              <a:rPr lang="en-US" sz="4400" dirty="0">
                <a:solidFill>
                  <a:srgbClr val="7030A0"/>
                </a:solidFill>
              </a:rPr>
              <a:t>, Daniel Durand, Laurent Michel, </a:t>
            </a:r>
            <a:r>
              <a:rPr lang="en-US" sz="4400" dirty="0" smtClean="0">
                <a:solidFill>
                  <a:srgbClr val="7030A0"/>
                </a:solidFill>
              </a:rPr>
              <a:t>François </a:t>
            </a:r>
            <a:r>
              <a:rPr lang="en-US" sz="4400" dirty="0" err="1">
                <a:solidFill>
                  <a:srgbClr val="7030A0"/>
                </a:solidFill>
              </a:rPr>
              <a:t>Bonnarel</a:t>
            </a:r>
            <a:r>
              <a:rPr lang="en-US" sz="4400" dirty="0">
                <a:solidFill>
                  <a:srgbClr val="7030A0"/>
                </a:solidFill>
              </a:rPr>
              <a:t>, Alberto </a:t>
            </a:r>
            <a:r>
              <a:rPr lang="en-US" sz="4400" dirty="0" err="1">
                <a:solidFill>
                  <a:srgbClr val="7030A0"/>
                </a:solidFill>
              </a:rPr>
              <a:t>Micol</a:t>
            </a:r>
            <a:r>
              <a:rPr lang="en-US" sz="4400" dirty="0">
                <a:solidFill>
                  <a:srgbClr val="7030A0"/>
                </a:solidFill>
              </a:rPr>
              <a:t> </a:t>
            </a:r>
            <a:endParaRPr lang="en-US" sz="4400" dirty="0" smtClean="0">
              <a:solidFill>
                <a:srgbClr val="7030A0"/>
              </a:solidFill>
            </a:endParaRPr>
          </a:p>
          <a:p>
            <a:r>
              <a:rPr lang="en-US" sz="4400" dirty="0" smtClean="0">
                <a:solidFill>
                  <a:srgbClr val="7030A0"/>
                </a:solidFill>
              </a:rPr>
              <a:t>and </a:t>
            </a:r>
            <a:r>
              <a:rPr lang="en-US" sz="4400" dirty="0">
                <a:solidFill>
                  <a:srgbClr val="7030A0"/>
                </a:solidFill>
              </a:rPr>
              <a:t>the IVOA </a:t>
            </a:r>
            <a:r>
              <a:rPr lang="en-US" sz="4400" dirty="0" err="1">
                <a:solidFill>
                  <a:srgbClr val="7030A0"/>
                </a:solidFill>
              </a:rPr>
              <a:t>DataModel</a:t>
            </a:r>
            <a:r>
              <a:rPr lang="en-US" sz="4400" dirty="0">
                <a:solidFill>
                  <a:srgbClr val="7030A0"/>
                </a:solidFill>
              </a:rPr>
              <a:t> working group </a:t>
            </a:r>
            <a:endParaRPr lang="fr-FR" sz="4400" dirty="0" smtClean="0">
              <a:solidFill>
                <a:srgbClr val="7030A0"/>
              </a:solidFill>
            </a:endParaRPr>
          </a:p>
          <a:p>
            <a:r>
              <a:rPr lang="fr-FR" sz="7400" dirty="0" smtClean="0">
                <a:solidFill>
                  <a:schemeClr val="accent6">
                    <a:lumMod val="50000"/>
                  </a:schemeClr>
                </a:solidFill>
              </a:rPr>
              <a:t>Sydney </a:t>
            </a:r>
            <a:r>
              <a:rPr lang="fr-FR" sz="7400" dirty="0" err="1" smtClean="0">
                <a:solidFill>
                  <a:schemeClr val="accent6">
                    <a:lumMod val="50000"/>
                  </a:schemeClr>
                </a:solidFill>
              </a:rPr>
              <a:t>Interop</a:t>
            </a:r>
            <a:r>
              <a:rPr lang="fr-FR" sz="7400" dirty="0" smtClean="0">
                <a:solidFill>
                  <a:schemeClr val="accent6">
                    <a:lumMod val="50000"/>
                  </a:schemeClr>
                </a:solidFill>
              </a:rPr>
              <a:t> Meeting,</a:t>
            </a:r>
          </a:p>
          <a:p>
            <a:r>
              <a:rPr lang="fr-FR" sz="7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fr-FR" sz="7400" dirty="0" err="1" smtClean="0">
                <a:solidFill>
                  <a:schemeClr val="accent6">
                    <a:lumMod val="50000"/>
                  </a:schemeClr>
                </a:solidFill>
              </a:rPr>
              <a:t>Oct</a:t>
            </a:r>
            <a:r>
              <a:rPr lang="fr-FR" sz="7400" dirty="0" smtClean="0">
                <a:solidFill>
                  <a:schemeClr val="accent6">
                    <a:lumMod val="50000"/>
                  </a:schemeClr>
                </a:solidFill>
              </a:rPr>
              <a:t>  2015</a:t>
            </a:r>
            <a:endParaRPr lang="en-US" sz="7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22" y="6298322"/>
            <a:ext cx="1432946" cy="52826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436" y="6182714"/>
            <a:ext cx="1285076" cy="69554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0" y="6268732"/>
            <a:ext cx="907410" cy="57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fr-FR" sz="4800" dirty="0"/>
              <a:t/>
            </a:r>
            <a:br>
              <a:rPr lang="fr-FR" sz="4800" dirty="0"/>
            </a:br>
            <a:r>
              <a:rPr lang="fr-FR" sz="4800" dirty="0"/>
              <a:t>Points </a:t>
            </a:r>
            <a:r>
              <a:rPr lang="fr-FR" sz="4800" dirty="0" smtClean="0"/>
              <a:t>for </a:t>
            </a:r>
            <a:r>
              <a:rPr lang="fr-FR" sz="4800" dirty="0"/>
              <a:t>the </a:t>
            </a:r>
            <a:r>
              <a:rPr lang="fr-FR" sz="4800" dirty="0" err="1"/>
              <a:t>current</a:t>
            </a:r>
            <a:r>
              <a:rPr lang="fr-FR" sz="4800" dirty="0"/>
              <a:t> update </a:t>
            </a:r>
            <a:endParaRPr lang="en-US" sz="54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3981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Dimensions of the axes along which data are spanned </a:t>
            </a:r>
          </a:p>
          <a:p>
            <a:pPr lvl="1"/>
            <a:r>
              <a:rPr lang="en-US" sz="2400" dirty="0" smtClean="0"/>
              <a:t>s_dim1 	</a:t>
            </a:r>
            <a:r>
              <a:rPr lang="fr-FR" sz="2400" b="1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Spatial </a:t>
            </a:r>
            <a:r>
              <a:rPr lang="en-US" sz="2400" dirty="0" smtClean="0"/>
              <a:t>	</a:t>
            </a:r>
            <a:endParaRPr lang="en-US" sz="2400" dirty="0"/>
          </a:p>
          <a:p>
            <a:pPr lvl="1"/>
            <a:r>
              <a:rPr lang="en-US" sz="2400" dirty="0"/>
              <a:t>s_dim2</a:t>
            </a:r>
          </a:p>
          <a:p>
            <a:pPr lvl="1"/>
            <a:r>
              <a:rPr lang="en-US" sz="2400" dirty="0" smtClean="0"/>
              <a:t>em_dim	</a:t>
            </a:r>
            <a:r>
              <a:rPr lang="fr-FR" sz="2400" b="1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Spectral </a:t>
            </a:r>
            <a:endParaRPr lang="en-US" sz="2400" dirty="0" smtClean="0"/>
          </a:p>
          <a:p>
            <a:pPr lvl="1"/>
            <a:r>
              <a:rPr lang="fr-FR" sz="2400" dirty="0" smtClean="0"/>
              <a:t>t_dim	</a:t>
            </a:r>
            <a:r>
              <a:rPr lang="fr-FR" sz="2400" b="1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Temporal</a:t>
            </a:r>
            <a:endParaRPr lang="fr-FR" sz="2400" dirty="0" smtClean="0"/>
          </a:p>
          <a:p>
            <a:pPr lvl="1"/>
            <a:r>
              <a:rPr lang="fr-FR" sz="2400" dirty="0" smtClean="0"/>
              <a:t>pol_dim	</a:t>
            </a:r>
            <a:r>
              <a:rPr lang="fr-FR" sz="2400" b="1" dirty="0" err="1" smtClean="0">
                <a:solidFill>
                  <a:srgbClr val="FF0000"/>
                </a:solidFill>
                <a:latin typeface="Bradley Hand ITC" panose="03070402050302030203" pitchFamily="66" charset="0"/>
              </a:rPr>
              <a:t>Polarization</a:t>
            </a:r>
            <a:r>
              <a:rPr lang="fr-FR" sz="2400" b="1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 </a:t>
            </a:r>
            <a:endParaRPr lang="fr-FR" sz="2400" b="1" dirty="0">
              <a:solidFill>
                <a:srgbClr val="FF0000"/>
              </a:solidFill>
              <a:latin typeface="Bradley Hand ITC" panose="03070402050302030203" pitchFamily="66" charset="0"/>
            </a:endParaRPr>
          </a:p>
          <a:p>
            <a:pPr marL="484632" indent="-457200">
              <a:buFont typeface="+mj-lt"/>
              <a:buAutoNum type="arabicPeriod"/>
            </a:pPr>
            <a:r>
              <a:rPr lang="fr-FR" sz="2400" dirty="0" err="1" smtClean="0"/>
              <a:t>Wording</a:t>
            </a:r>
            <a:r>
              <a:rPr lang="fr-FR" sz="2400" dirty="0" smtClean="0"/>
              <a:t> for </a:t>
            </a:r>
            <a:r>
              <a:rPr lang="fr-FR" sz="2400" dirty="0" err="1" smtClean="0"/>
              <a:t>these</a:t>
            </a:r>
            <a:r>
              <a:rPr lang="fr-FR" sz="2400" dirty="0" smtClean="0"/>
              <a:t> </a:t>
            </a:r>
            <a:r>
              <a:rPr lang="fr-FR" sz="2400" dirty="0" err="1" smtClean="0"/>
              <a:t>quantities</a:t>
            </a:r>
            <a:r>
              <a:rPr lang="fr-FR" sz="2400" dirty="0" smtClean="0"/>
              <a:t>: </a:t>
            </a:r>
            <a:r>
              <a:rPr lang="fr-FR" sz="2400" dirty="0" err="1" smtClean="0">
                <a:solidFill>
                  <a:schemeClr val="tx2"/>
                </a:solidFill>
              </a:rPr>
              <a:t>samples</a:t>
            </a:r>
            <a:r>
              <a:rPr lang="fr-FR" sz="2400" dirty="0" smtClean="0">
                <a:solidFill>
                  <a:schemeClr val="tx2"/>
                </a:solidFill>
              </a:rPr>
              <a:t> </a:t>
            </a:r>
            <a:r>
              <a:rPr lang="fr-FR" sz="2400" dirty="0" smtClean="0"/>
              <a:t>, </a:t>
            </a:r>
            <a:r>
              <a:rPr lang="fr-FR" sz="2400" dirty="0" err="1" smtClean="0">
                <a:solidFill>
                  <a:srgbClr val="C00000"/>
                </a:solidFill>
              </a:rPr>
              <a:t>elements</a:t>
            </a:r>
            <a:r>
              <a:rPr lang="fr-FR" sz="2400" dirty="0" smtClean="0">
                <a:solidFill>
                  <a:srgbClr val="C00000"/>
                </a:solidFill>
              </a:rPr>
              <a:t> </a:t>
            </a:r>
            <a:r>
              <a:rPr lang="fr-FR" sz="2400" dirty="0" smtClean="0"/>
              <a:t>, </a:t>
            </a:r>
            <a:r>
              <a:rPr lang="fr-FR" sz="2400" dirty="0" err="1" smtClean="0">
                <a:solidFill>
                  <a:schemeClr val="accent5">
                    <a:lumMod val="50000"/>
                  </a:schemeClr>
                </a:solidFill>
              </a:rPr>
              <a:t>bins</a:t>
            </a:r>
            <a:r>
              <a:rPr lang="fr-FR" sz="2400" dirty="0" smtClean="0"/>
              <a:t>, ? </a:t>
            </a:r>
          </a:p>
          <a:p>
            <a:pPr marL="484632" indent="-457200">
              <a:buFont typeface="+mj-lt"/>
              <a:buAutoNum type="arabicPeriod"/>
            </a:pPr>
            <a:r>
              <a:rPr lang="fr-FR" sz="2400" dirty="0" smtClean="0"/>
              <a:t>How to </a:t>
            </a:r>
            <a:r>
              <a:rPr lang="fr-FR" sz="2400" dirty="0" err="1" smtClean="0"/>
              <a:t>accomodate</a:t>
            </a:r>
            <a:r>
              <a:rPr lang="fr-FR" sz="2400" dirty="0" smtClean="0"/>
              <a:t> dimensions for an </a:t>
            </a:r>
            <a:r>
              <a:rPr lang="fr-FR" sz="2400" dirty="0" err="1" smtClean="0"/>
              <a:t>event</a:t>
            </a:r>
            <a:r>
              <a:rPr lang="fr-FR" sz="2400" dirty="0" smtClean="0"/>
              <a:t> </a:t>
            </a:r>
            <a:r>
              <a:rPr lang="fr-FR" sz="2400" dirty="0" err="1" smtClean="0"/>
              <a:t>list</a:t>
            </a:r>
            <a:r>
              <a:rPr lang="fr-FR" sz="2400" dirty="0" smtClean="0"/>
              <a:t> : </a:t>
            </a:r>
          </a:p>
          <a:p>
            <a:pPr lvl="1"/>
            <a:r>
              <a:rPr lang="fr-FR" sz="2400" dirty="0" err="1" smtClean="0"/>
              <a:t>number</a:t>
            </a:r>
            <a:r>
              <a:rPr lang="fr-FR" sz="2400" dirty="0" smtClean="0"/>
              <a:t> of </a:t>
            </a:r>
            <a:r>
              <a:rPr lang="fr-FR" sz="2400" dirty="0" err="1" smtClean="0"/>
              <a:t>events</a:t>
            </a:r>
            <a:r>
              <a:rPr lang="fr-FR" sz="240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400" dirty="0" err="1" smtClean="0"/>
              <a:t>Previous</a:t>
            </a:r>
            <a:r>
              <a:rPr lang="fr-FR" sz="2400" dirty="0" smtClean="0"/>
              <a:t> </a:t>
            </a:r>
            <a:r>
              <a:rPr lang="fr-FR" sz="2400" dirty="0" err="1" smtClean="0"/>
              <a:t>intermediate</a:t>
            </a:r>
            <a:r>
              <a:rPr lang="fr-FR" sz="2400" dirty="0" smtClean="0"/>
              <a:t> version </a:t>
            </a:r>
            <a:r>
              <a:rPr lang="fr-FR" sz="2400" dirty="0" err="1" smtClean="0"/>
              <a:t>had</a:t>
            </a:r>
            <a:r>
              <a:rPr lang="fr-FR" sz="2400" dirty="0" smtClean="0"/>
              <a:t> Utypes strings </a:t>
            </a:r>
            <a:r>
              <a:rPr lang="fr-FR" sz="2400" dirty="0" err="1" smtClean="0"/>
              <a:t>fixed</a:t>
            </a:r>
            <a:endParaRPr lang="en-US" sz="2400" dirty="0"/>
          </a:p>
          <a:p>
            <a:pPr lvl="1"/>
            <a:endParaRPr lang="fr-FR" sz="2400" dirty="0"/>
          </a:p>
          <a:p>
            <a:pPr marL="393192" lvl="1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More use-cases </a:t>
            </a:r>
            <a:r>
              <a:rPr lang="fr-FR" dirty="0" err="1" smtClean="0"/>
              <a:t>asked</a:t>
            </a:r>
            <a:r>
              <a:rPr lang="fr-FR" dirty="0" smtClean="0"/>
              <a:t> in </a:t>
            </a:r>
            <a:r>
              <a:rPr lang="fr-FR" dirty="0" err="1" smtClean="0"/>
              <a:t>Sesto</a:t>
            </a:r>
            <a:r>
              <a:rPr lang="fr-FR" dirty="0" smtClean="0"/>
              <a:t> (1)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251520" y="2852936"/>
            <a:ext cx="79746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CA" b="1" dirty="0"/>
              <a:t>Use case 3.10 </a:t>
            </a:r>
            <a:endParaRPr lang="en-US" b="1" dirty="0"/>
          </a:p>
          <a:p>
            <a:pPr lvl="0"/>
            <a:r>
              <a:rPr lang="en-CA" dirty="0"/>
              <a:t>Show me a list of all </a:t>
            </a:r>
            <a:r>
              <a:rPr lang="en-CA" dirty="0" smtClean="0"/>
              <a:t>data</a:t>
            </a:r>
            <a:r>
              <a:rPr lang="en-CA" dirty="0"/>
              <a:t>, For  a selected list of SDSS </a:t>
            </a:r>
            <a:r>
              <a:rPr lang="en-CA" dirty="0" smtClean="0"/>
              <a:t>objects  </a:t>
            </a:r>
            <a:r>
              <a:rPr lang="en-CA" dirty="0"/>
              <a:t>that satisfies: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 err="1"/>
              <a:t>DataType</a:t>
            </a:r>
            <a:r>
              <a:rPr lang="en-CA" dirty="0"/>
              <a:t>=Cube with 3 </a:t>
            </a:r>
            <a:r>
              <a:rPr lang="en-CA" dirty="0" smtClean="0"/>
              <a:t>dimensions	</a:t>
            </a:r>
            <a:r>
              <a:rPr lang="en-US" i="1" dirty="0">
                <a:solidFill>
                  <a:srgbClr val="FF0000"/>
                </a:solidFill>
              </a:rPr>
              <a:t>dataproduct_type = cube  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CA" dirty="0"/>
              <a:t>Axes includes </a:t>
            </a:r>
            <a:r>
              <a:rPr lang="en-CA" dirty="0" smtClean="0"/>
              <a:t>WAVE			</a:t>
            </a:r>
            <a:r>
              <a:rPr lang="en-US" i="1" dirty="0" smtClean="0">
                <a:solidFill>
                  <a:srgbClr val="FF0000"/>
                </a:solidFill>
              </a:rPr>
              <a:t>em_ucd=</a:t>
            </a:r>
            <a:r>
              <a:rPr lang="en-US" i="1" dirty="0" err="1" smtClean="0">
                <a:solidFill>
                  <a:srgbClr val="FF0000"/>
                </a:solidFill>
              </a:rPr>
              <a:t>em.wl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Axes includes more than 200 pixels along each spatial axis </a:t>
            </a:r>
            <a:endParaRPr lang="en-CA" dirty="0" smtClean="0"/>
          </a:p>
          <a:p>
            <a:pPr lvl="8"/>
            <a:r>
              <a:rPr lang="en-US" i="1" dirty="0" smtClean="0">
                <a:solidFill>
                  <a:srgbClr val="FF0000"/>
                </a:solidFill>
              </a:rPr>
              <a:t>	s_dim1 </a:t>
            </a:r>
            <a:r>
              <a:rPr lang="en-US" i="1" dirty="0">
                <a:solidFill>
                  <a:srgbClr val="FF0000"/>
                </a:solidFill>
              </a:rPr>
              <a:t>and s_dim2 &gt; 200</a:t>
            </a:r>
            <a:endParaRPr lang="en-US" dirty="0">
              <a:solidFill>
                <a:srgbClr val="FF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CA" dirty="0" smtClean="0"/>
              <a:t>Spatial resolution better than 2 </a:t>
            </a:r>
            <a:r>
              <a:rPr lang="en-CA" dirty="0" err="1" smtClean="0"/>
              <a:t>arcsec</a:t>
            </a:r>
            <a:r>
              <a:rPr lang="en-CA" dirty="0" smtClean="0"/>
              <a:t>	</a:t>
            </a:r>
            <a:r>
              <a:rPr lang="en-US" i="1" dirty="0" smtClean="0">
                <a:solidFill>
                  <a:srgbClr val="FF0000"/>
                </a:solidFill>
              </a:rPr>
              <a:t>s_resolution &lt;2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endParaRPr lang="en-CA" dirty="0" smtClean="0"/>
          </a:p>
        </p:txBody>
      </p:sp>
      <p:sp>
        <p:nvSpPr>
          <p:cNvPr id="8" name="Espace réservé du contenu 4"/>
          <p:cNvSpPr txBox="1">
            <a:spLocks/>
          </p:cNvSpPr>
          <p:nvPr/>
        </p:nvSpPr>
        <p:spPr>
          <a:xfrm>
            <a:off x="445096" y="1933268"/>
            <a:ext cx="8280920" cy="5925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Appendix A. in the ObsCore specification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More use-cases </a:t>
            </a:r>
            <a:r>
              <a:rPr lang="fr-FR" dirty="0" err="1" smtClean="0"/>
              <a:t>asked</a:t>
            </a:r>
            <a:r>
              <a:rPr lang="fr-FR" dirty="0" smtClean="0"/>
              <a:t> in </a:t>
            </a:r>
            <a:r>
              <a:rPr lang="fr-FR" dirty="0" err="1" smtClean="0"/>
              <a:t>Sesto</a:t>
            </a:r>
            <a:r>
              <a:rPr lang="fr-FR" dirty="0" smtClean="0"/>
              <a:t> (2)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9512" y="1628800"/>
            <a:ext cx="6318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CA" b="1" dirty="0" smtClean="0"/>
              <a:t>Use </a:t>
            </a:r>
            <a:r>
              <a:rPr lang="en-CA" b="1" dirty="0"/>
              <a:t>case 4.3</a:t>
            </a:r>
            <a:endParaRPr lang="en-US" b="1" dirty="0"/>
          </a:p>
          <a:p>
            <a:r>
              <a:rPr lang="en-CA" dirty="0"/>
              <a:t>Show me a list of all data matching a particular event </a:t>
            </a:r>
            <a:r>
              <a:rPr lang="en-CA" dirty="0" smtClean="0"/>
              <a:t>(e.g. gamma </a:t>
            </a:r>
            <a:r>
              <a:rPr lang="en-CA" dirty="0"/>
              <a:t>ray burst) in time interval and space: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 err="1" smtClean="0"/>
              <a:t>DataType</a:t>
            </a:r>
            <a:r>
              <a:rPr lang="en-CA" dirty="0" smtClean="0"/>
              <a:t>=time series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RA includes 16.00 hours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DEC includes +41.00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Time start &gt; MJD </a:t>
            </a:r>
            <a:r>
              <a:rPr lang="en-CA" dirty="0" smtClean="0"/>
              <a:t>54221  and </a:t>
            </a:r>
            <a:r>
              <a:rPr lang="en-CA" dirty="0"/>
              <a:t>Time stop &lt; MJD </a:t>
            </a:r>
            <a:r>
              <a:rPr lang="en-CA" dirty="0" smtClean="0"/>
              <a:t>55800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Number of time slots &gt; </a:t>
            </a:r>
            <a:r>
              <a:rPr lang="en-CA" dirty="0" smtClean="0"/>
              <a:t>1000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55776" y="4217020"/>
            <a:ext cx="63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endParaRPr lang="en-US" dirty="0"/>
          </a:p>
        </p:txBody>
      </p:sp>
      <p:pic>
        <p:nvPicPr>
          <p:cNvPr id="11" name="Image 10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6" y="4400539"/>
            <a:ext cx="1700040" cy="1166347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106052" y="5733256"/>
            <a:ext cx="18261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C00000"/>
                </a:solidFill>
                <a:latin typeface="Bradley Hand ITC" panose="03070402050302030203" pitchFamily="66" charset="0"/>
              </a:rPr>
              <a:t>Tested</a:t>
            </a:r>
            <a:r>
              <a:rPr lang="fr-FR" b="1" dirty="0" smtClean="0">
                <a:solidFill>
                  <a:srgbClr val="C00000"/>
                </a:solidFill>
                <a:latin typeface="Bradley Hand ITC" panose="03070402050302030203" pitchFamily="66" charset="0"/>
              </a:rPr>
              <a:t> in </a:t>
            </a:r>
          </a:p>
          <a:p>
            <a:r>
              <a:rPr lang="fr-FR" b="1" dirty="0" err="1" smtClean="0">
                <a:solidFill>
                  <a:srgbClr val="C00000"/>
                </a:solidFill>
                <a:latin typeface="Bradley Hand ITC" panose="03070402050302030203" pitchFamily="66" charset="0"/>
              </a:rPr>
              <a:t>TapHandle</a:t>
            </a:r>
            <a:r>
              <a:rPr lang="fr-FR" b="1" dirty="0" smtClean="0">
                <a:solidFill>
                  <a:srgbClr val="C00000"/>
                </a:solidFill>
                <a:latin typeface="Bradley Hand ITC" panose="03070402050302030203" pitchFamily="66" charset="0"/>
              </a:rPr>
              <a:t> on </a:t>
            </a:r>
          </a:p>
          <a:p>
            <a:r>
              <a:rPr lang="fr-FR" b="1" dirty="0" smtClean="0">
                <a:solidFill>
                  <a:srgbClr val="C00000"/>
                </a:solidFill>
                <a:latin typeface="Bradley Hand ITC" panose="03070402050302030203" pitchFamily="66" charset="0"/>
              </a:rPr>
              <a:t>ObsTAP services</a:t>
            </a:r>
            <a:endParaRPr lang="en-US" b="1" dirty="0">
              <a:solidFill>
                <a:srgbClr val="C000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38536" y="3937124"/>
            <a:ext cx="7605464" cy="2492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540000" lvl="3"/>
            <a:r>
              <a:rPr lang="en-US" i="1" dirty="0" smtClean="0">
                <a:solidFill>
                  <a:srgbClr val="002060"/>
                </a:solidFill>
                <a:latin typeface="+mj-lt"/>
              </a:rPr>
              <a:t>SELECT  TOP 100 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ivoa.ObsCore.access_url,ivoa.ObsCore.obs_id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FROM ivoa.ObsCore WHERE</a:t>
            </a:r>
          </a:p>
          <a:p>
            <a:pPr marL="540000" lvl="3"/>
            <a:r>
              <a:rPr lang="en-US" i="1" dirty="0" smtClean="0">
                <a:solidFill>
                  <a:srgbClr val="002060"/>
                </a:solidFill>
                <a:latin typeface="+mj-lt"/>
              </a:rPr>
              <a:t>(CONTAINS(POINT('ICRS',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ivoa.ObsCore.s_ra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ivoa.ObsCore.s_dec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), CIRCLE('ICRS', 10.684667, +41.268750, 0.016666666666666666)) = 1) </a:t>
            </a:r>
            <a:br>
              <a:rPr lang="en-US" i="1" dirty="0" smtClean="0">
                <a:solidFill>
                  <a:srgbClr val="002060"/>
                </a:solidFill>
                <a:latin typeface="+mj-lt"/>
              </a:rPr>
            </a:br>
            <a:r>
              <a:rPr lang="en-US" i="1" dirty="0" smtClean="0">
                <a:solidFill>
                  <a:srgbClr val="002060"/>
                </a:solidFill>
                <a:latin typeface="+mj-lt"/>
              </a:rPr>
              <a:t>AND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ivoa.ObsCore.dataproduct_type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= '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timeseries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' </a:t>
            </a:r>
            <a:br>
              <a:rPr lang="en-US" i="1" dirty="0" smtClean="0">
                <a:solidFill>
                  <a:srgbClr val="002060"/>
                </a:solidFill>
                <a:latin typeface="+mj-lt"/>
              </a:rPr>
            </a:br>
            <a:r>
              <a:rPr lang="en-US" i="1" dirty="0" smtClean="0">
                <a:solidFill>
                  <a:srgbClr val="002060"/>
                </a:solidFill>
                <a:latin typeface="+mj-lt"/>
              </a:rPr>
              <a:t>AND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ivoa.ObsCore.t_resolution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&gt; 60 </a:t>
            </a:r>
            <a:br>
              <a:rPr lang="en-US" i="1" dirty="0" smtClean="0">
                <a:solidFill>
                  <a:srgbClr val="002060"/>
                </a:solidFill>
                <a:latin typeface="+mj-lt"/>
              </a:rPr>
            </a:br>
            <a:r>
              <a:rPr lang="en-US" i="1" dirty="0" smtClean="0">
                <a:solidFill>
                  <a:srgbClr val="002060"/>
                </a:solidFill>
                <a:latin typeface="+mj-lt"/>
              </a:rPr>
              <a:t>AND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ivoa.ObsCore.t_min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&gt; 54221 </a:t>
            </a:r>
            <a:br>
              <a:rPr lang="en-US" i="1" dirty="0" smtClean="0">
                <a:solidFill>
                  <a:srgbClr val="002060"/>
                </a:solidFill>
                <a:latin typeface="+mj-lt"/>
              </a:rPr>
            </a:br>
            <a:r>
              <a:rPr lang="en-US" i="1" dirty="0" smtClean="0">
                <a:solidFill>
                  <a:srgbClr val="002060"/>
                </a:solidFill>
                <a:latin typeface="+mj-lt"/>
              </a:rPr>
              <a:t>AND </a:t>
            </a:r>
            <a:r>
              <a:rPr lang="en-US" i="1" dirty="0" err="1" smtClean="0">
                <a:solidFill>
                  <a:srgbClr val="002060"/>
                </a:solidFill>
                <a:latin typeface="+mj-lt"/>
              </a:rPr>
              <a:t>ivoa.ObsCore.t_max</a:t>
            </a:r>
            <a:r>
              <a:rPr lang="en-US" i="1" dirty="0" smtClean="0">
                <a:solidFill>
                  <a:srgbClr val="002060"/>
                </a:solidFill>
                <a:latin typeface="+mj-lt"/>
              </a:rPr>
              <a:t> &lt; 55800 </a:t>
            </a:r>
            <a:br>
              <a:rPr lang="en-US" i="1" dirty="0" smtClean="0">
                <a:solidFill>
                  <a:srgbClr val="002060"/>
                </a:solidFill>
                <a:latin typeface="+mj-lt"/>
              </a:rPr>
            </a:br>
            <a:r>
              <a:rPr lang="en-US" i="1" dirty="0" smtClean="0">
                <a:solidFill>
                  <a:srgbClr val="002060"/>
                </a:solidFill>
                <a:latin typeface="+mj-lt"/>
              </a:rPr>
              <a:t>AND t_dim &gt; 1000 </a:t>
            </a:r>
            <a:endParaRPr lang="en-US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184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Event </a:t>
            </a:r>
            <a:r>
              <a:rPr lang="fr-FR" dirty="0" err="1" smtClean="0"/>
              <a:t>list</a:t>
            </a:r>
            <a:r>
              <a:rPr lang="fr-FR" dirty="0" smtClean="0"/>
              <a:t> use-cases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0348" y="1484784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/>
              <a:t>Show me a list of all event lists observed in the XMM data collection within the region covered by a particular image of GALEX data collection</a:t>
            </a:r>
            <a:r>
              <a:rPr lang="en-CA" dirty="0" smtClean="0"/>
              <a:t>.</a:t>
            </a:r>
          </a:p>
          <a:p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 err="1" smtClean="0"/>
              <a:t>DataType</a:t>
            </a:r>
            <a:r>
              <a:rPr lang="en-CA" dirty="0" smtClean="0"/>
              <a:t> = </a:t>
            </a:r>
            <a:r>
              <a:rPr lang="en-CA" dirty="0" smtClean="0">
                <a:solidFill>
                  <a:srgbClr val="FF0000"/>
                </a:solidFill>
              </a:rPr>
              <a:t>event </a:t>
            </a:r>
            <a:r>
              <a:rPr lang="en-CA" dirty="0">
                <a:solidFill>
                  <a:srgbClr val="FF0000"/>
                </a:solidFill>
              </a:rPr>
              <a:t>list</a:t>
            </a:r>
            <a:endParaRPr lang="en-US" dirty="0">
              <a:solidFill>
                <a:srgbClr val="FF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Region contains polygon P1 extracted from the foot print of </a:t>
            </a:r>
            <a:r>
              <a:rPr lang="en-CA" dirty="0" smtClean="0"/>
              <a:t>a particular GALEX image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Data collection= </a:t>
            </a:r>
            <a:r>
              <a:rPr lang="en-CA" dirty="0">
                <a:solidFill>
                  <a:srgbClr val="FF0000"/>
                </a:solidFill>
              </a:rPr>
              <a:t>XMM</a:t>
            </a:r>
            <a:endParaRPr lang="en-US" dirty="0">
              <a:solidFill>
                <a:srgbClr val="FF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CA" dirty="0"/>
              <a:t>Instrument </a:t>
            </a:r>
            <a:r>
              <a:rPr lang="en-CA" dirty="0" smtClean="0"/>
              <a:t>name=</a:t>
            </a:r>
            <a:r>
              <a:rPr lang="en-CA" dirty="0" smtClean="0">
                <a:solidFill>
                  <a:srgbClr val="FF0000"/>
                </a:solidFill>
              </a:rPr>
              <a:t>EPN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3670796"/>
            <a:ext cx="60395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SELECT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xmm.access_url,xmm.obs_id</a:t>
            </a:r>
            <a:endParaRPr lang="en-US" i="1" dirty="0">
              <a:solidFill>
                <a:srgbClr val="002060"/>
              </a:solidFill>
              <a:latin typeface="+mj-lt"/>
            </a:endParaRP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FROM ivoa.ObsCore AS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xmm</a:t>
            </a:r>
            <a:endParaRPr lang="en-US" i="1" dirty="0">
              <a:solidFill>
                <a:srgbClr val="002060"/>
              </a:solidFill>
              <a:latin typeface="+mj-lt"/>
            </a:endParaRP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JOIN ivoa.ObsCore as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galex</a:t>
            </a:r>
            <a:endParaRPr lang="en-US" i="1" dirty="0">
              <a:solidFill>
                <a:srgbClr val="002060"/>
              </a:solidFill>
              <a:latin typeface="+mj-lt"/>
            </a:endParaRP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ON (CONTAINS(REGION(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galex.s_region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), REGION(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xmm.s_region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)) = 1)</a:t>
            </a: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WHERE 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xmm.dataproduct_type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= '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eventlist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'    </a:t>
            </a: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   AND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galex.facility_name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= ‘GALEX’</a:t>
            </a: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   AND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galex.dataproduct_type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= 'image'</a:t>
            </a: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   AND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xmm.facility_name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= ‘XMM’</a:t>
            </a:r>
          </a:p>
          <a:p>
            <a:pPr lvl="3"/>
            <a:r>
              <a:rPr lang="en-US" i="1" dirty="0">
                <a:solidFill>
                  <a:srgbClr val="002060"/>
                </a:solidFill>
                <a:latin typeface="+mj-lt"/>
              </a:rPr>
              <a:t>   AND </a:t>
            </a:r>
            <a:r>
              <a:rPr lang="en-US" i="1" dirty="0" err="1">
                <a:solidFill>
                  <a:srgbClr val="002060"/>
                </a:solidFill>
                <a:latin typeface="+mj-lt"/>
              </a:rPr>
              <a:t>xmm.instrument_name</a:t>
            </a:r>
            <a:r>
              <a:rPr lang="en-US" i="1" dirty="0">
                <a:solidFill>
                  <a:srgbClr val="002060"/>
                </a:solidFill>
                <a:latin typeface="+mj-lt"/>
              </a:rPr>
              <a:t> = ‘EPN’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21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Data content </a:t>
            </a:r>
            <a:r>
              <a:rPr lang="fr-FR" dirty="0" err="1" smtClean="0"/>
              <a:t>search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All </a:t>
            </a:r>
            <a:r>
              <a:rPr lang="fr-FR" dirty="0" err="1" smtClean="0"/>
              <a:t>characterisation</a:t>
            </a:r>
            <a:r>
              <a:rPr lang="fr-FR" dirty="0" smtClean="0"/>
              <a:t> axes are </a:t>
            </a:r>
            <a:r>
              <a:rPr lang="fr-FR" dirty="0" err="1" smtClean="0"/>
              <a:t>supported</a:t>
            </a:r>
            <a:r>
              <a:rPr lang="fr-FR" dirty="0" smtClean="0"/>
              <a:t> </a:t>
            </a:r>
          </a:p>
          <a:p>
            <a:pPr lvl="1"/>
            <a:r>
              <a:rPr lang="fr-FR" dirty="0"/>
              <a:t>s</a:t>
            </a:r>
            <a:r>
              <a:rPr lang="fr-FR" dirty="0" smtClean="0"/>
              <a:t>, </a:t>
            </a:r>
            <a:r>
              <a:rPr lang="fr-FR" dirty="0" err="1" smtClean="0"/>
              <a:t>em</a:t>
            </a:r>
            <a:r>
              <a:rPr lang="fr-FR" dirty="0" smtClean="0"/>
              <a:t>, t, </a:t>
            </a:r>
            <a:r>
              <a:rPr lang="fr-FR" dirty="0" err="1" smtClean="0"/>
              <a:t>pol</a:t>
            </a:r>
            <a:endParaRPr lang="fr-FR" dirty="0"/>
          </a:p>
          <a:p>
            <a:r>
              <a:rPr lang="fr-FR" dirty="0" smtClean="0"/>
              <a:t>More </a:t>
            </a:r>
            <a:r>
              <a:rPr lang="fr-FR" dirty="0" err="1" smtClean="0"/>
              <a:t>dedicated</a:t>
            </a:r>
            <a:r>
              <a:rPr lang="fr-FR" dirty="0" smtClean="0"/>
              <a:t> </a:t>
            </a:r>
            <a:r>
              <a:rPr lang="fr-FR" dirty="0" err="1" smtClean="0"/>
              <a:t>parameters</a:t>
            </a:r>
            <a:r>
              <a:rPr lang="fr-FR" dirty="0" smtClean="0"/>
              <a:t> </a:t>
            </a:r>
          </a:p>
          <a:p>
            <a:pPr lvl="1"/>
            <a:r>
              <a:rPr lang="fr-FR" dirty="0" err="1" smtClean="0"/>
              <a:t>Detection</a:t>
            </a:r>
            <a:r>
              <a:rPr lang="fr-FR" dirty="0" smtClean="0"/>
              <a:t> </a:t>
            </a:r>
            <a:r>
              <a:rPr lang="fr-FR" dirty="0" err="1" smtClean="0"/>
              <a:t>limit</a:t>
            </a:r>
            <a:endParaRPr lang="fr-FR" dirty="0" smtClean="0"/>
          </a:p>
          <a:p>
            <a:pPr lvl="1"/>
            <a:r>
              <a:rPr lang="fr-FR" dirty="0" smtClean="0"/>
              <a:t>SNR </a:t>
            </a:r>
          </a:p>
          <a:p>
            <a:pPr lvl="1"/>
            <a:r>
              <a:rPr lang="fr-FR" dirty="0" err="1" smtClean="0"/>
              <a:t>Number</a:t>
            </a:r>
            <a:r>
              <a:rPr lang="fr-FR" dirty="0" smtClean="0"/>
              <a:t> of Events </a:t>
            </a:r>
          </a:p>
          <a:p>
            <a:pPr lvl="1"/>
            <a:r>
              <a:rPr lang="fr-FR" dirty="0" smtClean="0"/>
              <a:t>Nb of sources in an image </a:t>
            </a:r>
            <a:r>
              <a:rPr lang="fr-FR" dirty="0" err="1" smtClean="0"/>
              <a:t>field</a:t>
            </a:r>
            <a:endParaRPr lang="fr-FR" dirty="0"/>
          </a:p>
          <a:p>
            <a:pPr lvl="1"/>
            <a:r>
              <a:rPr lang="fr-FR" dirty="0" smtClean="0"/>
              <a:t>…</a:t>
            </a:r>
          </a:p>
          <a:p>
            <a:pPr marL="0" indent="0">
              <a:buNone/>
            </a:pPr>
            <a:r>
              <a:rPr lang="fr-FR" dirty="0" smtClean="0"/>
              <a:t>are not part of </a:t>
            </a:r>
            <a:r>
              <a:rPr lang="fr-FR" dirty="0" err="1" smtClean="0"/>
              <a:t>Obscore</a:t>
            </a:r>
            <a:endParaRPr lang="fr-FR" dirty="0" smtClean="0"/>
          </a:p>
          <a:p>
            <a:endParaRPr lang="fr-F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37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780696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dirty="0"/>
              <a:t>How to advertise use-case and working examples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51520" y="2276872"/>
            <a:ext cx="8229600" cy="223126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?An  example Web page attached to </a:t>
            </a:r>
            <a:r>
              <a:rPr lang="en-US" dirty="0" err="1" smtClean="0"/>
              <a:t>TapHandle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? An implementation note?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? Other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  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7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fr-FR" sz="5400" dirty="0" smtClean="0"/>
              <a:t>Document release </a:t>
            </a:r>
            <a:r>
              <a:rPr lang="fr-FR" sz="5400" dirty="0" err="1" smtClean="0"/>
              <a:t>schedule</a:t>
            </a:r>
            <a:endParaRPr lang="en-US" sz="54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39816"/>
          </a:xfrm>
        </p:spPr>
        <p:txBody>
          <a:bodyPr>
            <a:normAutofit/>
          </a:bodyPr>
          <a:lstStyle/>
          <a:p>
            <a:r>
              <a:rPr lang="fr-FR" dirty="0" smtClean="0"/>
              <a:t>Update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discussion </a:t>
            </a:r>
          </a:p>
          <a:p>
            <a:endParaRPr lang="fr-FR" dirty="0"/>
          </a:p>
          <a:p>
            <a:r>
              <a:rPr lang="fr-FR" dirty="0" smtClean="0"/>
              <a:t>Will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uploaded</a:t>
            </a:r>
            <a:r>
              <a:rPr lang="fr-FR" dirty="0" smtClean="0"/>
              <a:t> on ivoa.net/Documents</a:t>
            </a:r>
          </a:p>
          <a:p>
            <a:r>
              <a:rPr lang="fr-FR" dirty="0" smtClean="0"/>
              <a:t>Will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circulated</a:t>
            </a:r>
            <a:r>
              <a:rPr lang="fr-FR" dirty="0" smtClean="0"/>
              <a:t> </a:t>
            </a:r>
            <a:r>
              <a:rPr lang="fr-FR" dirty="0"/>
              <a:t>on dm mailing </a:t>
            </a:r>
            <a:r>
              <a:rPr lang="fr-FR" dirty="0" err="1"/>
              <a:t>list</a:t>
            </a:r>
            <a:r>
              <a:rPr lang="fr-FR" dirty="0"/>
              <a:t> </a:t>
            </a:r>
          </a:p>
          <a:p>
            <a:endParaRPr lang="fr-FR" dirty="0" smtClean="0"/>
          </a:p>
          <a:p>
            <a:r>
              <a:rPr lang="fr-FR" dirty="0" smtClean="0"/>
              <a:t>Discussion page at</a:t>
            </a:r>
            <a:endParaRPr lang="en-US" dirty="0" smtClean="0"/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hlinkClick r:id="rId2"/>
              </a:rPr>
              <a:t>http://wiki.ivoa.net/twiki/bin/view/IVOA/ObsCoreDMvOnedotOne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400" dirty="0" smtClean="0"/>
          </a:p>
          <a:p>
            <a:r>
              <a:rPr lang="fr-FR" dirty="0" smtClean="0"/>
              <a:t>By 10 </a:t>
            </a:r>
            <a:r>
              <a:rPr lang="fr-FR" dirty="0" err="1"/>
              <a:t>N</a:t>
            </a:r>
            <a:r>
              <a:rPr lang="fr-FR" dirty="0" err="1" smtClean="0"/>
              <a:t>ovember</a:t>
            </a:r>
            <a:r>
              <a:rPr lang="fr-FR" dirty="0" smtClean="0"/>
              <a:t> 2015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fr-F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6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blueModel</Template>
  <TotalTime>1189</TotalTime>
  <Words>351</Words>
  <Application>Microsoft Office PowerPoint</Application>
  <PresentationFormat>Affichage à l'écran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Débit</vt:lpstr>
      <vt:lpstr>Obscore DM v 1.1 </vt:lpstr>
      <vt:lpstr> Points for the current update </vt:lpstr>
      <vt:lpstr>More use-cases asked in Sesto (1)</vt:lpstr>
      <vt:lpstr>More use-cases asked in Sesto (2)</vt:lpstr>
      <vt:lpstr>Event list use-cases</vt:lpstr>
      <vt:lpstr>Data content search </vt:lpstr>
      <vt:lpstr>How to advertise use-case and working examples </vt:lpstr>
      <vt:lpstr>Document release 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louys</dc:creator>
  <cp:lastModifiedBy>Mireille Louys</cp:lastModifiedBy>
  <cp:revision>72</cp:revision>
  <dcterms:created xsi:type="dcterms:W3CDTF">2014-10-08T13:03:06Z</dcterms:created>
  <dcterms:modified xsi:type="dcterms:W3CDTF">2015-10-30T22:38:29Z</dcterms:modified>
</cp:coreProperties>
</file>