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5"/>
  </p:notesMasterIdLst>
  <p:sldIdLst>
    <p:sldId id="274" r:id="rId3"/>
    <p:sldId id="286" r:id="rId4"/>
    <p:sldId id="279" r:id="rId5"/>
    <p:sldId id="261" r:id="rId6"/>
    <p:sldId id="262" r:id="rId7"/>
    <p:sldId id="260" r:id="rId8"/>
    <p:sldId id="275" r:id="rId9"/>
    <p:sldId id="276" r:id="rId10"/>
    <p:sldId id="280" r:id="rId11"/>
    <p:sldId id="257" r:id="rId12"/>
    <p:sldId id="273" r:id="rId13"/>
    <p:sldId id="268" r:id="rId14"/>
    <p:sldId id="284" r:id="rId15"/>
    <p:sldId id="293" r:id="rId16"/>
    <p:sldId id="288" r:id="rId17"/>
    <p:sldId id="291" r:id="rId18"/>
    <p:sldId id="258" r:id="rId19"/>
    <p:sldId id="282" r:id="rId20"/>
    <p:sldId id="294" r:id="rId21"/>
    <p:sldId id="265" r:id="rId22"/>
    <p:sldId id="259" r:id="rId23"/>
    <p:sldId id="292" r:id="rId2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2C3"/>
    <a:srgbClr val="5EF22A"/>
    <a:srgbClr val="ED51CC"/>
    <a:srgbClr val="FFEBFF"/>
    <a:srgbClr val="FFFF00"/>
    <a:srgbClr val="FFFF99"/>
    <a:srgbClr val="FFCCFF"/>
    <a:srgbClr val="FF9933"/>
    <a:srgbClr val="CC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3F6AA-9CC5-4260-9267-0024B73EA9B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8E52D-01FB-4B10-8171-A850353998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0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781050"/>
            <a:ext cx="6934200" cy="3902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64804" y="4944220"/>
            <a:ext cx="5308776" cy="4687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83346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5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5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3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63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11424" y="695636"/>
            <a:ext cx="336915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43559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9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buClr>
                <a:schemeClr val="accent5">
                  <a:lumMod val="75000"/>
                </a:schemeClr>
              </a:buClr>
              <a:defRPr sz="2800"/>
            </a:lvl2pPr>
            <a:lvl3pPr>
              <a:buClr>
                <a:schemeClr val="accent5">
                  <a:lumMod val="75000"/>
                </a:schemeClr>
              </a:buClr>
              <a:defRPr sz="2400"/>
            </a:lvl3pPr>
            <a:lvl4pPr>
              <a:buClr>
                <a:schemeClr val="accent5">
                  <a:lumMod val="75000"/>
                </a:schemeClr>
              </a:buClr>
              <a:defRPr sz="2000"/>
            </a:lvl4pPr>
            <a:lvl5pPr>
              <a:buClr>
                <a:schemeClr val="accent5">
                  <a:lumMod val="75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32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83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5">
                  <a:lumMod val="75000"/>
                </a:schemeClr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defRPr/>
            </a:lvl3pPr>
            <a:lvl4pPr>
              <a:buClr>
                <a:schemeClr val="accent5">
                  <a:lumMod val="75000"/>
                </a:schemeClr>
              </a:buClr>
              <a:defRPr/>
            </a:lvl4pPr>
            <a:lvl5pPr>
              <a:buClr>
                <a:schemeClr val="accent5">
                  <a:lumMod val="75000"/>
                </a:schemeClr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612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44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6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667" y="188913"/>
            <a:ext cx="10767484" cy="950912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7471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Pied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29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arcy\Desktop\COLINE\3_Supports\Présentation PowerPoint\Elements diapo\Fond-diapo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" y="-27384"/>
            <a:ext cx="1224259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764705"/>
            <a:ext cx="8349952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5365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031235" y="3356992"/>
            <a:ext cx="825691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387747" y="764704"/>
            <a:ext cx="1728192" cy="1296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/>
        </p:nvSpPr>
        <p:spPr>
          <a:xfrm>
            <a:off x="11222037" y="3025056"/>
            <a:ext cx="25056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Rectangle 11"/>
          <p:cNvSpPr/>
          <p:nvPr/>
        </p:nvSpPr>
        <p:spPr>
          <a:xfrm>
            <a:off x="11760630" y="4105176"/>
            <a:ext cx="25056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Rectangle 12"/>
          <p:cNvSpPr/>
          <p:nvPr/>
        </p:nvSpPr>
        <p:spPr>
          <a:xfrm>
            <a:off x="11372716" y="5373216"/>
            <a:ext cx="505419" cy="379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4" name="Picture 3" descr="C:\Users\narcy\Desktop\COLINE\LOGOS\CDS\CDS LOGO refa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2" y="5619106"/>
            <a:ext cx="2810830" cy="119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2" y="5783680"/>
            <a:ext cx="2040737" cy="7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9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87488" y="274638"/>
            <a:ext cx="10094912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844825"/>
            <a:ext cx="10972800" cy="4281339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defRPr/>
            </a:lvl3pPr>
            <a:lvl4pPr>
              <a:buClr>
                <a:schemeClr val="accent5">
                  <a:lumMod val="75000"/>
                </a:schemeClr>
              </a:buClr>
              <a:defRPr/>
            </a:lvl4pPr>
            <a:lvl5pPr>
              <a:buClr>
                <a:schemeClr val="accent5">
                  <a:lumMod val="75000"/>
                </a:schemeClr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1424" y="695636"/>
            <a:ext cx="336915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60505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072331" y="764704"/>
            <a:ext cx="1728192" cy="1296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/>
        </p:nvSpPr>
        <p:spPr>
          <a:xfrm>
            <a:off x="6768076" y="576784"/>
            <a:ext cx="25056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/>
          <p:cNvSpPr/>
          <p:nvPr/>
        </p:nvSpPr>
        <p:spPr>
          <a:xfrm>
            <a:off x="4463820" y="476673"/>
            <a:ext cx="25056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/>
        </p:nvSpPr>
        <p:spPr>
          <a:xfrm>
            <a:off x="1007435" y="188640"/>
            <a:ext cx="505419" cy="379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94923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800"/>
            </a:lvl1pPr>
            <a:lvl2pPr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accent5">
                  <a:lumMod val="75000"/>
                </a:schemeClr>
              </a:buClr>
              <a:defRPr sz="2000"/>
            </a:lvl3pPr>
            <a:lvl4pPr>
              <a:buClr>
                <a:schemeClr val="accent5">
                  <a:lumMod val="75000"/>
                </a:schemeClr>
              </a:buClr>
              <a:defRPr sz="1800"/>
            </a:lvl4pPr>
            <a:lvl5pPr>
              <a:buClr>
                <a:schemeClr val="accent5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800"/>
            </a:lvl1pPr>
            <a:lvl2pPr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accent5">
                  <a:lumMod val="75000"/>
                </a:schemeClr>
              </a:buClr>
              <a:defRPr sz="2000"/>
            </a:lvl3pPr>
            <a:lvl4pPr>
              <a:buClr>
                <a:schemeClr val="accent5">
                  <a:lumMod val="75000"/>
                </a:schemeClr>
              </a:buClr>
              <a:defRPr sz="1800"/>
            </a:lvl4pPr>
            <a:lvl5pPr>
              <a:buClr>
                <a:schemeClr val="accent5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11424" y="695636"/>
            <a:ext cx="336915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26173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400"/>
            </a:lvl1pPr>
            <a:lvl2pPr>
              <a:buClr>
                <a:schemeClr val="accent5">
                  <a:lumMod val="75000"/>
                </a:schemeClr>
              </a:buClr>
              <a:defRPr sz="2000"/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>
              <a:buClr>
                <a:schemeClr val="accent5">
                  <a:lumMod val="75000"/>
                </a:schemeClr>
              </a:buClr>
              <a:defRPr sz="1600"/>
            </a:lvl4pPr>
            <a:lvl5pPr>
              <a:buClr>
                <a:schemeClr val="accent5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400"/>
            </a:lvl1pPr>
            <a:lvl2pPr>
              <a:buClr>
                <a:schemeClr val="accent5">
                  <a:lumMod val="75000"/>
                </a:schemeClr>
              </a:buClr>
              <a:defRPr sz="2000"/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>
              <a:buClr>
                <a:schemeClr val="accent5">
                  <a:lumMod val="75000"/>
                </a:schemeClr>
              </a:buClr>
              <a:defRPr sz="1600"/>
            </a:lvl4pPr>
            <a:lvl5pPr>
              <a:buClr>
                <a:schemeClr val="accent5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1424" y="695636"/>
            <a:ext cx="336915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3172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88913"/>
            <a:ext cx="10767484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éditer le format du texte-titre</a:t>
            </a: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412876"/>
            <a:ext cx="113284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 smtClean="0"/>
              <a:t>Cliquez</a:t>
            </a:r>
            <a:r>
              <a:rPr lang="en-GB" altLang="en-US" dirty="0" smtClean="0"/>
              <a:t> pour </a:t>
            </a:r>
            <a:r>
              <a:rPr lang="en-GB" altLang="en-US" dirty="0" err="1" smtClean="0"/>
              <a:t>éditer</a:t>
            </a:r>
            <a:r>
              <a:rPr lang="en-GB" altLang="en-US" dirty="0" smtClean="0"/>
              <a:t> le format du plan de </a:t>
            </a:r>
            <a:r>
              <a:rPr lang="en-GB" altLang="en-US" dirty="0" err="1" smtClean="0"/>
              <a:t>texte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Second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2"/>
            <a:r>
              <a:rPr lang="en-GB" altLang="en-US" dirty="0" err="1" smtClean="0"/>
              <a:t>Troisième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3"/>
            <a:r>
              <a:rPr lang="en-GB" altLang="en-US" dirty="0" err="1" smtClean="0"/>
              <a:t>Quatrième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4"/>
            <a:r>
              <a:rPr lang="en-GB" altLang="en-US" dirty="0" err="1" smtClean="0"/>
              <a:t>Cinquième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0"/>
            <a:r>
              <a:rPr lang="en-GB" altLang="en-US" dirty="0" err="1" smtClean="0"/>
              <a:t>Sixième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4"/>
            <a:r>
              <a:rPr lang="en-GB" altLang="en-US" dirty="0" err="1" smtClean="0"/>
              <a:t>Septième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4"/>
            <a:r>
              <a:rPr lang="en-GB" altLang="en-US" dirty="0" err="1" smtClean="0"/>
              <a:t>Huitième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4"/>
            <a:r>
              <a:rPr lang="en-GB" altLang="en-US" dirty="0" err="1" smtClean="0"/>
              <a:t>Neuvième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040116" y="6438948"/>
            <a:ext cx="7200800" cy="302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 err="1" smtClean="0">
                <a:solidFill>
                  <a:srgbClr val="000000"/>
                </a:solidFill>
              </a:rPr>
              <a:t>M.Louys</a:t>
            </a:r>
            <a:r>
              <a:rPr lang="en-GB" sz="1400" dirty="0">
                <a:solidFill>
                  <a:srgbClr val="000000"/>
                </a:solidFill>
              </a:rPr>
              <a:t>, </a:t>
            </a:r>
            <a:r>
              <a:rPr lang="en-GB" sz="1400" dirty="0" smtClean="0">
                <a:solidFill>
                  <a:srgbClr val="000000"/>
                </a:solidFill>
              </a:rPr>
              <a:t> Data</a:t>
            </a:r>
            <a:r>
              <a:rPr lang="en-GB" sz="1400" baseline="0" dirty="0" smtClean="0">
                <a:solidFill>
                  <a:srgbClr val="000000"/>
                </a:solidFill>
              </a:rPr>
              <a:t> Models in the VO Framework, ADASS 2016 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030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6453336"/>
            <a:ext cx="863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53" name="Picture 29" descr="C:\Users\louys\Documents\research\MaintenanceSitePaseo\Mireille Louys_fichiers\icube-logo-small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929" y="6423819"/>
            <a:ext cx="1470721" cy="4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louys\Documents\research\MaintenanceSitePaseo\MireilleLouys2013_fichiers\logo-uds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8" y="6237313"/>
            <a:ext cx="1744649" cy="7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4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7E3C79"/>
        </a:buClr>
        <a:buSzPct val="100000"/>
        <a:buFont typeface="Times New Roman" pitchFamily="18" charset="0"/>
        <a:defRPr sz="4000">
          <a:solidFill>
            <a:srgbClr val="7E3C7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7E3C79"/>
        </a:buClr>
        <a:buSzPct val="100000"/>
        <a:buFont typeface="Times New Roman" pitchFamily="18" charset="0"/>
        <a:defRPr sz="4000">
          <a:solidFill>
            <a:srgbClr val="7E3C79"/>
          </a:solidFill>
          <a:latin typeface="Times New Roman" pitchFamily="18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7E3C79"/>
        </a:buClr>
        <a:buSzPct val="100000"/>
        <a:buFont typeface="Times New Roman" pitchFamily="18" charset="0"/>
        <a:defRPr sz="4000">
          <a:solidFill>
            <a:srgbClr val="7E3C79"/>
          </a:solidFill>
          <a:latin typeface="Times New Roman" pitchFamily="18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7E3C79"/>
        </a:buClr>
        <a:buSzPct val="100000"/>
        <a:buFont typeface="Times New Roman" pitchFamily="18" charset="0"/>
        <a:defRPr sz="4000">
          <a:solidFill>
            <a:srgbClr val="7E3C79"/>
          </a:solidFill>
          <a:latin typeface="Times New Roman" pitchFamily="18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7E3C79"/>
        </a:buClr>
        <a:buSzPct val="100000"/>
        <a:buFont typeface="Times New Roman" pitchFamily="18" charset="0"/>
        <a:defRPr sz="4000">
          <a:solidFill>
            <a:srgbClr val="7E3C79"/>
          </a:solidFill>
          <a:latin typeface="Times New Roman" pitchFamily="18" charset="0"/>
        </a:defRPr>
      </a:lvl5pPr>
      <a:lvl6pPr marL="1536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>
          <a:solidFill>
            <a:srgbClr val="7E3C79"/>
          </a:solidFill>
          <a:latin typeface="Times New Roman" pitchFamily="18" charset="0"/>
        </a:defRPr>
      </a:lvl6pPr>
      <a:lvl7pPr marL="19939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>
          <a:solidFill>
            <a:srgbClr val="7E3C79"/>
          </a:solidFill>
          <a:latin typeface="Times New Roman" pitchFamily="18" charset="0"/>
        </a:defRPr>
      </a:lvl7pPr>
      <a:lvl8pPr marL="24511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>
          <a:solidFill>
            <a:srgbClr val="7E3C79"/>
          </a:solidFill>
          <a:latin typeface="Times New Roman" pitchFamily="18" charset="0"/>
        </a:defRPr>
      </a:lvl8pPr>
      <a:lvl9pPr marL="29083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>
          <a:solidFill>
            <a:srgbClr val="7E3C79"/>
          </a:solidFill>
          <a:latin typeface="Times New Roman" pitchFamily="18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99CC"/>
        </a:buClr>
        <a:buSzPct val="80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AA12-CF4E-409B-ACDB-95AA06BEBF62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33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ivoa.net/Documen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m@ivoa.net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modeling</a:t>
            </a:r>
            <a:r>
              <a:rPr lang="fr-FR" dirty="0" smtClean="0"/>
              <a:t> in the Virtual </a:t>
            </a:r>
            <a:r>
              <a:rPr lang="fr-FR" dirty="0" err="1" smtClean="0"/>
              <a:t>Observatory</a:t>
            </a:r>
            <a:r>
              <a:rPr lang="fr-FR" dirty="0" smtClean="0"/>
              <a:t> Framework </a:t>
            </a:r>
            <a:endParaRPr lang="en-US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Mireille Louys</a:t>
            </a:r>
          </a:p>
          <a:p>
            <a:r>
              <a:rPr lang="fr-FR" dirty="0" smtClean="0"/>
              <a:t>CDS, Strasbourg </a:t>
            </a:r>
            <a:r>
              <a:rPr lang="fr-FR" dirty="0" err="1" smtClean="0"/>
              <a:t>Observatory</a:t>
            </a:r>
            <a:endParaRPr lang="fr-FR" dirty="0" smtClean="0"/>
          </a:p>
          <a:p>
            <a:r>
              <a:rPr lang="fr-FR" dirty="0" err="1" smtClean="0"/>
              <a:t>ICube</a:t>
            </a:r>
            <a:r>
              <a:rPr lang="fr-FR" dirty="0" smtClean="0"/>
              <a:t> </a:t>
            </a:r>
            <a:r>
              <a:rPr lang="fr-FR" dirty="0" err="1" smtClean="0"/>
              <a:t>Laboratory</a:t>
            </a:r>
            <a:r>
              <a:rPr lang="fr-FR" dirty="0" smtClean="0"/>
              <a:t> , Strasbourg </a:t>
            </a:r>
            <a:r>
              <a:rPr lang="fr-FR" dirty="0" err="1" smtClean="0"/>
              <a:t>University</a:t>
            </a:r>
            <a:r>
              <a:rPr lang="fr-FR" dirty="0" smtClean="0"/>
              <a:t>, FR</a:t>
            </a:r>
          </a:p>
        </p:txBody>
      </p:sp>
    </p:spTree>
    <p:extLst>
      <p:ext uri="{BB962C8B-B14F-4D97-AF65-F5344CB8AC3E}">
        <p14:creationId xmlns:p14="http://schemas.microsoft.com/office/powerpoint/2010/main" val="4941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>
            <a:stCxn id="27" idx="2"/>
          </p:cNvCxnSpPr>
          <p:nvPr/>
        </p:nvCxnSpPr>
        <p:spPr>
          <a:xfrm flipH="1">
            <a:off x="3883067" y="900359"/>
            <a:ext cx="25608" cy="500402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80061" y="965914"/>
            <a:ext cx="49018" cy="491842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579600" y="915815"/>
            <a:ext cx="17252" cy="502406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9560646" y="891309"/>
            <a:ext cx="8195" cy="50723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216604" y="954945"/>
            <a:ext cx="13518" cy="502799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31" idx="2"/>
          </p:cNvCxnSpPr>
          <p:nvPr/>
        </p:nvCxnSpPr>
        <p:spPr>
          <a:xfrm flipH="1">
            <a:off x="1077762" y="871980"/>
            <a:ext cx="21153" cy="503240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38" idx="2"/>
          </p:cNvCxnSpPr>
          <p:nvPr/>
        </p:nvCxnSpPr>
        <p:spPr>
          <a:xfrm>
            <a:off x="512142" y="880317"/>
            <a:ext cx="0" cy="508333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46" idx="2"/>
          </p:cNvCxnSpPr>
          <p:nvPr/>
        </p:nvCxnSpPr>
        <p:spPr>
          <a:xfrm>
            <a:off x="1719726" y="885372"/>
            <a:ext cx="2049" cy="501901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444064" y="880317"/>
            <a:ext cx="20111" cy="500402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0" y="3718030"/>
            <a:ext cx="12180781" cy="84518"/>
          </a:xfrm>
          <a:prstGeom prst="line">
            <a:avLst/>
          </a:prstGeom>
          <a:ln w="95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340" y="3063579"/>
            <a:ext cx="859707" cy="552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STC 1.33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82944" y="2969345"/>
            <a:ext cx="1226388" cy="478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STC 2.0</a:t>
            </a:r>
            <a:endParaRPr lang="fr-FR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3624" y="3871318"/>
            <a:ext cx="1194484" cy="5520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VOEvent</a:t>
            </a:r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2.0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9937" y="2038257"/>
            <a:ext cx="2213395" cy="552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Characterisation</a:t>
            </a:r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 1.13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0882" y="1018349"/>
            <a:ext cx="1440971" cy="496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Spectrum </a:t>
            </a:r>
            <a:r>
              <a:rPr lang="fr-F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1</a:t>
            </a:r>
            <a:r>
              <a:rPr lang="fr-F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.0</a:t>
            </a:r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08675" y="4592547"/>
            <a:ext cx="1408262" cy="552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Simulation 1.0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06427" y="980665"/>
            <a:ext cx="1358901" cy="552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Spectral 2.0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79600" y="3849871"/>
            <a:ext cx="1351108" cy="7763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Simple Time </a:t>
            </a:r>
            <a:r>
              <a:rPr lang="fr-FR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Series</a:t>
            </a:r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1.0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99872" y="3063579"/>
            <a:ext cx="1296832" cy="5520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Photometry</a:t>
            </a:r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1.0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8108" y="1656175"/>
            <a:ext cx="1440971" cy="4960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ObsCore </a:t>
            </a:r>
            <a:r>
              <a:rPr lang="fr-FR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1</a:t>
            </a:r>
            <a:r>
              <a:rPr lang="fr-FR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.0</a:t>
            </a:r>
            <a:endParaRPr lang="fr-FR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94338" y="1585782"/>
            <a:ext cx="1440971" cy="4960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ObsCore 1.1</a:t>
            </a:r>
            <a:endParaRPr lang="fr-FR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942176" y="521977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2016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25339" y="531027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2012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604468" y="521977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2013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204890" y="542768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2014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34601" y="532530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2015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15579" y="502648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2008</a:t>
            </a:r>
            <a:endParaRPr lang="fr-FR">
              <a:effectLst>
                <a:glow rad="127000">
                  <a:schemeClr val="accent1">
                    <a:alpha val="9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89891" y="2242207"/>
            <a:ext cx="2213395" cy="552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DataSet</a:t>
            </a:r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fr-FR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Metadata</a:t>
            </a:r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1.0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351010" y="1014667"/>
            <a:ext cx="1314084" cy="552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NdimCube</a:t>
            </a:r>
            <a:r>
              <a:rPr lang="fr-FR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1.0</a:t>
            </a:r>
            <a:endParaRPr lang="fr-FR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28923" y="3020229"/>
            <a:ext cx="1763164" cy="7061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Single Spectral </a:t>
            </a:r>
            <a:r>
              <a:rPr lang="fr-FR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L</a:t>
            </a:r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ines  </a:t>
            </a:r>
            <a:r>
              <a:rPr lang="fr-FR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1</a:t>
            </a:r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.0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28806" y="510985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2007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010097" y="513575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2011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37895" y="1003337"/>
            <a:ext cx="1440971" cy="4960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Spectrum 1.1</a:t>
            </a:r>
            <a:endParaRPr lang="fr-FR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336390" y="516040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2010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619351" y="2972920"/>
            <a:ext cx="1440971" cy="4960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Provenance 1.0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cxnSp>
        <p:nvCxnSpPr>
          <p:cNvPr id="8" name="Connecteur en arc 7"/>
          <p:cNvCxnSpPr/>
          <p:nvPr/>
        </p:nvCxnSpPr>
        <p:spPr>
          <a:xfrm flipV="1">
            <a:off x="1200544" y="1499360"/>
            <a:ext cx="1321096" cy="506322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/>
          <p:cNvCxnSpPr/>
          <p:nvPr/>
        </p:nvCxnSpPr>
        <p:spPr>
          <a:xfrm flipV="1">
            <a:off x="438862" y="2582963"/>
            <a:ext cx="937762" cy="454846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/>
          <p:cNvCxnSpPr/>
          <p:nvPr/>
        </p:nvCxnSpPr>
        <p:spPr>
          <a:xfrm flipV="1">
            <a:off x="3211548" y="2065651"/>
            <a:ext cx="449578" cy="297055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rc 51"/>
          <p:cNvCxnSpPr/>
          <p:nvPr/>
        </p:nvCxnSpPr>
        <p:spPr>
          <a:xfrm>
            <a:off x="4000379" y="1304881"/>
            <a:ext cx="566441" cy="275699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rc 54"/>
          <p:cNvCxnSpPr/>
          <p:nvPr/>
        </p:nvCxnSpPr>
        <p:spPr>
          <a:xfrm>
            <a:off x="5111601" y="1802102"/>
            <a:ext cx="3524624" cy="674603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rc 61"/>
          <p:cNvCxnSpPr>
            <a:stCxn id="32" idx="3"/>
          </p:cNvCxnSpPr>
          <p:nvPr/>
        </p:nvCxnSpPr>
        <p:spPr>
          <a:xfrm>
            <a:off x="11103286" y="2518253"/>
            <a:ext cx="907257" cy="420161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rc 66"/>
          <p:cNvCxnSpPr/>
          <p:nvPr/>
        </p:nvCxnSpPr>
        <p:spPr>
          <a:xfrm flipV="1">
            <a:off x="5111601" y="1499360"/>
            <a:ext cx="3709144" cy="1739798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rc 69"/>
          <p:cNvCxnSpPr/>
          <p:nvPr/>
        </p:nvCxnSpPr>
        <p:spPr>
          <a:xfrm flipV="1">
            <a:off x="10277662" y="1616196"/>
            <a:ext cx="1139816" cy="628342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115240" y="5449946"/>
            <a:ext cx="30660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Calibri Light" panose="020F0302020204030204" pitchFamily="34" charset="0"/>
                <a:hlinkClick r:id="rId3" action="ppaction://hlinkfile"/>
              </a:rPr>
              <a:t>ivoa.net/Documents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66" y="3855574"/>
            <a:ext cx="1196478" cy="552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VOEvent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1.0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cxnSp>
        <p:nvCxnSpPr>
          <p:cNvPr id="50" name="Connecteur en arc 49"/>
          <p:cNvCxnSpPr/>
          <p:nvPr/>
        </p:nvCxnSpPr>
        <p:spPr>
          <a:xfrm flipV="1">
            <a:off x="161153" y="6260116"/>
            <a:ext cx="937762" cy="454846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494828" y="6312466"/>
            <a:ext cx="128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alibri Light" panose="020F0302020204030204" pitchFamily="34" charset="0"/>
              </a:rPr>
              <a:t>Re-use</a:t>
            </a:r>
            <a:r>
              <a:rPr lang="fr-FR" dirty="0" smtClean="0">
                <a:latin typeface="Calibri Light" panose="020F0302020204030204" pitchFamily="34" charset="0"/>
              </a:rPr>
              <a:t> Link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94886" y="6265044"/>
            <a:ext cx="1068275" cy="424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In Apps or </a:t>
            </a:r>
            <a:r>
              <a:rPr lang="fr-FR" sz="1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Protocols</a:t>
            </a:r>
            <a:r>
              <a:rPr lang="fr-FR" sz="1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</a:t>
            </a:r>
            <a:endParaRPr lang="fr-FR" sz="1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883067" y="6359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159493" y="6256994"/>
            <a:ext cx="1516687" cy="5055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Encyclopedic</a:t>
            </a:r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DM 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5520" y="5904382"/>
            <a:ext cx="85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alibri Light" panose="020F0302020204030204" pitchFamily="34" charset="0"/>
              </a:rPr>
              <a:t>Legend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0" y="5884340"/>
            <a:ext cx="5855368" cy="9736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Structural aspect 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The DM </a:t>
            </a:r>
            <a:r>
              <a:rPr lang="fr-FR" dirty="0" err="1" smtClean="0"/>
              <a:t>fields</a:t>
            </a:r>
            <a:r>
              <a:rPr lang="fr-FR" dirty="0" smtClean="0"/>
              <a:t> arrangement </a:t>
            </a:r>
            <a:r>
              <a:rPr lang="fr-FR" dirty="0" err="1" smtClean="0"/>
              <a:t>contains</a:t>
            </a:r>
            <a:r>
              <a:rPr lang="fr-FR" dirty="0" smtClean="0"/>
              <a:t> the </a:t>
            </a:r>
            <a:r>
              <a:rPr lang="fr-FR" dirty="0" err="1" smtClean="0"/>
              <a:t>dependencies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/>
              <a:t>p</a:t>
            </a:r>
            <a:r>
              <a:rPr lang="fr-FR" dirty="0" err="1" smtClean="0"/>
              <a:t>ieces</a:t>
            </a:r>
            <a:r>
              <a:rPr lang="fr-FR" dirty="0" smtClean="0"/>
              <a:t> of </a:t>
            </a:r>
            <a:r>
              <a:rPr lang="fr-FR" dirty="0" err="1" smtClean="0"/>
              <a:t>metadata</a:t>
            </a:r>
            <a:r>
              <a:rPr lang="fr-FR" dirty="0" smtClean="0"/>
              <a:t> </a:t>
            </a:r>
          </a:p>
          <a:p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expressed</a:t>
            </a:r>
            <a:r>
              <a:rPr lang="fr-FR" dirty="0" smtClean="0"/>
              <a:t> as 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UML class </a:t>
            </a:r>
            <a:r>
              <a:rPr lang="fr-FR" dirty="0" err="1" smtClean="0">
                <a:solidFill>
                  <a:srgbClr val="7030A0"/>
                </a:solidFill>
              </a:rPr>
              <a:t>diagram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fr-FR" dirty="0" err="1" smtClean="0">
                <a:solidFill>
                  <a:srgbClr val="7030A0"/>
                </a:solidFill>
              </a:rPr>
              <a:t>Mind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maps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Tables </a:t>
            </a:r>
          </a:p>
          <a:p>
            <a:pPr lvl="1"/>
            <a:r>
              <a:rPr lang="fr-FR" dirty="0" err="1" smtClean="0">
                <a:solidFill>
                  <a:srgbClr val="00B050"/>
                </a:solidFill>
              </a:rPr>
              <a:t>Lists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 err="1" smtClean="0"/>
              <a:t>Suitable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for </a:t>
            </a:r>
            <a:r>
              <a:rPr lang="fr-FR" dirty="0" err="1" smtClean="0"/>
              <a:t>interpretation</a:t>
            </a:r>
            <a:r>
              <a:rPr lang="fr-FR" dirty="0" smtClean="0"/>
              <a:t> by </a:t>
            </a:r>
            <a:r>
              <a:rPr lang="fr-FR" dirty="0" err="1" smtClean="0"/>
              <a:t>humans</a:t>
            </a:r>
            <a:r>
              <a:rPr lang="fr-FR" dirty="0" smtClean="0"/>
              <a:t>  (</a:t>
            </a:r>
            <a:r>
              <a:rPr lang="fr-FR" dirty="0" smtClean="0">
                <a:solidFill>
                  <a:srgbClr val="7030A0"/>
                </a:solidFill>
              </a:rPr>
              <a:t>graphs</a:t>
            </a:r>
            <a:r>
              <a:rPr lang="fr-FR" dirty="0" smtClean="0"/>
              <a:t>) or by machine (</a:t>
            </a:r>
            <a:r>
              <a:rPr lang="fr-FR" dirty="0" smtClean="0">
                <a:solidFill>
                  <a:srgbClr val="00B050"/>
                </a:solidFill>
              </a:rPr>
              <a:t>tables, </a:t>
            </a:r>
            <a:r>
              <a:rPr lang="fr-FR" dirty="0" err="1" smtClean="0">
                <a:solidFill>
                  <a:srgbClr val="00B050"/>
                </a:solidFill>
              </a:rPr>
              <a:t>lists</a:t>
            </a:r>
            <a:r>
              <a:rPr lang="fr-FR" dirty="0" smtClean="0">
                <a:solidFill>
                  <a:srgbClr val="00B050"/>
                </a:solidFill>
              </a:rPr>
              <a:t>, XML documents</a:t>
            </a:r>
            <a:r>
              <a:rPr lang="fr-F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7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Graphs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990"/>
            <a:ext cx="4323548" cy="2291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937"/>
            <a:ext cx="4182831" cy="30720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48" y="0"/>
            <a:ext cx="7919671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908758" y="365126"/>
            <a:ext cx="24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UML main class </a:t>
            </a:r>
            <a:r>
              <a:rPr lang="fr-FR" dirty="0" err="1" smtClean="0">
                <a:solidFill>
                  <a:srgbClr val="FF0000"/>
                </a:solidFill>
              </a:rPr>
              <a:t>diagram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34760" y="1480191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Mind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97919" y="3736521"/>
            <a:ext cx="149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UML partial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class  </a:t>
            </a:r>
            <a:r>
              <a:rPr lang="fr-FR" dirty="0" err="1" smtClean="0">
                <a:solidFill>
                  <a:srgbClr val="FF0000"/>
                </a:solidFill>
              </a:rPr>
              <a:t>diagram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7818"/>
              </p:ext>
            </p:extLst>
          </p:nvPr>
        </p:nvGraphicFramePr>
        <p:xfrm>
          <a:off x="170408" y="1417638"/>
          <a:ext cx="11678653" cy="5440352"/>
        </p:xfrm>
        <a:graphic>
          <a:graphicData uri="http://schemas.openxmlformats.org/drawingml/2006/table">
            <a:tbl>
              <a:tblPr/>
              <a:tblGrid>
                <a:gridCol w="1208136"/>
                <a:gridCol w="818848"/>
                <a:gridCol w="1758510"/>
                <a:gridCol w="4209529"/>
                <a:gridCol w="818147"/>
                <a:gridCol w="2865483"/>
              </a:tblGrid>
              <a:tr h="229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nameattr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ucd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utype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dataType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obs_publisher_did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meta.ref.url;meta.curation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obscore:Curation.PublisherDID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publisher dataset identifier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obs_collection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obscore:DataID.Collection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name for the data colection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facility_name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meta.id;instr.tel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obscore:Provenance.ObsConfig.Facility.name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telescope 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instrument_name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meta.id;instr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obscore:Provenance.ObsConfig.Instrument.name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obs_id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obscore:DataID.observationID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dataset identifier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dataproduct_type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obscore:ObsDataset.dataProductType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product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calib_level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meta.code;obs.calib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obscore:ObsDataset.calibLevel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calibration level (0,1,2,3)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obs_release_date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time.release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obscore:Curation.releaseDate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TIMESTAMP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timestamp of date the data becomes publicly available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target_name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meta.id;src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obscore:Target.Name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intended target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s_ra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pos.eq.ra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obscore:Char.SpatialAxis.Coverage.Location.Coord.Position2D.Value2.C1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of central coordinates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s_dec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pos.eq.dec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obscore:Char.SpatialAxis.Coverage.Location.Coord.Position2D.Value2.C2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of central coordinates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s_fov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phys.angSize;instr.fov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obscore:Char.SpatialAxis.Coverage.Bounds.Extent.diameter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of the region covered (~diameter of minimum bounding circle)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s_region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phys.outline;obs.field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obscore:Char.SpatialAxis.Coverage.Support.Area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bounded by observation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s_resolution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arcsec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pos.angResolution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obscore:Char.SpatialAxis.Resolution.refval.value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spatial resolution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s_xel1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meta.number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obscore:Char.SpatialAxis.numBins1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BIGINT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dimensions (number of pixels) along one spatial axis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s_xel2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meta.number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obscore:Char.SpatialAxis.numBins2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BIGINT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dimensions (number of pixels) along the other spatial axis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t_min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time.start;obs.exposure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obscore:Char.TimeAxis.Coverage.Bounds.Limits.StartTime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time of observation (MJD)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t_max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time.end;obs.exposure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obscore:Char.TimeAxis.Coverage.Bounds.Limits.StopTime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time of observation (MJD)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Model Table description  (ObsTAP)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897728" y="5727032"/>
            <a:ext cx="2727158" cy="256673"/>
          </a:xfrm>
          <a:prstGeom prst="roundRect">
            <a:avLst/>
          </a:prstGeom>
          <a:noFill/>
          <a:ln>
            <a:solidFill>
              <a:srgbClr val="ED5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e 10"/>
          <p:cNvGrpSpPr/>
          <p:nvPr/>
        </p:nvGrpSpPr>
        <p:grpSpPr>
          <a:xfrm>
            <a:off x="5969014" y="1368608"/>
            <a:ext cx="1796716" cy="369332"/>
            <a:chOff x="6470776" y="2213811"/>
            <a:chExt cx="1796716" cy="369332"/>
          </a:xfrm>
        </p:grpSpPr>
        <p:sp>
          <p:nvSpPr>
            <p:cNvPr id="9" name="ZoneTexte 8"/>
            <p:cNvSpPr txBox="1"/>
            <p:nvPr/>
          </p:nvSpPr>
          <p:spPr>
            <a:xfrm>
              <a:off x="6673459" y="2213811"/>
              <a:ext cx="1295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EA32C3"/>
                  </a:solidFill>
                </a:rPr>
                <a:t>STRUCTURE</a:t>
              </a:r>
              <a:endParaRPr lang="en-US" dirty="0">
                <a:solidFill>
                  <a:srgbClr val="EA32C3"/>
                </a:solidFill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6470776" y="2213811"/>
              <a:ext cx="1796716" cy="336884"/>
            </a:xfrm>
            <a:prstGeom prst="roundRect">
              <a:avLst/>
            </a:prstGeom>
            <a:noFill/>
            <a:ln>
              <a:solidFill>
                <a:srgbClr val="ED51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518610" y="1368608"/>
            <a:ext cx="1379117" cy="345995"/>
            <a:chOff x="6470776" y="2213811"/>
            <a:chExt cx="1796716" cy="369332"/>
          </a:xfrm>
        </p:grpSpPr>
        <p:sp>
          <p:nvSpPr>
            <p:cNvPr id="13" name="ZoneTexte 12"/>
            <p:cNvSpPr txBox="1"/>
            <p:nvPr/>
          </p:nvSpPr>
          <p:spPr>
            <a:xfrm>
              <a:off x="6721585" y="2213811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B050"/>
                  </a:solidFill>
                </a:rPr>
                <a:t>SEMANTICS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6470776" y="2213811"/>
              <a:ext cx="1796716" cy="33688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Connecteur droit avec flèche 26"/>
          <p:cNvCxnSpPr/>
          <p:nvPr/>
        </p:nvCxnSpPr>
        <p:spPr>
          <a:xfrm>
            <a:off x="1691166" y="2799351"/>
            <a:ext cx="45093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5726973" y="2791328"/>
            <a:ext cx="565522" cy="8021"/>
          </a:xfrm>
          <a:prstGeom prst="straightConnector1">
            <a:avLst/>
          </a:prstGeom>
          <a:ln>
            <a:solidFill>
              <a:srgbClr val="EA32C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691166" y="2019591"/>
            <a:ext cx="45093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5726973" y="2011570"/>
            <a:ext cx="565522" cy="8021"/>
          </a:xfrm>
          <a:prstGeom prst="straightConnector1">
            <a:avLst/>
          </a:prstGeom>
          <a:ln>
            <a:solidFill>
              <a:srgbClr val="EA32C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VO-DML data model description 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600" y="1844825"/>
            <a:ext cx="6785811" cy="5013175"/>
          </a:xfrm>
        </p:spPr>
        <p:txBody>
          <a:bodyPr/>
          <a:lstStyle/>
          <a:p>
            <a:r>
              <a:rPr lang="fr-FR" dirty="0" err="1" smtClean="0"/>
              <a:t>Derived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UML </a:t>
            </a:r>
            <a:r>
              <a:rPr lang="fr-FR" dirty="0" err="1" smtClean="0"/>
              <a:t>modeling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Expressed</a:t>
            </a:r>
            <a:r>
              <a:rPr lang="fr-FR" dirty="0" smtClean="0"/>
              <a:t> </a:t>
            </a:r>
            <a:r>
              <a:rPr lang="fr-FR" dirty="0" err="1" smtClean="0"/>
              <a:t>following</a:t>
            </a:r>
            <a:r>
              <a:rPr lang="fr-FR" dirty="0" smtClean="0"/>
              <a:t> the </a:t>
            </a:r>
            <a:r>
              <a:rPr lang="fr-FR" dirty="0" smtClean="0">
                <a:solidFill>
                  <a:schemeClr val="accent1"/>
                </a:solidFill>
              </a:rPr>
              <a:t>VO-DML </a:t>
            </a:r>
            <a:r>
              <a:rPr lang="fr-FR" dirty="0" err="1" smtClean="0">
                <a:solidFill>
                  <a:schemeClr val="accent1"/>
                </a:solidFill>
              </a:rPr>
              <a:t>meta</a:t>
            </a:r>
            <a:r>
              <a:rPr lang="fr-FR" dirty="0" smtClean="0">
                <a:solidFill>
                  <a:schemeClr val="accent1"/>
                </a:solidFill>
              </a:rPr>
              <a:t>-model </a:t>
            </a:r>
          </a:p>
          <a:p>
            <a:r>
              <a:rPr lang="fr-FR" dirty="0" err="1" smtClean="0"/>
              <a:t>Describes</a:t>
            </a:r>
            <a:r>
              <a:rPr lang="fr-FR" dirty="0" smtClean="0"/>
              <a:t> all </a:t>
            </a:r>
            <a:r>
              <a:rPr lang="fr-FR" dirty="0" err="1" smtClean="0"/>
              <a:t>datamodel</a:t>
            </a:r>
            <a:r>
              <a:rPr lang="fr-FR" dirty="0" smtClean="0"/>
              <a:t> classes, </a:t>
            </a:r>
            <a:r>
              <a:rPr lang="fr-FR" dirty="0" err="1" smtClean="0"/>
              <a:t>attributes</a:t>
            </a:r>
            <a:r>
              <a:rPr lang="fr-FR" dirty="0" smtClean="0"/>
              <a:t> and relations in a </a:t>
            </a:r>
            <a:r>
              <a:rPr lang="fr-FR" dirty="0" err="1" smtClean="0"/>
              <a:t>dedicated</a:t>
            </a:r>
            <a:r>
              <a:rPr lang="fr-FR" dirty="0" smtClean="0"/>
              <a:t> XML document</a:t>
            </a:r>
          </a:p>
          <a:p>
            <a:r>
              <a:rPr lang="fr-FR" dirty="0" smtClean="0"/>
              <a:t>On 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specification</a:t>
            </a:r>
            <a:r>
              <a:rPr lang="fr-FR" dirty="0" smtClean="0"/>
              <a:t> in </a:t>
            </a:r>
            <a:r>
              <a:rPr lang="fr-FR" dirty="0" err="1" smtClean="0"/>
              <a:t>proposed</a:t>
            </a:r>
            <a:r>
              <a:rPr lang="fr-FR" dirty="0" smtClean="0"/>
              <a:t> </a:t>
            </a:r>
            <a:r>
              <a:rPr lang="fr-FR" dirty="0" err="1" smtClean="0"/>
              <a:t>recommendation</a:t>
            </a:r>
            <a:r>
              <a:rPr lang="fr-FR" dirty="0" smtClean="0"/>
              <a:t> phase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25" y="1965342"/>
            <a:ext cx="5502375" cy="30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avec flèche 14"/>
          <p:cNvCxnSpPr>
            <a:stCxn id="4" idx="3"/>
          </p:cNvCxnSpPr>
          <p:nvPr/>
        </p:nvCxnSpPr>
        <p:spPr>
          <a:xfrm flipH="1">
            <a:off x="3822394" y="5465732"/>
            <a:ext cx="4275866" cy="32220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4977033" y="1647632"/>
            <a:ext cx="1984896" cy="24313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7000">
                <a:srgbClr val="FFFF00"/>
              </a:gs>
              <a:gs pos="100000">
                <a:schemeClr val="accent2">
                  <a:lumMod val="62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Data Model</a:t>
            </a:r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1877244" y="4431412"/>
            <a:ext cx="2160240" cy="129614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Client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Application 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7781900" y="4359404"/>
            <a:ext cx="2160240" cy="129614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Data provider 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Server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4037485" y="4893570"/>
            <a:ext cx="3872091" cy="0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gner et arrondir un rectangle à un seul coin 6"/>
          <p:cNvSpPr/>
          <p:nvPr/>
        </p:nvSpPr>
        <p:spPr>
          <a:xfrm>
            <a:off x="4078072" y="4390615"/>
            <a:ext cx="1027725" cy="678290"/>
          </a:xfrm>
          <a:prstGeom prst="snip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VO </a:t>
            </a:r>
            <a:r>
              <a:rPr lang="fr-FR" dirty="0" err="1">
                <a:solidFill>
                  <a:schemeClr val="tx1"/>
                </a:solidFill>
              </a:rPr>
              <a:t>Query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gner et arrondir un rectangle à un seul coin 15"/>
          <p:cNvSpPr/>
          <p:nvPr/>
        </p:nvSpPr>
        <p:spPr>
          <a:xfrm>
            <a:off x="6656145" y="5265433"/>
            <a:ext cx="1224136" cy="718944"/>
          </a:xfrm>
          <a:prstGeom prst="snip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VO </a:t>
            </a:r>
            <a:r>
              <a:rPr lang="fr-FR" dirty="0" err="1">
                <a:solidFill>
                  <a:schemeClr val="tx1"/>
                </a:solidFill>
              </a:rPr>
              <a:t>Response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782095" y="4055748"/>
            <a:ext cx="277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DM items &lt;-&gt; table </a:t>
            </a:r>
            <a:r>
              <a:rPr lang="fr-FR" dirty="0" err="1"/>
              <a:t>column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6813408" y="3480055"/>
            <a:ext cx="1336902" cy="1790906"/>
            <a:chOff x="6813408" y="3480055"/>
            <a:chExt cx="1336902" cy="1790906"/>
          </a:xfrm>
        </p:grpSpPr>
        <p:cxnSp>
          <p:nvCxnSpPr>
            <p:cNvPr id="19" name="Connecteur en angle 18"/>
            <p:cNvCxnSpPr>
              <a:endCxn id="32" idx="3"/>
            </p:cNvCxnSpPr>
            <p:nvPr/>
          </p:nvCxnSpPr>
          <p:spPr>
            <a:xfrm rot="16200000" flipV="1">
              <a:off x="6556729" y="4058360"/>
              <a:ext cx="1469280" cy="955922"/>
            </a:xfrm>
            <a:prstGeom prst="bentConnector2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6907865" y="3480055"/>
              <a:ext cx="12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</a:rPr>
                <a:t>Validation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813409" y="2380306"/>
            <a:ext cx="3930743" cy="2627170"/>
            <a:chOff x="6819925" y="1384883"/>
            <a:chExt cx="3930743" cy="2627170"/>
          </a:xfrm>
        </p:grpSpPr>
        <p:cxnSp>
          <p:nvCxnSpPr>
            <p:cNvPr id="25" name="Connecteur en angle 24"/>
            <p:cNvCxnSpPr>
              <a:stCxn id="2" idx="3"/>
              <a:endCxn id="4" idx="6"/>
            </p:cNvCxnSpPr>
            <p:nvPr/>
          </p:nvCxnSpPr>
          <p:spPr>
            <a:xfrm>
              <a:off x="6819925" y="1384883"/>
              <a:ext cx="3128731" cy="2627170"/>
            </a:xfrm>
            <a:prstGeom prst="bentConnector3">
              <a:avLst>
                <a:gd name="adj1" fmla="val 107306"/>
              </a:avLst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8763649" y="1826973"/>
              <a:ext cx="1987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</a:rPr>
                <a:t>DB </a:t>
              </a:r>
              <a:r>
                <a:rPr lang="fr-FR" b="1" dirty="0" err="1">
                  <a:solidFill>
                    <a:srgbClr val="0070C0"/>
                  </a:solidFill>
                </a:rPr>
                <a:t>schema</a:t>
              </a:r>
              <a:r>
                <a:rPr lang="fr-FR" b="1" dirty="0">
                  <a:solidFill>
                    <a:srgbClr val="0070C0"/>
                  </a:solidFill>
                </a:rPr>
                <a:t>/</a:t>
              </a:r>
              <a:r>
                <a:rPr lang="fr-FR" b="1" dirty="0" err="1">
                  <a:solidFill>
                    <a:srgbClr val="0070C0"/>
                  </a:solidFill>
                </a:rPr>
                <a:t>views</a:t>
              </a:r>
              <a:r>
                <a:rPr lang="fr-FR" b="1" dirty="0">
                  <a:solidFill>
                    <a:srgbClr val="0070C0"/>
                  </a:solidFill>
                </a:rPr>
                <a:t>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6557764" y="5949593"/>
            <a:ext cx="19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VOTable document</a:t>
            </a:r>
          </a:p>
          <a:p>
            <a:r>
              <a:rPr lang="fr-FR" i="1" dirty="0"/>
              <a:t>XML, JSON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8618" y="2118553"/>
            <a:ext cx="1574791" cy="5235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IVOA standard document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8110" y="2766745"/>
            <a:ext cx="1575958" cy="72117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Schema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XML </a:t>
            </a:r>
            <a:r>
              <a:rPr lang="fr-FR" dirty="0" err="1">
                <a:solidFill>
                  <a:schemeClr val="tx1"/>
                </a:solidFill>
              </a:rPr>
              <a:t>schema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VO-DML </a:t>
            </a:r>
            <a:r>
              <a:rPr lang="fr-FR" dirty="0" err="1">
                <a:solidFill>
                  <a:schemeClr val="tx1"/>
                </a:solidFill>
              </a:rPr>
              <a:t>desc</a:t>
            </a:r>
            <a:r>
              <a:rPr lang="fr-FR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34566" y="3572562"/>
            <a:ext cx="1578842" cy="4582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Mapping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rules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5" name="Connecteur en angle 54"/>
          <p:cNvCxnSpPr>
            <a:stCxn id="5" idx="3"/>
          </p:cNvCxnSpPr>
          <p:nvPr/>
        </p:nvCxnSpPr>
        <p:spPr>
          <a:xfrm>
            <a:off x="6814068" y="3127333"/>
            <a:ext cx="1636083" cy="1273271"/>
          </a:xfrm>
          <a:prstGeom prst="bentConnector3">
            <a:avLst>
              <a:gd name="adj1" fmla="val 103349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209388" y="2505714"/>
            <a:ext cx="273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DM </a:t>
            </a:r>
            <a:r>
              <a:rPr lang="fr-FR" dirty="0" err="1" smtClean="0"/>
              <a:t>element</a:t>
            </a:r>
            <a:r>
              <a:rPr lang="fr-FR" dirty="0" smtClean="0"/>
              <a:t>&lt;-&gt; </a:t>
            </a:r>
            <a:r>
              <a:rPr lang="fr-FR" dirty="0"/>
              <a:t>DB </a:t>
            </a:r>
            <a:r>
              <a:rPr lang="fr-FR" dirty="0" err="1"/>
              <a:t>column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aspect /server </a:t>
            </a:r>
            <a:r>
              <a:rPr lang="fr-FR" dirty="0" err="1" smtClean="0"/>
              <a:t>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avec flèche 14"/>
          <p:cNvCxnSpPr>
            <a:stCxn id="4" idx="3"/>
          </p:cNvCxnSpPr>
          <p:nvPr/>
        </p:nvCxnSpPr>
        <p:spPr>
          <a:xfrm flipH="1">
            <a:off x="3822394" y="5465732"/>
            <a:ext cx="4275866" cy="32220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4977033" y="1647632"/>
            <a:ext cx="1984896" cy="24313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7000">
                <a:srgbClr val="FFFF00"/>
              </a:gs>
              <a:gs pos="100000">
                <a:schemeClr val="accent2">
                  <a:lumMod val="62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Data Model</a:t>
            </a:r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1877244" y="4431412"/>
            <a:ext cx="2160240" cy="129614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Client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Application 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7781900" y="4359404"/>
            <a:ext cx="2160240" cy="129614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Data provider 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Server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4037485" y="4893570"/>
            <a:ext cx="3872091" cy="0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gner et arrondir un rectangle à un seul coin 6"/>
          <p:cNvSpPr/>
          <p:nvPr/>
        </p:nvSpPr>
        <p:spPr>
          <a:xfrm>
            <a:off x="4078072" y="4390615"/>
            <a:ext cx="1027725" cy="678290"/>
          </a:xfrm>
          <a:prstGeom prst="snip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VO </a:t>
            </a:r>
            <a:r>
              <a:rPr lang="fr-FR" dirty="0" err="1">
                <a:solidFill>
                  <a:schemeClr val="tx1"/>
                </a:solidFill>
              </a:rPr>
              <a:t>Query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509885" y="3397561"/>
            <a:ext cx="10663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Meaning</a:t>
            </a:r>
            <a:r>
              <a:rPr lang="fr-FR" dirty="0"/>
              <a:t> </a:t>
            </a:r>
          </a:p>
          <a:p>
            <a:r>
              <a:rPr lang="fr-FR" dirty="0"/>
              <a:t>types, </a:t>
            </a:r>
          </a:p>
          <a:p>
            <a:r>
              <a:rPr lang="fr-FR" dirty="0" err="1"/>
              <a:t>units</a:t>
            </a:r>
            <a:r>
              <a:rPr lang="fr-FR" dirty="0"/>
              <a:t>,  </a:t>
            </a:r>
          </a:p>
          <a:p>
            <a:r>
              <a:rPr lang="fr-FR" dirty="0" err="1"/>
              <a:t>rules</a:t>
            </a:r>
            <a:r>
              <a:rPr lang="fr-FR" dirty="0"/>
              <a:t> , </a:t>
            </a:r>
          </a:p>
          <a:p>
            <a:r>
              <a:rPr lang="fr-FR" dirty="0"/>
              <a:t>Etc.</a:t>
            </a:r>
            <a:endParaRPr lang="en-US" dirty="0"/>
          </a:p>
        </p:txBody>
      </p:sp>
      <p:sp>
        <p:nvSpPr>
          <p:cNvPr id="16" name="Rogner et arrondir un rectangle à un seul coin 15"/>
          <p:cNvSpPr/>
          <p:nvPr/>
        </p:nvSpPr>
        <p:spPr>
          <a:xfrm>
            <a:off x="6656145" y="5265433"/>
            <a:ext cx="1224136" cy="718944"/>
          </a:xfrm>
          <a:prstGeom prst="snip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VO </a:t>
            </a:r>
            <a:r>
              <a:rPr lang="fr-FR" dirty="0" err="1">
                <a:solidFill>
                  <a:schemeClr val="tx1"/>
                </a:solidFill>
              </a:rPr>
              <a:t>Response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514071" y="2870808"/>
            <a:ext cx="2720495" cy="1579849"/>
            <a:chOff x="2514071" y="2870808"/>
            <a:chExt cx="2720495" cy="1579849"/>
          </a:xfrm>
        </p:grpSpPr>
        <p:cxnSp>
          <p:nvCxnSpPr>
            <p:cNvPr id="52" name="Connecteur droit avec flèche 51"/>
            <p:cNvCxnSpPr/>
            <p:nvPr/>
          </p:nvCxnSpPr>
          <p:spPr>
            <a:xfrm rot="10800000" flipV="1">
              <a:off x="3244652" y="2870808"/>
              <a:ext cx="1989914" cy="1579849"/>
            </a:xfrm>
            <a:prstGeom prst="curvedConnector3">
              <a:avLst>
                <a:gd name="adj1" fmla="val 98370"/>
              </a:avLst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2514071" y="3673209"/>
              <a:ext cx="9316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</a:rPr>
                <a:t>Object</a:t>
              </a:r>
            </a:p>
            <a:p>
              <a:r>
                <a:rPr lang="fr-FR" b="1" dirty="0">
                  <a:solidFill>
                    <a:srgbClr val="0070C0"/>
                  </a:solidFill>
                </a:rPr>
                <a:t> Design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601762" y="2269672"/>
            <a:ext cx="2636857" cy="2348427"/>
            <a:chOff x="2601762" y="2269672"/>
            <a:chExt cx="2636857" cy="2348427"/>
          </a:xfrm>
        </p:grpSpPr>
        <p:sp>
          <p:nvSpPr>
            <p:cNvPr id="23" name="ZoneTexte 22"/>
            <p:cNvSpPr txBox="1"/>
            <p:nvPr/>
          </p:nvSpPr>
          <p:spPr>
            <a:xfrm rot="20524103">
              <a:off x="2912814" y="2269672"/>
              <a:ext cx="1723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Documentation </a:t>
              </a:r>
            </a:p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Annotation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10" name="Connecteur en arc 9"/>
            <p:cNvCxnSpPr>
              <a:stCxn id="2" idx="1"/>
            </p:cNvCxnSpPr>
            <p:nvPr/>
          </p:nvCxnSpPr>
          <p:spPr>
            <a:xfrm rot="10800000" flipV="1">
              <a:off x="2601762" y="2380305"/>
              <a:ext cx="2636857" cy="2237794"/>
            </a:xfrm>
            <a:prstGeom prst="curvedConnector3">
              <a:avLst>
                <a:gd name="adj1" fmla="val 99915"/>
              </a:avLst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/>
          <p:cNvSpPr txBox="1"/>
          <p:nvPr/>
        </p:nvSpPr>
        <p:spPr>
          <a:xfrm>
            <a:off x="6557764" y="5949593"/>
            <a:ext cx="19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VOTable document</a:t>
            </a:r>
          </a:p>
          <a:p>
            <a:r>
              <a:rPr lang="fr-FR" i="1" dirty="0"/>
              <a:t>XML, JSON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8618" y="2118553"/>
            <a:ext cx="1574791" cy="5235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IVOA standard document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8110" y="2766745"/>
            <a:ext cx="1575958" cy="72117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Schema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XML </a:t>
            </a:r>
            <a:r>
              <a:rPr lang="fr-FR" dirty="0" err="1">
                <a:solidFill>
                  <a:schemeClr val="tx1"/>
                </a:solidFill>
              </a:rPr>
              <a:t>schema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VO-DML </a:t>
            </a:r>
            <a:r>
              <a:rPr lang="fr-FR" dirty="0" err="1">
                <a:solidFill>
                  <a:schemeClr val="tx1"/>
                </a:solidFill>
              </a:rPr>
              <a:t>desc</a:t>
            </a:r>
            <a:r>
              <a:rPr lang="fr-FR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34566" y="3572562"/>
            <a:ext cx="1578842" cy="4582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Mapping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rules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aspect /client </a:t>
            </a:r>
            <a:r>
              <a:rPr lang="fr-FR" dirty="0" err="1" smtClean="0"/>
              <a:t>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71049" y="962704"/>
            <a:ext cx="9941540" cy="5908341"/>
            <a:chOff x="1902544" y="705273"/>
            <a:chExt cx="9941540" cy="5908341"/>
          </a:xfrm>
        </p:grpSpPr>
        <p:sp>
          <p:nvSpPr>
            <p:cNvPr id="58" name="Rectangle 57"/>
            <p:cNvSpPr/>
            <p:nvPr/>
          </p:nvSpPr>
          <p:spPr>
            <a:xfrm>
              <a:off x="3900299" y="4377680"/>
              <a:ext cx="7925254" cy="22359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3204" y="705273"/>
              <a:ext cx="7920880" cy="33069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269587" y="835464"/>
              <a:ext cx="3444135" cy="369332"/>
            </a:xfrm>
            <a:prstGeom prst="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76000">
                  <a:schemeClr val="bg1"/>
                </a:gs>
              </a:gsLst>
              <a:lin ang="5400000" scaled="1"/>
            </a:gra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fr-FR" i="1" dirty="0" err="1" smtClean="0"/>
                <a:t>Dataset</a:t>
              </a:r>
              <a:r>
                <a:rPr lang="fr-FR" i="1" dirty="0" smtClean="0"/>
                <a:t> </a:t>
              </a:r>
              <a:r>
                <a:rPr lang="fr-FR" i="1" dirty="0" err="1" smtClean="0"/>
                <a:t>Metadata</a:t>
              </a:r>
              <a:r>
                <a:rPr lang="fr-FR" i="1" dirty="0" smtClean="0"/>
                <a:t>   </a:t>
              </a:r>
              <a:r>
                <a:rPr lang="fr-FR" i="1" dirty="0"/>
                <a:t>(abstract DM)</a:t>
              </a: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067220" y="1594356"/>
              <a:ext cx="3528392" cy="2360568"/>
              <a:chOff x="179512" y="1365756"/>
              <a:chExt cx="3528392" cy="236056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026281" y="2060848"/>
                <a:ext cx="1512168" cy="698376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2060"/>
                    </a:solidFill>
                  </a:rPr>
                  <a:t>Spectral DM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 flipV="1">
                <a:off x="1799692" y="1365756"/>
                <a:ext cx="851801" cy="6322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1043608" y="1506342"/>
                <a:ext cx="17977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>
                    <a:solidFill>
                      <a:srgbClr val="0070C0"/>
                    </a:solidFill>
                  </a:rPr>
                  <a:t>uses concepts </a:t>
                </a:r>
                <a:r>
                  <a:rPr lang="fr-FR" sz="1600" err="1">
                    <a:solidFill>
                      <a:srgbClr val="0070C0"/>
                    </a:solidFill>
                  </a:rPr>
                  <a:t>from</a:t>
                </a:r>
                <a:endParaRPr 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179512" y="3356992"/>
                <a:ext cx="702078" cy="369332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SED</a:t>
                </a:r>
                <a:endParaRPr lang="en-US" dirty="0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1043608" y="3356992"/>
                <a:ext cx="1224136" cy="369332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Spectrum</a:t>
                </a:r>
                <a:endParaRPr lang="en-US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2411760" y="3356992"/>
                <a:ext cx="1296144" cy="369332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TimeSeries</a:t>
                </a:r>
                <a:endParaRPr lang="en-US"/>
              </a:p>
            </p:txBody>
          </p:sp>
          <p:cxnSp>
            <p:nvCxnSpPr>
              <p:cNvPr id="41" name="Connecteur droit avec flèche 40"/>
              <p:cNvCxnSpPr>
                <a:endCxn id="33" idx="0"/>
              </p:cNvCxnSpPr>
              <p:nvPr/>
            </p:nvCxnSpPr>
            <p:spPr>
              <a:xfrm flipH="1">
                <a:off x="530551" y="2698079"/>
                <a:ext cx="585066" cy="65891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/>
              <p:cNvCxnSpPr/>
              <p:nvPr/>
            </p:nvCxnSpPr>
            <p:spPr>
              <a:xfrm>
                <a:off x="2195736" y="2703826"/>
                <a:ext cx="504056" cy="6531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 flipH="1">
                <a:off x="1694540" y="2708920"/>
                <a:ext cx="33144" cy="59036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 21"/>
            <p:cNvGrpSpPr/>
            <p:nvPr/>
          </p:nvGrpSpPr>
          <p:grpSpPr>
            <a:xfrm>
              <a:off x="4139228" y="4449688"/>
              <a:ext cx="7704856" cy="1678736"/>
              <a:chOff x="179512" y="4206920"/>
              <a:chExt cx="7704856" cy="1678736"/>
            </a:xfrm>
          </p:grpSpPr>
          <p:sp>
            <p:nvSpPr>
              <p:cNvPr id="66" name="Rectangle avec flèche vers la droite 65"/>
              <p:cNvSpPr/>
              <p:nvPr/>
            </p:nvSpPr>
            <p:spPr>
              <a:xfrm>
                <a:off x="3419872" y="5229200"/>
                <a:ext cx="1224136" cy="648072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558"/>
                </a:avLst>
              </a:prstGeom>
              <a:gradFill>
                <a:gsLst>
                  <a:gs pos="0">
                    <a:srgbClr val="92D05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>
                    <a:solidFill>
                      <a:srgbClr val="008000"/>
                    </a:solidFill>
                  </a:rPr>
                  <a:t>TAP</a:t>
                </a:r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67" name="Rectangle avec flèche vers la droite 66"/>
              <p:cNvSpPr/>
              <p:nvPr/>
            </p:nvSpPr>
            <p:spPr>
              <a:xfrm>
                <a:off x="1187624" y="5237584"/>
                <a:ext cx="1224136" cy="648072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558"/>
                </a:avLst>
              </a:prstGeom>
              <a:gradFill>
                <a:gsLst>
                  <a:gs pos="0">
                    <a:srgbClr val="92D05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>
                    <a:solidFill>
                      <a:srgbClr val="008000"/>
                    </a:solidFill>
                  </a:rPr>
                  <a:t>SSA</a:t>
                </a:r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68" name="Rectangle avec flèche vers la droite 67"/>
              <p:cNvSpPr/>
              <p:nvPr/>
            </p:nvSpPr>
            <p:spPr>
              <a:xfrm>
                <a:off x="5076056" y="5229200"/>
                <a:ext cx="1224136" cy="648072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558"/>
                </a:avLst>
              </a:prstGeom>
              <a:gradFill>
                <a:gsLst>
                  <a:gs pos="0">
                    <a:srgbClr val="92D05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>
                    <a:solidFill>
                      <a:srgbClr val="008000"/>
                    </a:solidFill>
                  </a:rPr>
                  <a:t>ObsTAP</a:t>
                </a:r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70" name="Rectangle avec flèche vers la droite 69"/>
              <p:cNvSpPr/>
              <p:nvPr/>
            </p:nvSpPr>
            <p:spPr>
              <a:xfrm>
                <a:off x="6660232" y="5229200"/>
                <a:ext cx="1224136" cy="648072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558"/>
                </a:avLst>
              </a:prstGeom>
              <a:gradFill>
                <a:gsLst>
                  <a:gs pos="0">
                    <a:srgbClr val="92D05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>
                    <a:solidFill>
                      <a:srgbClr val="008000"/>
                    </a:solidFill>
                  </a:rPr>
                  <a:t>SIA v2</a:t>
                </a:r>
                <a:endParaRPr lang="en-US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10" name="Connecteur droit avec flèche 109"/>
              <p:cNvCxnSpPr>
                <a:stCxn id="136" idx="1"/>
              </p:cNvCxnSpPr>
              <p:nvPr/>
            </p:nvCxnSpPr>
            <p:spPr>
              <a:xfrm>
                <a:off x="628475" y="4546646"/>
                <a:ext cx="631157" cy="648072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avec flèche 112"/>
              <p:cNvCxnSpPr/>
              <p:nvPr/>
            </p:nvCxnSpPr>
            <p:spPr>
              <a:xfrm flipH="1">
                <a:off x="1925385" y="4610978"/>
                <a:ext cx="726108" cy="618222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avec flèche 116"/>
              <p:cNvCxnSpPr/>
              <p:nvPr/>
            </p:nvCxnSpPr>
            <p:spPr>
              <a:xfrm flipH="1">
                <a:off x="3766102" y="4635033"/>
                <a:ext cx="531675" cy="617447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avec flèche 117"/>
              <p:cNvCxnSpPr/>
              <p:nvPr/>
            </p:nvCxnSpPr>
            <p:spPr>
              <a:xfrm>
                <a:off x="4739772" y="4610978"/>
                <a:ext cx="650613" cy="614517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avec flèche 120"/>
              <p:cNvCxnSpPr/>
              <p:nvPr/>
            </p:nvCxnSpPr>
            <p:spPr>
              <a:xfrm>
                <a:off x="7046988" y="4581128"/>
                <a:ext cx="0" cy="692081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avec flèche 121"/>
              <p:cNvCxnSpPr/>
              <p:nvPr/>
            </p:nvCxnSpPr>
            <p:spPr>
              <a:xfrm flipH="1">
                <a:off x="5688126" y="4558281"/>
                <a:ext cx="972106" cy="637364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Hexagone 135"/>
              <p:cNvSpPr/>
              <p:nvPr/>
            </p:nvSpPr>
            <p:spPr>
              <a:xfrm>
                <a:off x="179512" y="4221088"/>
                <a:ext cx="530352" cy="325558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600">
                    <a:solidFill>
                      <a:srgbClr val="BA08AD"/>
                    </a:solidFill>
                  </a:rPr>
                  <a:t>SED</a:t>
                </a:r>
                <a:endParaRPr lang="en-US" sz="1200">
                  <a:solidFill>
                    <a:srgbClr val="BA08AD"/>
                  </a:solidFill>
                </a:endParaRPr>
              </a:p>
            </p:txBody>
          </p:sp>
          <p:sp>
            <p:nvSpPr>
              <p:cNvPr id="140" name="Hexagone 139"/>
              <p:cNvSpPr/>
              <p:nvPr/>
            </p:nvSpPr>
            <p:spPr>
              <a:xfrm>
                <a:off x="1043608" y="4237362"/>
                <a:ext cx="1080119" cy="343766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600">
                    <a:solidFill>
                      <a:srgbClr val="BA08AD"/>
                    </a:solidFill>
                  </a:rPr>
                  <a:t>Spectrum</a:t>
                </a:r>
                <a:endParaRPr lang="en-US" sz="1200">
                  <a:solidFill>
                    <a:srgbClr val="BA08AD"/>
                  </a:solidFill>
                </a:endParaRPr>
              </a:p>
            </p:txBody>
          </p:sp>
          <p:sp>
            <p:nvSpPr>
              <p:cNvPr id="141" name="Hexagone 140"/>
              <p:cNvSpPr/>
              <p:nvPr/>
            </p:nvSpPr>
            <p:spPr>
              <a:xfrm>
                <a:off x="2339752" y="4254603"/>
                <a:ext cx="1332148" cy="326525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600">
                    <a:solidFill>
                      <a:srgbClr val="BA08AD"/>
                    </a:solidFill>
                  </a:rPr>
                  <a:t>TimeSeries</a:t>
                </a:r>
                <a:endParaRPr lang="en-US" sz="1600">
                  <a:solidFill>
                    <a:srgbClr val="BA08AD"/>
                  </a:solidFill>
                </a:endParaRPr>
              </a:p>
            </p:txBody>
          </p:sp>
          <p:sp>
            <p:nvSpPr>
              <p:cNvPr id="142" name="Hexagone 141"/>
              <p:cNvSpPr/>
              <p:nvPr/>
            </p:nvSpPr>
            <p:spPr>
              <a:xfrm>
                <a:off x="3995936" y="4216442"/>
                <a:ext cx="1394449" cy="364686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600" dirty="0" err="1" smtClean="0">
                    <a:solidFill>
                      <a:srgbClr val="BA08AD"/>
                    </a:solidFill>
                  </a:rPr>
                  <a:t>ObsDataset</a:t>
                </a:r>
                <a:endParaRPr lang="en-US" sz="1400" dirty="0">
                  <a:solidFill>
                    <a:srgbClr val="BA08AD"/>
                  </a:solidFill>
                </a:endParaRPr>
              </a:p>
            </p:txBody>
          </p:sp>
          <p:sp>
            <p:nvSpPr>
              <p:cNvPr id="143" name="Hexagone 142"/>
              <p:cNvSpPr/>
              <p:nvPr/>
            </p:nvSpPr>
            <p:spPr>
              <a:xfrm>
                <a:off x="6228184" y="4206920"/>
                <a:ext cx="1021259" cy="374208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600" dirty="0" err="1" smtClean="0">
                    <a:solidFill>
                      <a:srgbClr val="BA08AD"/>
                    </a:solidFill>
                  </a:rPr>
                  <a:t>NDCube</a:t>
                </a:r>
                <a:endParaRPr lang="en-US" dirty="0">
                  <a:solidFill>
                    <a:srgbClr val="BA08AD"/>
                  </a:solidFill>
                </a:endParaRPr>
              </a:p>
            </p:txBody>
          </p:sp>
        </p:grpSp>
        <p:sp>
          <p:nvSpPr>
            <p:cNvPr id="120" name="ZoneTexte 119"/>
            <p:cNvSpPr txBox="1"/>
            <p:nvPr/>
          </p:nvSpPr>
          <p:spPr>
            <a:xfrm>
              <a:off x="2792014" y="4924684"/>
              <a:ext cx="117211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err="1">
                  <a:solidFill>
                    <a:srgbClr val="008000"/>
                  </a:solidFill>
                </a:rPr>
                <a:t>transported</a:t>
              </a:r>
              <a:endParaRPr lang="fr-FR">
                <a:solidFill>
                  <a:srgbClr val="008000"/>
                </a:solidFill>
              </a:endParaRPr>
            </a:p>
            <a:p>
              <a:pPr algn="ctr"/>
              <a:r>
                <a:rPr lang="fr-FR">
                  <a:solidFill>
                    <a:srgbClr val="008000"/>
                  </a:solidFill>
                </a:rPr>
                <a:t> </a:t>
              </a:r>
              <a:r>
                <a:rPr lang="fr-FR" sz="1600">
                  <a:solidFill>
                    <a:srgbClr val="008000"/>
                  </a:solidFill>
                </a:rPr>
                <a:t>by</a:t>
              </a:r>
              <a:endParaRPr lang="en-US">
                <a:solidFill>
                  <a:srgbClr val="008000"/>
                </a:solidFill>
              </a:endParaRPr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7503997" y="1605208"/>
              <a:ext cx="2467879" cy="2349716"/>
              <a:chOff x="3904321" y="1376608"/>
              <a:chExt cx="2467879" cy="23497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904321" y="2041021"/>
                <a:ext cx="1512168" cy="698376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2060"/>
                    </a:solidFill>
                  </a:rPr>
                  <a:t>ObsCore DM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4644008" y="1376608"/>
                <a:ext cx="0" cy="6105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 flipH="1">
                <a:off x="5340660" y="2420888"/>
                <a:ext cx="103154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ZoneTexte 71"/>
              <p:cNvSpPr txBox="1"/>
              <p:nvPr/>
            </p:nvSpPr>
            <p:spPr>
              <a:xfrm>
                <a:off x="4230306" y="3356992"/>
                <a:ext cx="1493822" cy="369332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err="1" smtClean="0"/>
                  <a:t>ObsDataset</a:t>
                </a:r>
                <a:endParaRPr lang="en-US"/>
              </a:p>
            </p:txBody>
          </p:sp>
          <p:cxnSp>
            <p:nvCxnSpPr>
              <p:cNvPr id="76" name="Connecteur droit avec flèche 75"/>
              <p:cNvCxnSpPr/>
              <p:nvPr/>
            </p:nvCxnSpPr>
            <p:spPr>
              <a:xfrm>
                <a:off x="4644008" y="2708920"/>
                <a:ext cx="0" cy="60120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ZoneTexte 44"/>
              <p:cNvSpPr txBox="1"/>
              <p:nvPr/>
            </p:nvSpPr>
            <p:spPr>
              <a:xfrm>
                <a:off x="5416489" y="2082334"/>
                <a:ext cx="8837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err="1">
                    <a:solidFill>
                      <a:srgbClr val="0070C0"/>
                    </a:solidFill>
                  </a:rPr>
                  <a:t>extends</a:t>
                </a:r>
                <a:r>
                  <a:rPr lang="fr-FR" sz="1600">
                    <a:solidFill>
                      <a:srgbClr val="0070C0"/>
                    </a:solidFill>
                  </a:rPr>
                  <a:t> </a:t>
                </a:r>
                <a:endParaRPr lang="en-US" sz="16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" name="ZoneTexte 1"/>
            <p:cNvSpPr txBox="1"/>
            <p:nvPr/>
          </p:nvSpPr>
          <p:spPr>
            <a:xfrm>
              <a:off x="4830770" y="1209329"/>
              <a:ext cx="5789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u="sng" dirty="0"/>
                <a:t>Data</a:t>
              </a:r>
              <a:r>
                <a:rPr lang="fr-FR" i="1" dirty="0"/>
                <a:t> </a:t>
              </a:r>
              <a:r>
                <a:rPr lang="fr-FR" i="1" u="sng" dirty="0" err="1"/>
                <a:t>Dataset</a:t>
              </a:r>
              <a:r>
                <a:rPr lang="fr-FR" i="1" dirty="0"/>
                <a:t> </a:t>
              </a:r>
              <a:r>
                <a:rPr lang="fr-FR" i="1" u="sng" dirty="0" err="1"/>
                <a:t>DataID</a:t>
              </a:r>
              <a:r>
                <a:rPr lang="fr-FR" i="1" dirty="0"/>
                <a:t> </a:t>
              </a:r>
              <a:r>
                <a:rPr lang="fr-FR" i="1" u="sng" dirty="0"/>
                <a:t>Target</a:t>
              </a:r>
              <a:r>
                <a:rPr lang="fr-FR" i="1" dirty="0"/>
                <a:t> </a:t>
              </a:r>
              <a:r>
                <a:rPr lang="fr-FR" i="1" u="sng" dirty="0"/>
                <a:t>Curation </a:t>
              </a:r>
              <a:r>
                <a:rPr lang="fr-FR" i="1" u="sng" dirty="0" err="1" smtClean="0"/>
                <a:t>Characterisation</a:t>
              </a:r>
              <a:r>
                <a:rPr lang="fr-FR" i="1" u="sng" dirty="0" smtClean="0"/>
                <a:t>   </a:t>
              </a:r>
              <a:endParaRPr lang="en-US" i="1" u="sng" dirty="0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9971876" y="1605208"/>
              <a:ext cx="1512168" cy="2365596"/>
              <a:chOff x="6372200" y="1376608"/>
              <a:chExt cx="1512168" cy="23655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372200" y="2060848"/>
                <a:ext cx="1512168" cy="698376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2060"/>
                    </a:solidFill>
                  </a:rPr>
                  <a:t>ND-Cube DM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5" name="Connecteur droit avec flèche 14"/>
              <p:cNvCxnSpPr>
                <a:stCxn id="7" idx="0"/>
              </p:cNvCxnSpPr>
              <p:nvPr/>
            </p:nvCxnSpPr>
            <p:spPr>
              <a:xfrm flipH="1" flipV="1">
                <a:off x="6438783" y="1376608"/>
                <a:ext cx="689501" cy="6842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7164287" y="2759224"/>
                <a:ext cx="1" cy="54006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6588224" y="3372872"/>
                <a:ext cx="1139368" cy="369332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ND-Cube</a:t>
                </a:r>
                <a:endParaRPr lang="en-US"/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3934371" y="856021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err="1" smtClean="0">
                  <a:solidFill>
                    <a:srgbClr val="BA08AD"/>
                  </a:solidFill>
                </a:rPr>
                <a:t>Models</a:t>
              </a:r>
              <a:endParaRPr lang="en-US" b="1">
                <a:solidFill>
                  <a:srgbClr val="BA08AD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889362" y="6237138"/>
              <a:ext cx="1077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008000"/>
                  </a:solidFill>
                </a:rPr>
                <a:t>Protocols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cxnSp>
          <p:nvCxnSpPr>
            <p:cNvPr id="57" name="Connecteur droit avec flèche 56"/>
            <p:cNvCxnSpPr/>
            <p:nvPr/>
          </p:nvCxnSpPr>
          <p:spPr>
            <a:xfrm>
              <a:off x="5579768" y="4851606"/>
              <a:ext cx="0" cy="594167"/>
            </a:xfrm>
            <a:prstGeom prst="straightConnector1">
              <a:avLst/>
            </a:prstGeom>
            <a:ln w="25400">
              <a:solidFill>
                <a:srgbClr val="008000"/>
              </a:solidFill>
              <a:prstDash val="sysDash"/>
              <a:headEnd type="none" w="lg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2766640" y="4000725"/>
              <a:ext cx="10870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>
                  <a:solidFill>
                    <a:srgbClr val="FF0000"/>
                  </a:solidFill>
                </a:rPr>
                <a:t>projection </a:t>
              </a: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1902544" y="2289482"/>
              <a:ext cx="1876643" cy="3798701"/>
              <a:chOff x="984138" y="2078572"/>
              <a:chExt cx="1876643" cy="3798701"/>
            </a:xfrm>
          </p:grpSpPr>
          <p:cxnSp>
            <p:nvCxnSpPr>
              <p:cNvPr id="108" name="Connecteur droit avec flèche 107"/>
              <p:cNvCxnSpPr/>
              <p:nvPr/>
            </p:nvCxnSpPr>
            <p:spPr>
              <a:xfrm flipH="1">
                <a:off x="1762096" y="4673007"/>
                <a:ext cx="13590" cy="682583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/>
              <p:cNvSpPr/>
              <p:nvPr/>
            </p:nvSpPr>
            <p:spPr>
              <a:xfrm>
                <a:off x="1660936" y="2078572"/>
                <a:ext cx="671500" cy="482352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rgbClr val="002060"/>
                    </a:solidFill>
                  </a:rPr>
                  <a:t>Data</a:t>
                </a:r>
              </a:p>
              <a:p>
                <a:pPr algn="ctr"/>
                <a:r>
                  <a:rPr lang="fr-FR" sz="1200" dirty="0">
                    <a:solidFill>
                      <a:srgbClr val="002060"/>
                    </a:solidFill>
                  </a:rPr>
                  <a:t>Model</a:t>
                </a:r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5" name="ZoneTexte 114"/>
              <p:cNvSpPr txBox="1"/>
              <p:nvPr/>
            </p:nvSpPr>
            <p:spPr>
              <a:xfrm>
                <a:off x="1775520" y="2874062"/>
                <a:ext cx="870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err="1">
                    <a:solidFill>
                      <a:srgbClr val="FF0000"/>
                    </a:solidFill>
                  </a:rPr>
                  <a:t>defines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ZoneTexte 130"/>
              <p:cNvSpPr txBox="1"/>
              <p:nvPr/>
            </p:nvSpPr>
            <p:spPr>
              <a:xfrm>
                <a:off x="984138" y="3390562"/>
                <a:ext cx="1876643" cy="338554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Dataproduct</a:t>
                </a:r>
                <a:r>
                  <a:rPr lang="fr-FR" sz="1600" dirty="0" smtClean="0"/>
                  <a:t> Class</a:t>
                </a:r>
                <a:endParaRPr lang="en-US" dirty="0"/>
              </a:p>
            </p:txBody>
          </p:sp>
          <p:sp>
            <p:nvSpPr>
              <p:cNvPr id="133" name="Rectangle avec flèche vers la droite 132"/>
              <p:cNvSpPr/>
              <p:nvPr/>
            </p:nvSpPr>
            <p:spPr>
              <a:xfrm>
                <a:off x="1702158" y="5355590"/>
                <a:ext cx="937459" cy="521683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558"/>
                </a:avLst>
              </a:prstGeom>
              <a:gradFill>
                <a:gsLst>
                  <a:gs pos="0">
                    <a:srgbClr val="92D05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rgbClr val="008000"/>
                    </a:solidFill>
                  </a:rPr>
                  <a:t>Protocol</a:t>
                </a:r>
                <a:endParaRPr lang="en-US" sz="12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45" name="Hexagone 144"/>
              <p:cNvSpPr/>
              <p:nvPr/>
            </p:nvSpPr>
            <p:spPr>
              <a:xfrm>
                <a:off x="1515219" y="4206890"/>
                <a:ext cx="1195093" cy="428362"/>
              </a:xfrm>
              <a:prstGeom prst="hexagon">
                <a:avLst/>
              </a:prstGeom>
              <a:noFill/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400" err="1">
                    <a:solidFill>
                      <a:srgbClr val="BA08AD"/>
                    </a:solidFill>
                  </a:rPr>
                  <a:t>Serialised</a:t>
                </a:r>
                <a:endParaRPr lang="fr-FR" sz="1400">
                  <a:solidFill>
                    <a:srgbClr val="BA08AD"/>
                  </a:solidFill>
                </a:endParaRPr>
              </a:p>
              <a:p>
                <a:pPr algn="ctr"/>
                <a:r>
                  <a:rPr lang="fr-FR" sz="1400">
                    <a:solidFill>
                      <a:srgbClr val="BA08AD"/>
                    </a:solidFill>
                  </a:rPr>
                  <a:t> Instance</a:t>
                </a:r>
                <a:endParaRPr lang="en-US" sz="1400">
                  <a:solidFill>
                    <a:srgbClr val="BA08AD"/>
                  </a:solidFill>
                </a:endParaRPr>
              </a:p>
            </p:txBody>
          </p:sp>
          <p:cxnSp>
            <p:nvCxnSpPr>
              <p:cNvPr id="146" name="Connecteur droit avec flèche 145"/>
              <p:cNvCxnSpPr/>
              <p:nvPr/>
            </p:nvCxnSpPr>
            <p:spPr>
              <a:xfrm>
                <a:off x="1775520" y="2598679"/>
                <a:ext cx="1" cy="75831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avec flèche 60"/>
              <p:cNvCxnSpPr/>
              <p:nvPr/>
            </p:nvCxnSpPr>
            <p:spPr>
              <a:xfrm flipH="1">
                <a:off x="1774344" y="3742204"/>
                <a:ext cx="2352" cy="58713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Connecteur droit avec flèche 61"/>
            <p:cNvCxnSpPr/>
            <p:nvPr/>
          </p:nvCxnSpPr>
          <p:spPr>
            <a:xfrm>
              <a:off x="9401496" y="4722969"/>
              <a:ext cx="1490033" cy="745294"/>
            </a:xfrm>
            <a:prstGeom prst="straightConnector1">
              <a:avLst/>
            </a:prstGeom>
            <a:ln w="25400">
              <a:solidFill>
                <a:srgbClr val="008000"/>
              </a:solidFill>
              <a:prstDash val="sysDash"/>
              <a:headEnd type="none" w="lg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600" y="211566"/>
            <a:ext cx="1009491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models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in action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learnt</a:t>
            </a:r>
            <a:r>
              <a:rPr lang="fr-FR" dirty="0" smtClean="0"/>
              <a:t> (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588151"/>
            <a:ext cx="10972800" cy="5269849"/>
          </a:xfrm>
        </p:spPr>
        <p:txBody>
          <a:bodyPr>
            <a:normAutofit/>
          </a:bodyPr>
          <a:lstStyle/>
          <a:p>
            <a:r>
              <a:rPr lang="fr-FR" dirty="0" err="1" smtClean="0"/>
              <a:t>Incremental</a:t>
            </a:r>
            <a:r>
              <a:rPr lang="fr-FR" dirty="0" smtClean="0"/>
              <a:t> </a:t>
            </a:r>
            <a:r>
              <a:rPr lang="fr-FR" dirty="0" err="1"/>
              <a:t>development</a:t>
            </a:r>
            <a:r>
              <a:rPr lang="fr-FR" dirty="0"/>
              <a:t> </a:t>
            </a:r>
          </a:p>
          <a:p>
            <a:r>
              <a:rPr lang="fr-FR" dirty="0" err="1" smtClean="0"/>
              <a:t>Gathering</a:t>
            </a:r>
            <a:r>
              <a:rPr lang="fr-FR" dirty="0" smtClean="0"/>
              <a:t> use-case has </a:t>
            </a:r>
            <a:r>
              <a:rPr lang="fr-FR" dirty="0" err="1" smtClean="0"/>
              <a:t>proven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effective </a:t>
            </a:r>
          </a:p>
          <a:p>
            <a:r>
              <a:rPr lang="fr-FR" dirty="0" smtClean="0"/>
              <a:t>Discussions </a:t>
            </a:r>
            <a:r>
              <a:rPr lang="fr-FR" dirty="0" err="1" smtClean="0"/>
              <a:t>with</a:t>
            </a:r>
            <a:r>
              <a:rPr lang="fr-FR" dirty="0" smtClean="0"/>
              <a:t> data providers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cumbersome</a:t>
            </a:r>
            <a:r>
              <a:rPr lang="fr-FR" dirty="0" smtClean="0"/>
              <a:t> but are essential </a:t>
            </a:r>
            <a:endParaRPr lang="fr-FR" dirty="0"/>
          </a:p>
          <a:p>
            <a:r>
              <a:rPr lang="fr-FR" dirty="0" err="1" smtClean="0"/>
              <a:t>Testing</a:t>
            </a:r>
            <a:r>
              <a:rPr lang="fr-FR" dirty="0" smtClean="0"/>
              <a:t> in real </a:t>
            </a:r>
            <a:r>
              <a:rPr lang="fr-FR" dirty="0" err="1" smtClean="0"/>
              <a:t>context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applications, </a:t>
            </a:r>
            <a:r>
              <a:rPr lang="fr-FR" dirty="0" err="1" smtClean="0"/>
              <a:t>protocols</a:t>
            </a:r>
            <a:r>
              <a:rPr lang="fr-FR" dirty="0" smtClean="0"/>
              <a:t> and data model update  sets up  a positive </a:t>
            </a:r>
            <a:r>
              <a:rPr lang="fr-FR" dirty="0" err="1" smtClean="0"/>
              <a:t>development</a:t>
            </a:r>
            <a:r>
              <a:rPr lang="fr-FR" dirty="0" smtClean="0"/>
              <a:t> feedback 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challenging</a:t>
            </a:r>
            <a:r>
              <a:rPr lang="fr-FR" dirty="0" smtClean="0"/>
              <a:t> to </a:t>
            </a:r>
            <a:r>
              <a:rPr lang="fr-FR" dirty="0" err="1" smtClean="0"/>
              <a:t>adjust</a:t>
            </a:r>
            <a:r>
              <a:rPr lang="fr-FR" dirty="0" smtClean="0"/>
              <a:t> the </a:t>
            </a:r>
            <a:r>
              <a:rPr lang="fr-FR" dirty="0" err="1" smtClean="0"/>
              <a:t>granularity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:</a:t>
            </a:r>
          </a:p>
          <a:p>
            <a:pPr lvl="1"/>
            <a:r>
              <a:rPr lang="fr-FR" dirty="0" err="1" smtClean="0"/>
              <a:t>Details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to </a:t>
            </a:r>
            <a:r>
              <a:rPr lang="fr-FR" dirty="0" err="1" smtClean="0"/>
              <a:t>particular</a:t>
            </a:r>
            <a:r>
              <a:rPr lang="fr-FR" dirty="0" smtClean="0"/>
              <a:t> data archives are not </a:t>
            </a:r>
            <a:r>
              <a:rPr lang="fr-FR" dirty="0" err="1" smtClean="0"/>
              <a:t>covered</a:t>
            </a:r>
            <a:r>
              <a:rPr lang="fr-FR" dirty="0" smtClean="0"/>
              <a:t>, but the  </a:t>
            </a:r>
            <a:r>
              <a:rPr lang="fr-FR" dirty="0" err="1" smtClean="0">
                <a:solidFill>
                  <a:srgbClr val="FF0000"/>
                </a:solidFill>
              </a:rPr>
              <a:t>common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interoperable</a:t>
            </a:r>
            <a:r>
              <a:rPr lang="fr-FR" dirty="0" smtClean="0">
                <a:solidFill>
                  <a:srgbClr val="FF0000"/>
                </a:solidFill>
              </a:rPr>
              <a:t> description layer  </a:t>
            </a:r>
            <a:r>
              <a:rPr lang="fr-FR" dirty="0" err="1" smtClean="0"/>
              <a:t>works</a:t>
            </a:r>
            <a:endParaRPr lang="fr-FR" dirty="0" smtClean="0"/>
          </a:p>
          <a:p>
            <a:endParaRPr lang="en-US" dirty="0"/>
          </a:p>
          <a:p>
            <a:pPr marL="0" indent="0">
              <a:buNone/>
            </a:pP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learnt</a:t>
            </a:r>
            <a:r>
              <a:rPr lang="fr-FR" dirty="0" smtClean="0"/>
              <a:t> (</a:t>
            </a:r>
            <a:r>
              <a:rPr lang="fr-FR" dirty="0" err="1" smtClean="0"/>
              <a:t>technical</a:t>
            </a:r>
            <a:r>
              <a:rPr lang="fr-FR" dirty="0" smtClean="0"/>
              <a:t> aspects 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844825"/>
            <a:ext cx="10972800" cy="4652228"/>
          </a:xfrm>
        </p:spPr>
        <p:txBody>
          <a:bodyPr>
            <a:normAutofit/>
          </a:bodyPr>
          <a:lstStyle/>
          <a:p>
            <a:r>
              <a:rPr lang="fr-FR" dirty="0" err="1"/>
              <a:t>Easy</a:t>
            </a:r>
            <a:r>
              <a:rPr lang="fr-FR" dirty="0"/>
              <a:t> to prototype, but long and </a:t>
            </a:r>
            <a:r>
              <a:rPr lang="fr-FR" dirty="0" err="1"/>
              <a:t>painful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everything</a:t>
            </a:r>
            <a:r>
              <a:rPr lang="fr-FR" dirty="0"/>
              <a:t> consistent and persistent in a large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. </a:t>
            </a:r>
          </a:p>
          <a:p>
            <a:r>
              <a:rPr lang="fr-FR" dirty="0"/>
              <a:t>Important to </a:t>
            </a:r>
            <a:r>
              <a:rPr lang="fr-FR" dirty="0" err="1"/>
              <a:t>find</a:t>
            </a:r>
            <a:r>
              <a:rPr lang="fr-FR" dirty="0"/>
              <a:t> the </a:t>
            </a:r>
            <a:r>
              <a:rPr lang="fr-FR" dirty="0" err="1"/>
              <a:t>appropriate</a:t>
            </a:r>
            <a:r>
              <a:rPr lang="fr-FR" dirty="0"/>
              <a:t> scope for data </a:t>
            </a:r>
            <a:r>
              <a:rPr lang="fr-FR" dirty="0" err="1"/>
              <a:t>modeling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Common </a:t>
            </a:r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mandatory</a:t>
            </a:r>
            <a:r>
              <a:rPr lang="fr-FR" dirty="0">
                <a:sym typeface="Wingdings" panose="05000000000000000000" pitchFamily="2" charset="2"/>
              </a:rPr>
              <a:t> data model </a:t>
            </a:r>
            <a:r>
              <a:rPr lang="fr-FR" dirty="0" err="1">
                <a:sym typeface="Wingdings" panose="05000000000000000000" pitchFamily="2" charset="2"/>
              </a:rPr>
              <a:t>fields</a:t>
            </a:r>
            <a:r>
              <a:rPr lang="fr-FR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FR" dirty="0" err="1">
                <a:sym typeface="Wingdings" panose="05000000000000000000" pitchFamily="2" charset="2"/>
              </a:rPr>
              <a:t>Specific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features</a:t>
            </a:r>
            <a:r>
              <a:rPr lang="fr-FR" dirty="0">
                <a:sym typeface="Wingdings" panose="05000000000000000000" pitchFamily="2" charset="2"/>
              </a:rPr>
              <a:t>    </a:t>
            </a:r>
            <a:r>
              <a:rPr lang="fr-FR" dirty="0" err="1">
                <a:sym typeface="Wingdings" panose="05000000000000000000" pitchFamily="2" charset="2"/>
              </a:rPr>
              <a:t>optional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features</a:t>
            </a:r>
            <a:r>
              <a:rPr lang="fr-FR" dirty="0">
                <a:sym typeface="Wingdings" panose="05000000000000000000" pitchFamily="2" charset="2"/>
              </a:rPr>
              <a:t> </a:t>
            </a:r>
            <a:endParaRPr lang="fr-FR" dirty="0"/>
          </a:p>
          <a:p>
            <a:pPr lvl="1"/>
            <a:r>
              <a:rPr lang="fr-FR" dirty="0" err="1">
                <a:solidFill>
                  <a:srgbClr val="C00000"/>
                </a:solidFill>
              </a:rPr>
              <a:t>We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target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interoperability</a:t>
            </a:r>
            <a:r>
              <a:rPr lang="fr-FR" dirty="0">
                <a:solidFill>
                  <a:srgbClr val="C00000"/>
                </a:solidFill>
              </a:rPr>
              <a:t> and not </a:t>
            </a:r>
            <a:r>
              <a:rPr lang="fr-FR" dirty="0" err="1">
                <a:solidFill>
                  <a:srgbClr val="C00000"/>
                </a:solidFill>
              </a:rPr>
              <a:t>exhaustivity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  <a:p>
            <a:r>
              <a:rPr lang="fr-FR" dirty="0" smtClean="0"/>
              <a:t>Data model compliance </a:t>
            </a:r>
            <a:r>
              <a:rPr lang="fr-FR" dirty="0" err="1" smtClean="0"/>
              <a:t>checks</a:t>
            </a:r>
            <a:r>
              <a:rPr lang="fr-FR" dirty="0" smtClean="0"/>
              <a:t> </a:t>
            </a:r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validate</a:t>
            </a:r>
            <a:r>
              <a:rPr lang="fr-FR" dirty="0" smtClean="0"/>
              <a:t> </a:t>
            </a:r>
            <a:r>
              <a:rPr lang="fr-FR" dirty="0" err="1" smtClean="0"/>
              <a:t>serialisations</a:t>
            </a:r>
            <a:r>
              <a:rPr lang="fr-FR" dirty="0" smtClean="0"/>
              <a:t>  (</a:t>
            </a:r>
            <a:r>
              <a:rPr lang="fr-FR" dirty="0" err="1" smtClean="0"/>
              <a:t>owing</a:t>
            </a:r>
            <a:r>
              <a:rPr lang="fr-FR" dirty="0" smtClean="0"/>
              <a:t> to the Operations WG)</a:t>
            </a:r>
          </a:p>
          <a:p>
            <a:endParaRPr lang="en-US" dirty="0"/>
          </a:p>
          <a:p>
            <a:pPr marL="0" indent="0">
              <a:buNone/>
            </a:pP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84421" y="296113"/>
            <a:ext cx="7321557" cy="132556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 collaborative effort </a:t>
            </a:r>
            <a:r>
              <a:rPr lang="fr-FR" dirty="0" err="1"/>
              <a:t>t</a:t>
            </a:r>
            <a:r>
              <a:rPr lang="fr-FR" dirty="0" err="1" smtClean="0"/>
              <a:t>hanks</a:t>
            </a:r>
            <a:r>
              <a:rPr lang="fr-FR" dirty="0" smtClean="0"/>
              <a:t> to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87807" y="1621676"/>
            <a:ext cx="102445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Jesus</a:t>
            </a:r>
            <a:r>
              <a:rPr lang="fr-FR" sz="2400" dirty="0"/>
              <a:t> Salgado, </a:t>
            </a:r>
            <a:r>
              <a:rPr lang="fr-FR" sz="2400" dirty="0" smtClean="0"/>
              <a:t>Carlos </a:t>
            </a:r>
            <a:r>
              <a:rPr lang="fr-FR" sz="2400" dirty="0"/>
              <a:t>Rodrigo, </a:t>
            </a:r>
            <a:r>
              <a:rPr lang="fr-FR" sz="2400" dirty="0" smtClean="0"/>
              <a:t>Pedro </a:t>
            </a:r>
            <a:r>
              <a:rPr lang="fr-FR" sz="2400" dirty="0"/>
              <a:t>Osuna, </a:t>
            </a:r>
            <a:r>
              <a:rPr lang="fr-FR" sz="2400" dirty="0" smtClean="0"/>
              <a:t>Mark </a:t>
            </a:r>
            <a:r>
              <a:rPr lang="fr-FR" sz="2400" dirty="0"/>
              <a:t>Allen, </a:t>
            </a:r>
            <a:r>
              <a:rPr lang="fr-FR" sz="2400" dirty="0" smtClean="0"/>
              <a:t>Mireille </a:t>
            </a:r>
            <a:r>
              <a:rPr lang="fr-FR" sz="2400" dirty="0"/>
              <a:t>Louys, </a:t>
            </a:r>
          </a:p>
          <a:p>
            <a:r>
              <a:rPr lang="fr-FR" sz="2400" dirty="0"/>
              <a:t>Jonathan </a:t>
            </a:r>
            <a:r>
              <a:rPr lang="fr-FR" sz="2400" dirty="0" err="1"/>
              <a:t>McDowell</a:t>
            </a:r>
            <a:r>
              <a:rPr lang="fr-FR" sz="2400" dirty="0"/>
              <a:t>, </a:t>
            </a:r>
            <a:r>
              <a:rPr lang="fr-FR" sz="2400" dirty="0" smtClean="0"/>
              <a:t>Deborah </a:t>
            </a:r>
            <a:r>
              <a:rPr lang="fr-FR" sz="2400" dirty="0"/>
              <a:t>Baines, </a:t>
            </a:r>
            <a:r>
              <a:rPr lang="fr-FR" sz="2400" dirty="0" err="1" smtClean="0"/>
              <a:t>Jesus</a:t>
            </a:r>
            <a:r>
              <a:rPr lang="fr-FR" sz="2400" dirty="0" smtClean="0"/>
              <a:t> </a:t>
            </a:r>
            <a:r>
              <a:rPr lang="fr-FR" sz="2400" dirty="0" err="1"/>
              <a:t>Maiz</a:t>
            </a:r>
            <a:r>
              <a:rPr lang="fr-FR" sz="2400" dirty="0"/>
              <a:t> </a:t>
            </a:r>
            <a:r>
              <a:rPr lang="fr-FR" sz="2400" dirty="0" err="1"/>
              <a:t>Apellaniz</a:t>
            </a:r>
            <a:r>
              <a:rPr lang="fr-FR" sz="2400" dirty="0"/>
              <a:t>, </a:t>
            </a:r>
            <a:r>
              <a:rPr lang="fr-FR" sz="2400" dirty="0" err="1" smtClean="0"/>
              <a:t>Evanthia</a:t>
            </a:r>
            <a:r>
              <a:rPr lang="fr-FR" sz="2400" dirty="0" smtClean="0"/>
              <a:t> </a:t>
            </a:r>
            <a:r>
              <a:rPr lang="fr-FR" sz="2400" dirty="0" err="1" smtClean="0"/>
              <a:t>Hatziminaoglou</a:t>
            </a:r>
            <a:r>
              <a:rPr lang="fr-FR" sz="2400" dirty="0"/>
              <a:t>, </a:t>
            </a:r>
            <a:r>
              <a:rPr lang="fr-FR" sz="2400" dirty="0" err="1" smtClean="0"/>
              <a:t>Sebastien</a:t>
            </a:r>
            <a:r>
              <a:rPr lang="fr-FR" sz="2400" dirty="0" smtClean="0"/>
              <a:t> </a:t>
            </a:r>
            <a:r>
              <a:rPr lang="fr-FR" sz="2400" dirty="0" err="1"/>
              <a:t>Derriere</a:t>
            </a:r>
            <a:r>
              <a:rPr lang="fr-FR" sz="2400" dirty="0"/>
              <a:t>, </a:t>
            </a:r>
            <a:r>
              <a:rPr lang="fr-FR" sz="2400" dirty="0" err="1" smtClean="0"/>
              <a:t>Gerard</a:t>
            </a:r>
            <a:r>
              <a:rPr lang="fr-FR" sz="2400" dirty="0" smtClean="0"/>
              <a:t> </a:t>
            </a:r>
            <a:r>
              <a:rPr lang="fr-FR" sz="2400" dirty="0" err="1" smtClean="0"/>
              <a:t>Lemson</a:t>
            </a:r>
            <a:r>
              <a:rPr lang="fr-FR" sz="2400" dirty="0" smtClean="0"/>
              <a:t>, Laurent </a:t>
            </a:r>
            <a:r>
              <a:rPr lang="fr-FR" sz="2400" dirty="0"/>
              <a:t>Bourges, </a:t>
            </a:r>
            <a:r>
              <a:rPr lang="fr-FR" sz="2400" dirty="0" smtClean="0"/>
              <a:t>Miguel </a:t>
            </a:r>
            <a:r>
              <a:rPr lang="fr-FR" sz="2400" dirty="0" err="1"/>
              <a:t>Cervino</a:t>
            </a:r>
            <a:r>
              <a:rPr lang="fr-FR" sz="2400" dirty="0"/>
              <a:t>, </a:t>
            </a:r>
            <a:r>
              <a:rPr lang="fr-FR" sz="2400" dirty="0" smtClean="0"/>
              <a:t>Claudio </a:t>
            </a:r>
            <a:r>
              <a:rPr lang="fr-FR" sz="2400" dirty="0" err="1"/>
              <a:t>Gheller</a:t>
            </a:r>
            <a:r>
              <a:rPr lang="fr-FR" sz="2400" dirty="0"/>
              <a:t>, </a:t>
            </a:r>
            <a:r>
              <a:rPr lang="fr-FR" sz="2400" dirty="0" smtClean="0"/>
              <a:t>Norman </a:t>
            </a:r>
            <a:r>
              <a:rPr lang="fr-FR" sz="2400" dirty="0"/>
              <a:t>Gray, </a:t>
            </a:r>
            <a:r>
              <a:rPr lang="fr-FR" sz="2400" dirty="0" smtClean="0"/>
              <a:t>Franck </a:t>
            </a:r>
            <a:r>
              <a:rPr lang="fr-FR" sz="2400" dirty="0" err="1" smtClean="0"/>
              <a:t>LePetit</a:t>
            </a:r>
            <a:r>
              <a:rPr lang="fr-FR" sz="2400" dirty="0" smtClean="0"/>
              <a:t>, Benjamin </a:t>
            </a:r>
            <a:r>
              <a:rPr lang="fr-FR" sz="2400" dirty="0" err="1"/>
              <a:t>Ooghe</a:t>
            </a:r>
            <a:r>
              <a:rPr lang="fr-FR" sz="2400" dirty="0"/>
              <a:t>, </a:t>
            </a:r>
            <a:r>
              <a:rPr lang="fr-FR" sz="2400" dirty="0" smtClean="0"/>
              <a:t>Rick </a:t>
            </a:r>
            <a:r>
              <a:rPr lang="fr-FR" sz="2400" dirty="0"/>
              <a:t>Wagner, </a:t>
            </a:r>
            <a:r>
              <a:rPr lang="fr-FR" sz="2400" dirty="0" smtClean="0"/>
              <a:t>Herve </a:t>
            </a:r>
            <a:r>
              <a:rPr lang="fr-FR" sz="2400" dirty="0" err="1" smtClean="0"/>
              <a:t>Wozniak</a:t>
            </a:r>
            <a:r>
              <a:rPr lang="fr-FR" sz="2400" dirty="0" smtClean="0"/>
              <a:t>, Igor </a:t>
            </a:r>
            <a:r>
              <a:rPr lang="fr-FR" sz="2400" dirty="0" err="1"/>
              <a:t>Chilingarian</a:t>
            </a:r>
            <a:r>
              <a:rPr lang="fr-FR" sz="2400" dirty="0" smtClean="0"/>
              <a:t>, Marie-Lise </a:t>
            </a:r>
            <a:r>
              <a:rPr lang="fr-FR" sz="2400" dirty="0" err="1" smtClean="0"/>
              <a:t>Dubernet</a:t>
            </a:r>
            <a:r>
              <a:rPr lang="fr-FR" sz="2400" dirty="0" smtClean="0"/>
              <a:t>, Evelyne </a:t>
            </a:r>
            <a:r>
              <a:rPr lang="fr-FR" sz="2400" dirty="0" err="1" smtClean="0"/>
              <a:t>Roueff</a:t>
            </a:r>
            <a:r>
              <a:rPr lang="fr-FR" sz="2400" dirty="0" smtClean="0"/>
              <a:t>, Matteo </a:t>
            </a:r>
            <a:r>
              <a:rPr lang="fr-FR" sz="2400" dirty="0" err="1"/>
              <a:t>Guainazzi</a:t>
            </a:r>
            <a:r>
              <a:rPr lang="fr-FR" sz="2400" dirty="0" smtClean="0"/>
              <a:t>, Enrique </a:t>
            </a:r>
            <a:r>
              <a:rPr lang="fr-FR" sz="2400" dirty="0" err="1"/>
              <a:t>Solano</a:t>
            </a:r>
            <a:r>
              <a:rPr lang="fr-FR" sz="2400" dirty="0"/>
              <a:t>, Joe </a:t>
            </a:r>
            <a:r>
              <a:rPr lang="fr-FR" sz="2400" dirty="0" err="1"/>
              <a:t>Mazzarella</a:t>
            </a:r>
            <a:r>
              <a:rPr lang="fr-FR" sz="2400" dirty="0"/>
              <a:t>, </a:t>
            </a:r>
            <a:r>
              <a:rPr lang="fr-FR" sz="2400" dirty="0" err="1"/>
              <a:t>Raffaele</a:t>
            </a:r>
            <a:r>
              <a:rPr lang="fr-FR" sz="2400" dirty="0"/>
              <a:t> </a:t>
            </a:r>
            <a:r>
              <a:rPr lang="fr-FR" sz="2400" dirty="0" smtClean="0"/>
              <a:t>D’</a:t>
            </a:r>
            <a:r>
              <a:rPr lang="fr-FR" sz="2400" dirty="0" err="1" smtClean="0"/>
              <a:t>Abrusco</a:t>
            </a:r>
            <a:r>
              <a:rPr lang="fr-FR" sz="2400" dirty="0" smtClean="0"/>
              <a:t>, Tamas </a:t>
            </a:r>
            <a:r>
              <a:rPr lang="fr-FR" sz="2400" dirty="0" err="1"/>
              <a:t>Budavari</a:t>
            </a:r>
            <a:r>
              <a:rPr lang="fr-FR" sz="2400" dirty="0"/>
              <a:t>, Markus </a:t>
            </a:r>
            <a:r>
              <a:rPr lang="fr-FR" sz="2400" dirty="0" err="1"/>
              <a:t>Dolensky</a:t>
            </a:r>
            <a:r>
              <a:rPr lang="fr-FR" sz="2400" dirty="0"/>
              <a:t>, Inga </a:t>
            </a:r>
            <a:r>
              <a:rPr lang="fr-FR" sz="2400" dirty="0" err="1"/>
              <a:t>Kamp</a:t>
            </a:r>
            <a:r>
              <a:rPr lang="fr-FR" sz="2400" dirty="0"/>
              <a:t>, Kelly </a:t>
            </a:r>
            <a:r>
              <a:rPr lang="fr-FR" sz="2400" dirty="0" err="1"/>
              <a:t>McCusker</a:t>
            </a:r>
            <a:r>
              <a:rPr lang="fr-FR" sz="2400" dirty="0"/>
              <a:t>, </a:t>
            </a:r>
            <a:r>
              <a:rPr lang="fr-FR" sz="2400" dirty="0" smtClean="0"/>
              <a:t>Doug </a:t>
            </a:r>
            <a:r>
              <a:rPr lang="fr-FR" sz="2400" dirty="0" err="1" smtClean="0"/>
              <a:t>Tody</a:t>
            </a:r>
            <a:r>
              <a:rPr lang="fr-FR" sz="2400" dirty="0" smtClean="0"/>
              <a:t>,</a:t>
            </a:r>
            <a:endParaRPr lang="fr-FR" sz="2400" dirty="0"/>
          </a:p>
          <a:p>
            <a:r>
              <a:rPr lang="fr-FR" sz="2400" dirty="0" err="1"/>
              <a:t>Pavlos</a:t>
            </a:r>
            <a:r>
              <a:rPr lang="fr-FR" sz="2400" dirty="0"/>
              <a:t> </a:t>
            </a:r>
            <a:r>
              <a:rPr lang="fr-FR" sz="2400" dirty="0" err="1"/>
              <a:t>Protopapas</a:t>
            </a:r>
            <a:r>
              <a:rPr lang="fr-FR" sz="2400" dirty="0"/>
              <a:t>, </a:t>
            </a:r>
            <a:r>
              <a:rPr lang="fr-FR" sz="2400" dirty="0" smtClean="0"/>
              <a:t>Arnold </a:t>
            </a:r>
            <a:r>
              <a:rPr lang="fr-FR" sz="2400" dirty="0"/>
              <a:t>Rots, </a:t>
            </a:r>
            <a:r>
              <a:rPr lang="fr-FR" sz="2400" dirty="0" smtClean="0"/>
              <a:t>Randy </a:t>
            </a:r>
            <a:r>
              <a:rPr lang="fr-FR" sz="2400" dirty="0"/>
              <a:t>Thompson, </a:t>
            </a:r>
            <a:r>
              <a:rPr lang="fr-FR" sz="2400" dirty="0" smtClean="0"/>
              <a:t>Frank </a:t>
            </a:r>
            <a:r>
              <a:rPr lang="fr-FR" sz="2400" dirty="0" err="1"/>
              <a:t>Valdes</a:t>
            </a:r>
            <a:r>
              <a:rPr lang="fr-FR" sz="2400" dirty="0"/>
              <a:t>, Petr Skoda, Bruno Rino, Jim Cant, Omar </a:t>
            </a:r>
            <a:r>
              <a:rPr lang="fr-FR" sz="2400" dirty="0" err="1" smtClean="0"/>
              <a:t>Laurino</a:t>
            </a:r>
            <a:r>
              <a:rPr lang="fr-FR" sz="2400" dirty="0" smtClean="0"/>
              <a:t>, Patrick </a:t>
            </a:r>
            <a:r>
              <a:rPr lang="fr-FR" sz="2400" dirty="0" err="1"/>
              <a:t>Dowler</a:t>
            </a:r>
            <a:r>
              <a:rPr lang="fr-FR" sz="2400" dirty="0"/>
              <a:t>, Daniel Durand, Laurent Michel, </a:t>
            </a:r>
            <a:r>
              <a:rPr lang="fr-FR" sz="2400" dirty="0" smtClean="0"/>
              <a:t>François </a:t>
            </a:r>
            <a:r>
              <a:rPr lang="fr-FR" sz="2400" dirty="0" err="1"/>
              <a:t>Bonnarel</a:t>
            </a:r>
            <a:r>
              <a:rPr lang="fr-FR" sz="2400" dirty="0" smtClean="0"/>
              <a:t>, Mark </a:t>
            </a:r>
            <a:r>
              <a:rPr lang="fr-FR" sz="2400" dirty="0" err="1"/>
              <a:t>Cresitello-Dittmar</a:t>
            </a:r>
            <a:r>
              <a:rPr lang="fr-FR" sz="2400" dirty="0"/>
              <a:t>, Mark Markus </a:t>
            </a:r>
            <a:r>
              <a:rPr lang="fr-FR" sz="2400" dirty="0" err="1"/>
              <a:t>Demleitner</a:t>
            </a:r>
            <a:r>
              <a:rPr lang="fr-FR" sz="2400" dirty="0"/>
              <a:t>, Tom </a:t>
            </a:r>
            <a:r>
              <a:rPr lang="fr-FR" sz="2400" dirty="0" err="1"/>
              <a:t>Donaldson</a:t>
            </a:r>
            <a:r>
              <a:rPr lang="fr-FR" sz="2400" dirty="0"/>
              <a:t>, Patrick </a:t>
            </a:r>
            <a:r>
              <a:rPr lang="fr-FR" sz="2400" dirty="0" err="1"/>
              <a:t>Dowler</a:t>
            </a:r>
            <a:r>
              <a:rPr lang="fr-FR" sz="2400" dirty="0"/>
              <a:t>, Matthew </a:t>
            </a:r>
            <a:r>
              <a:rPr lang="fr-FR" sz="2400" dirty="0" err="1"/>
              <a:t>Graham,Jose</a:t>
            </a:r>
            <a:r>
              <a:rPr lang="fr-FR" sz="2400" dirty="0"/>
              <a:t> Enrique Ruiz,</a:t>
            </a:r>
          </a:p>
          <a:p>
            <a:r>
              <a:rPr lang="fr-FR" sz="2400" dirty="0"/>
              <a:t>Kristin </a:t>
            </a:r>
            <a:r>
              <a:rPr lang="fr-FR" sz="2400" dirty="0" err="1"/>
              <a:t>Riebe</a:t>
            </a:r>
            <a:r>
              <a:rPr lang="fr-FR" sz="2400" dirty="0"/>
              <a:t>, Michèle </a:t>
            </a:r>
            <a:r>
              <a:rPr lang="fr-FR" sz="2400" dirty="0" err="1"/>
              <a:t>Sanguillon</a:t>
            </a:r>
            <a:r>
              <a:rPr lang="fr-FR" sz="2400" dirty="0"/>
              <a:t>, Mathieu </a:t>
            </a:r>
            <a:r>
              <a:rPr lang="fr-FR" sz="2400" dirty="0" err="1"/>
              <a:t>Servillat</a:t>
            </a:r>
            <a:r>
              <a:rPr lang="fr-FR" sz="2400" dirty="0"/>
              <a:t>, Catherine </a:t>
            </a:r>
            <a:r>
              <a:rPr lang="fr-FR" sz="2400" dirty="0" smtClean="0"/>
              <a:t>Boisson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608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 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481328"/>
            <a:ext cx="10515600" cy="4695635"/>
          </a:xfrm>
        </p:spPr>
        <p:txBody>
          <a:bodyPr>
            <a:normAutofit/>
          </a:bodyPr>
          <a:lstStyle/>
          <a:p>
            <a:r>
              <a:rPr lang="fr-FR" dirty="0" smtClean="0"/>
              <a:t>VO data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offer</a:t>
            </a:r>
            <a:r>
              <a:rPr lang="fr-FR" dirty="0" smtClean="0"/>
              <a:t> a </a:t>
            </a:r>
            <a:r>
              <a:rPr lang="fr-FR" dirty="0" err="1" smtClean="0"/>
              <a:t>rich</a:t>
            </a:r>
            <a:r>
              <a:rPr lang="fr-FR" dirty="0" smtClean="0"/>
              <a:t> set of data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describing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of observation and simulation data </a:t>
            </a:r>
            <a:r>
              <a:rPr lang="fr-FR" dirty="0" err="1" smtClean="0"/>
              <a:t>products</a:t>
            </a:r>
            <a:endParaRPr lang="fr-FR" dirty="0" smtClean="0"/>
          </a:p>
          <a:p>
            <a:r>
              <a:rPr lang="fr-FR" dirty="0" smtClean="0"/>
              <a:t>A good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for VO </a:t>
            </a:r>
            <a:r>
              <a:rPr lang="fr-FR" dirty="0" err="1" smtClean="0"/>
              <a:t>developers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r>
              <a:rPr lang="fr-FR" dirty="0" smtClean="0"/>
              <a:t> to the motivation of the </a:t>
            </a:r>
            <a:r>
              <a:rPr lang="fr-FR" dirty="0" err="1" smtClean="0"/>
              <a:t>actors</a:t>
            </a:r>
            <a:r>
              <a:rPr lang="fr-FR" dirty="0" smtClean="0"/>
              <a:t> </a:t>
            </a:r>
          </a:p>
          <a:p>
            <a:r>
              <a:rPr lang="fr-FR" dirty="0" smtClean="0"/>
              <a:t>Data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build</a:t>
            </a:r>
            <a:r>
              <a:rPr lang="fr-FR" dirty="0" smtClean="0"/>
              <a:t> up the </a:t>
            </a:r>
            <a:r>
              <a:rPr lang="fr-FR" dirty="0" err="1" smtClean="0"/>
              <a:t>underlying</a:t>
            </a:r>
            <a:r>
              <a:rPr lang="fr-FR" dirty="0" smtClean="0"/>
              <a:t> </a:t>
            </a:r>
            <a:r>
              <a:rPr lang="fr-FR" dirty="0" err="1" smtClean="0"/>
              <a:t>semantic</a:t>
            </a:r>
            <a:r>
              <a:rPr lang="fr-FR" dirty="0" smtClean="0"/>
              <a:t> and structural layer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binds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the VO </a:t>
            </a:r>
            <a:r>
              <a:rPr lang="fr-FR" dirty="0" err="1" smtClean="0"/>
              <a:t>framework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Join</a:t>
            </a:r>
            <a:r>
              <a:rPr lang="fr-FR" dirty="0" smtClean="0"/>
              <a:t> us at IVOA meetings or contact us on </a:t>
            </a:r>
            <a:r>
              <a:rPr lang="fr-FR" dirty="0" smtClean="0">
                <a:hlinkClick r:id="rId2"/>
              </a:rPr>
              <a:t>dm@ivoa.net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9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08407" y="2923951"/>
            <a:ext cx="69613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>
                <a:solidFill>
                  <a:schemeClr val="accent1"/>
                </a:solidFill>
              </a:rPr>
              <a:t>Thanks</a:t>
            </a:r>
            <a:r>
              <a:rPr lang="fr-FR" dirty="0" smtClean="0">
                <a:solidFill>
                  <a:schemeClr val="accent1"/>
                </a:solidFill>
              </a:rPr>
              <a:t> for </a:t>
            </a:r>
            <a:r>
              <a:rPr lang="fr-FR" dirty="0" err="1" smtClean="0">
                <a:solidFill>
                  <a:schemeClr val="accent1"/>
                </a:solidFill>
              </a:rPr>
              <a:t>your</a:t>
            </a:r>
            <a:r>
              <a:rPr lang="fr-FR" dirty="0" smtClean="0">
                <a:solidFill>
                  <a:schemeClr val="accent1"/>
                </a:solidFill>
              </a:rPr>
              <a:t> attention </a:t>
            </a:r>
            <a:r>
              <a:rPr lang="fr-FR" dirty="0" err="1" smtClean="0">
                <a:solidFill>
                  <a:schemeClr val="accent1"/>
                </a:solidFill>
              </a:rPr>
              <a:t>Thanks</a:t>
            </a:r>
            <a:r>
              <a:rPr lang="fr-FR" dirty="0" smtClean="0">
                <a:solidFill>
                  <a:schemeClr val="accent1"/>
                </a:solidFill>
              </a:rPr>
              <a:t> to all people </a:t>
            </a:r>
            <a:r>
              <a:rPr lang="fr-FR" dirty="0" err="1" smtClean="0">
                <a:solidFill>
                  <a:schemeClr val="accent1"/>
                </a:solidFill>
              </a:rPr>
              <a:t>involved</a:t>
            </a:r>
            <a:r>
              <a:rPr lang="fr-FR" dirty="0" smtClean="0">
                <a:solidFill>
                  <a:schemeClr val="accent1"/>
                </a:solidFill>
              </a:rPr>
              <a:t>  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84421" y="296113"/>
            <a:ext cx="7321557" cy="132556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 collaborative effort </a:t>
            </a:r>
            <a:r>
              <a:rPr lang="fr-FR" dirty="0" err="1"/>
              <a:t>t</a:t>
            </a:r>
            <a:r>
              <a:rPr lang="fr-FR" dirty="0" err="1" smtClean="0"/>
              <a:t>hanks</a:t>
            </a:r>
            <a:r>
              <a:rPr lang="fr-FR" dirty="0" smtClean="0"/>
              <a:t> to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87807" y="1621676"/>
            <a:ext cx="102445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Jesus</a:t>
            </a:r>
            <a:r>
              <a:rPr lang="fr-FR" sz="2400" dirty="0"/>
              <a:t> Salgado, </a:t>
            </a:r>
            <a:r>
              <a:rPr lang="fr-FR" sz="2400" dirty="0" smtClean="0"/>
              <a:t>Carlos </a:t>
            </a:r>
            <a:r>
              <a:rPr lang="fr-FR" sz="2400" dirty="0"/>
              <a:t>Rodrigo, </a:t>
            </a:r>
            <a:r>
              <a:rPr lang="fr-FR" sz="2400" dirty="0" smtClean="0"/>
              <a:t>Pedro </a:t>
            </a:r>
            <a:r>
              <a:rPr lang="fr-FR" sz="2400" dirty="0"/>
              <a:t>Osuna, </a:t>
            </a:r>
            <a:r>
              <a:rPr lang="fr-FR" sz="2400" dirty="0" smtClean="0"/>
              <a:t>Mark </a:t>
            </a:r>
            <a:r>
              <a:rPr lang="fr-FR" sz="2400" dirty="0"/>
              <a:t>Allen, </a:t>
            </a:r>
            <a:r>
              <a:rPr lang="fr-FR" sz="2400" dirty="0" smtClean="0"/>
              <a:t>Mireille </a:t>
            </a:r>
            <a:r>
              <a:rPr lang="fr-FR" sz="2400" dirty="0"/>
              <a:t>Louys, </a:t>
            </a:r>
          </a:p>
          <a:p>
            <a:r>
              <a:rPr lang="fr-FR" sz="2400" dirty="0"/>
              <a:t>Jonathan </a:t>
            </a:r>
            <a:r>
              <a:rPr lang="fr-FR" sz="2400" dirty="0" err="1"/>
              <a:t>McDowell</a:t>
            </a:r>
            <a:r>
              <a:rPr lang="fr-FR" sz="2400" dirty="0"/>
              <a:t>, </a:t>
            </a:r>
            <a:r>
              <a:rPr lang="fr-FR" sz="2400" dirty="0" smtClean="0"/>
              <a:t>Deborah </a:t>
            </a:r>
            <a:r>
              <a:rPr lang="fr-FR" sz="2400" dirty="0"/>
              <a:t>Baines, </a:t>
            </a:r>
            <a:r>
              <a:rPr lang="fr-FR" sz="2400" dirty="0" err="1" smtClean="0"/>
              <a:t>Jesus</a:t>
            </a:r>
            <a:r>
              <a:rPr lang="fr-FR" sz="2400" dirty="0" smtClean="0"/>
              <a:t> </a:t>
            </a:r>
            <a:r>
              <a:rPr lang="fr-FR" sz="2400" dirty="0" err="1"/>
              <a:t>Maiz</a:t>
            </a:r>
            <a:r>
              <a:rPr lang="fr-FR" sz="2400" dirty="0"/>
              <a:t> </a:t>
            </a:r>
            <a:r>
              <a:rPr lang="fr-FR" sz="2400" dirty="0" err="1"/>
              <a:t>Apellaniz</a:t>
            </a:r>
            <a:r>
              <a:rPr lang="fr-FR" sz="2400" dirty="0"/>
              <a:t>, </a:t>
            </a:r>
            <a:r>
              <a:rPr lang="fr-FR" sz="2400" dirty="0" err="1" smtClean="0"/>
              <a:t>Evanthia</a:t>
            </a:r>
            <a:r>
              <a:rPr lang="fr-FR" sz="2400" dirty="0" smtClean="0"/>
              <a:t> </a:t>
            </a:r>
            <a:r>
              <a:rPr lang="fr-FR" sz="2400" dirty="0" err="1" smtClean="0"/>
              <a:t>Hatziminaoglou</a:t>
            </a:r>
            <a:r>
              <a:rPr lang="fr-FR" sz="2400" dirty="0"/>
              <a:t>, </a:t>
            </a:r>
            <a:r>
              <a:rPr lang="fr-FR" sz="2400" dirty="0" err="1" smtClean="0"/>
              <a:t>Sebastien</a:t>
            </a:r>
            <a:r>
              <a:rPr lang="fr-FR" sz="2400" dirty="0" smtClean="0"/>
              <a:t> </a:t>
            </a:r>
            <a:r>
              <a:rPr lang="fr-FR" sz="2400" dirty="0" err="1"/>
              <a:t>Derriere</a:t>
            </a:r>
            <a:r>
              <a:rPr lang="fr-FR" sz="2400" dirty="0"/>
              <a:t>, </a:t>
            </a:r>
            <a:r>
              <a:rPr lang="fr-FR" sz="2400" dirty="0" err="1" smtClean="0"/>
              <a:t>Gerard</a:t>
            </a:r>
            <a:r>
              <a:rPr lang="fr-FR" sz="2400" dirty="0" smtClean="0"/>
              <a:t> </a:t>
            </a:r>
            <a:r>
              <a:rPr lang="fr-FR" sz="2400" dirty="0" err="1" smtClean="0"/>
              <a:t>Lemson</a:t>
            </a:r>
            <a:r>
              <a:rPr lang="fr-FR" sz="2400" dirty="0" smtClean="0"/>
              <a:t>, Laurent </a:t>
            </a:r>
            <a:r>
              <a:rPr lang="fr-FR" sz="2400" dirty="0"/>
              <a:t>Bourges, </a:t>
            </a:r>
            <a:r>
              <a:rPr lang="fr-FR" sz="2400" dirty="0" smtClean="0"/>
              <a:t>Miguel </a:t>
            </a:r>
            <a:r>
              <a:rPr lang="fr-FR" sz="2400" dirty="0" err="1"/>
              <a:t>Cervino</a:t>
            </a:r>
            <a:r>
              <a:rPr lang="fr-FR" sz="2400" dirty="0"/>
              <a:t>, </a:t>
            </a:r>
            <a:r>
              <a:rPr lang="fr-FR" sz="2400" dirty="0" smtClean="0"/>
              <a:t>Claudio </a:t>
            </a:r>
            <a:r>
              <a:rPr lang="fr-FR" sz="2400" dirty="0" err="1"/>
              <a:t>Gheller</a:t>
            </a:r>
            <a:r>
              <a:rPr lang="fr-FR" sz="2400" dirty="0"/>
              <a:t>, </a:t>
            </a:r>
            <a:r>
              <a:rPr lang="fr-FR" sz="2400" dirty="0" smtClean="0"/>
              <a:t>Norman </a:t>
            </a:r>
            <a:r>
              <a:rPr lang="fr-FR" sz="2400" dirty="0"/>
              <a:t>Gray, </a:t>
            </a:r>
            <a:r>
              <a:rPr lang="fr-FR" sz="2400" dirty="0" smtClean="0"/>
              <a:t>Franck </a:t>
            </a:r>
            <a:r>
              <a:rPr lang="fr-FR" sz="2400" dirty="0" err="1" smtClean="0"/>
              <a:t>LePetit</a:t>
            </a:r>
            <a:r>
              <a:rPr lang="fr-FR" sz="2400" dirty="0" smtClean="0"/>
              <a:t>, Benjamin </a:t>
            </a:r>
            <a:r>
              <a:rPr lang="fr-FR" sz="2400" dirty="0" err="1"/>
              <a:t>Ooghe</a:t>
            </a:r>
            <a:r>
              <a:rPr lang="fr-FR" sz="2400" dirty="0"/>
              <a:t>, </a:t>
            </a:r>
            <a:r>
              <a:rPr lang="fr-FR" sz="2400" dirty="0" smtClean="0"/>
              <a:t>Rick </a:t>
            </a:r>
            <a:r>
              <a:rPr lang="fr-FR" sz="2400" dirty="0"/>
              <a:t>Wagner, </a:t>
            </a:r>
            <a:r>
              <a:rPr lang="fr-FR" sz="2400" dirty="0" smtClean="0"/>
              <a:t>Herve </a:t>
            </a:r>
            <a:r>
              <a:rPr lang="fr-FR" sz="2400" dirty="0" err="1" smtClean="0"/>
              <a:t>Wozniak</a:t>
            </a:r>
            <a:r>
              <a:rPr lang="fr-FR" sz="2400" dirty="0" smtClean="0"/>
              <a:t>, Igor </a:t>
            </a:r>
            <a:r>
              <a:rPr lang="fr-FR" sz="2400" dirty="0" err="1"/>
              <a:t>Chilingarian</a:t>
            </a:r>
            <a:r>
              <a:rPr lang="fr-FR" sz="2400" dirty="0" smtClean="0"/>
              <a:t>, Marie-Lise </a:t>
            </a:r>
            <a:r>
              <a:rPr lang="fr-FR" sz="2400" dirty="0" err="1" smtClean="0"/>
              <a:t>Dubernet</a:t>
            </a:r>
            <a:r>
              <a:rPr lang="fr-FR" sz="2400" dirty="0" smtClean="0"/>
              <a:t>, Evelyne </a:t>
            </a:r>
            <a:r>
              <a:rPr lang="fr-FR" sz="2400" dirty="0" err="1" smtClean="0"/>
              <a:t>Roueff</a:t>
            </a:r>
            <a:r>
              <a:rPr lang="fr-FR" sz="2400" dirty="0" smtClean="0"/>
              <a:t>, Matteo </a:t>
            </a:r>
            <a:r>
              <a:rPr lang="fr-FR" sz="2400" dirty="0" err="1"/>
              <a:t>Guainazzi</a:t>
            </a:r>
            <a:r>
              <a:rPr lang="fr-FR" sz="2400" dirty="0" smtClean="0"/>
              <a:t>, Enrique </a:t>
            </a:r>
            <a:r>
              <a:rPr lang="fr-FR" sz="2400" dirty="0" err="1"/>
              <a:t>Solano</a:t>
            </a:r>
            <a:r>
              <a:rPr lang="fr-FR" sz="2400" dirty="0"/>
              <a:t>, Joe </a:t>
            </a:r>
            <a:r>
              <a:rPr lang="fr-FR" sz="2400" dirty="0" err="1"/>
              <a:t>Mazzarella</a:t>
            </a:r>
            <a:r>
              <a:rPr lang="fr-FR" sz="2400" dirty="0"/>
              <a:t>, </a:t>
            </a:r>
            <a:r>
              <a:rPr lang="fr-FR" sz="2400" dirty="0" err="1"/>
              <a:t>Raffaele</a:t>
            </a:r>
            <a:r>
              <a:rPr lang="fr-FR" sz="2400" dirty="0"/>
              <a:t> </a:t>
            </a:r>
            <a:r>
              <a:rPr lang="fr-FR" sz="2400" dirty="0" smtClean="0"/>
              <a:t>D’</a:t>
            </a:r>
            <a:r>
              <a:rPr lang="fr-FR" sz="2400" dirty="0" err="1" smtClean="0"/>
              <a:t>Abrusco</a:t>
            </a:r>
            <a:r>
              <a:rPr lang="fr-FR" sz="2400" dirty="0" smtClean="0"/>
              <a:t>, Tamas </a:t>
            </a:r>
            <a:r>
              <a:rPr lang="fr-FR" sz="2400" dirty="0" err="1"/>
              <a:t>Budavari</a:t>
            </a:r>
            <a:r>
              <a:rPr lang="fr-FR" sz="2400" dirty="0"/>
              <a:t>, Markus </a:t>
            </a:r>
            <a:r>
              <a:rPr lang="fr-FR" sz="2400" dirty="0" err="1"/>
              <a:t>Dolensky</a:t>
            </a:r>
            <a:r>
              <a:rPr lang="fr-FR" sz="2400" dirty="0"/>
              <a:t>, Inga </a:t>
            </a:r>
            <a:r>
              <a:rPr lang="fr-FR" sz="2400" dirty="0" err="1"/>
              <a:t>Kamp</a:t>
            </a:r>
            <a:r>
              <a:rPr lang="fr-FR" sz="2400" dirty="0"/>
              <a:t>, Kelly </a:t>
            </a:r>
            <a:r>
              <a:rPr lang="fr-FR" sz="2400" dirty="0" err="1"/>
              <a:t>McCusker</a:t>
            </a:r>
            <a:r>
              <a:rPr lang="fr-FR" sz="2400" dirty="0"/>
              <a:t>, </a:t>
            </a:r>
            <a:r>
              <a:rPr lang="fr-FR" sz="2400" dirty="0" smtClean="0"/>
              <a:t>Doug </a:t>
            </a:r>
            <a:r>
              <a:rPr lang="fr-FR" sz="2400" dirty="0" err="1" smtClean="0"/>
              <a:t>Tody</a:t>
            </a:r>
            <a:r>
              <a:rPr lang="fr-FR" sz="2400" dirty="0" smtClean="0"/>
              <a:t>,</a:t>
            </a:r>
            <a:endParaRPr lang="fr-FR" sz="2400" dirty="0"/>
          </a:p>
          <a:p>
            <a:r>
              <a:rPr lang="fr-FR" sz="2400" dirty="0" err="1"/>
              <a:t>Pavlos</a:t>
            </a:r>
            <a:r>
              <a:rPr lang="fr-FR" sz="2400" dirty="0"/>
              <a:t> </a:t>
            </a:r>
            <a:r>
              <a:rPr lang="fr-FR" sz="2400" dirty="0" err="1"/>
              <a:t>Protopapas</a:t>
            </a:r>
            <a:r>
              <a:rPr lang="fr-FR" sz="2400" dirty="0"/>
              <a:t>, </a:t>
            </a:r>
            <a:r>
              <a:rPr lang="fr-FR" sz="2400" dirty="0" smtClean="0"/>
              <a:t>Arnold </a:t>
            </a:r>
            <a:r>
              <a:rPr lang="fr-FR" sz="2400" dirty="0"/>
              <a:t>Rots, </a:t>
            </a:r>
            <a:r>
              <a:rPr lang="fr-FR" sz="2400" dirty="0" smtClean="0"/>
              <a:t>Randy </a:t>
            </a:r>
            <a:r>
              <a:rPr lang="fr-FR" sz="2400" dirty="0"/>
              <a:t>Thompson, </a:t>
            </a:r>
            <a:r>
              <a:rPr lang="fr-FR" sz="2400" dirty="0" smtClean="0"/>
              <a:t>Frank </a:t>
            </a:r>
            <a:r>
              <a:rPr lang="fr-FR" sz="2400" dirty="0" err="1"/>
              <a:t>Valdes</a:t>
            </a:r>
            <a:r>
              <a:rPr lang="fr-FR" sz="2400" dirty="0"/>
              <a:t>, Petr Skoda, Bruno Rino, Jim Cant, Omar </a:t>
            </a:r>
            <a:r>
              <a:rPr lang="fr-FR" sz="2400" dirty="0" err="1" smtClean="0"/>
              <a:t>Laurino</a:t>
            </a:r>
            <a:r>
              <a:rPr lang="fr-FR" sz="2400" dirty="0" smtClean="0"/>
              <a:t>, Patrick </a:t>
            </a:r>
            <a:r>
              <a:rPr lang="fr-FR" sz="2400" dirty="0" err="1"/>
              <a:t>Dowler</a:t>
            </a:r>
            <a:r>
              <a:rPr lang="fr-FR" sz="2400" dirty="0"/>
              <a:t>, Daniel Durand, Laurent Michel, </a:t>
            </a:r>
            <a:r>
              <a:rPr lang="fr-FR" sz="2400" dirty="0" smtClean="0"/>
              <a:t>François </a:t>
            </a:r>
            <a:r>
              <a:rPr lang="fr-FR" sz="2400" dirty="0" err="1"/>
              <a:t>Bonnarel</a:t>
            </a:r>
            <a:r>
              <a:rPr lang="fr-FR" sz="2400" dirty="0" smtClean="0"/>
              <a:t>, Mark </a:t>
            </a:r>
            <a:r>
              <a:rPr lang="fr-FR" sz="2400" dirty="0" err="1"/>
              <a:t>Cresitello-Dittmar</a:t>
            </a:r>
            <a:r>
              <a:rPr lang="fr-FR" sz="2400" dirty="0"/>
              <a:t>, Mark Markus </a:t>
            </a:r>
            <a:r>
              <a:rPr lang="fr-FR" sz="2400" dirty="0" err="1"/>
              <a:t>Demleitner</a:t>
            </a:r>
            <a:r>
              <a:rPr lang="fr-FR" sz="2400" dirty="0"/>
              <a:t>, Tom </a:t>
            </a:r>
            <a:r>
              <a:rPr lang="fr-FR" sz="2400" dirty="0" err="1"/>
              <a:t>Donaldson</a:t>
            </a:r>
            <a:r>
              <a:rPr lang="fr-FR" sz="2400" dirty="0"/>
              <a:t>, Patrick </a:t>
            </a:r>
            <a:r>
              <a:rPr lang="fr-FR" sz="2400" dirty="0" err="1"/>
              <a:t>Dowler</a:t>
            </a:r>
            <a:r>
              <a:rPr lang="fr-FR" sz="2400" dirty="0"/>
              <a:t>, Matthew </a:t>
            </a:r>
            <a:r>
              <a:rPr lang="fr-FR" sz="2400" dirty="0" err="1"/>
              <a:t>Graham,Jose</a:t>
            </a:r>
            <a:r>
              <a:rPr lang="fr-FR" sz="2400" dirty="0"/>
              <a:t> Enrique Ruiz,</a:t>
            </a:r>
          </a:p>
          <a:p>
            <a:r>
              <a:rPr lang="fr-FR" sz="2400" dirty="0"/>
              <a:t>Kristin </a:t>
            </a:r>
            <a:r>
              <a:rPr lang="fr-FR" sz="2400" dirty="0" err="1"/>
              <a:t>Riebe</a:t>
            </a:r>
            <a:r>
              <a:rPr lang="fr-FR" sz="2400" dirty="0"/>
              <a:t>, Michèle </a:t>
            </a:r>
            <a:r>
              <a:rPr lang="fr-FR" sz="2400" dirty="0" err="1"/>
              <a:t>Sanguillon</a:t>
            </a:r>
            <a:r>
              <a:rPr lang="fr-FR" sz="2400" dirty="0"/>
              <a:t>, Mathieu </a:t>
            </a:r>
            <a:r>
              <a:rPr lang="fr-FR" sz="2400" dirty="0" err="1"/>
              <a:t>Servillat</a:t>
            </a:r>
            <a:r>
              <a:rPr lang="fr-FR" sz="2400" dirty="0"/>
              <a:t>, Catherine </a:t>
            </a:r>
            <a:r>
              <a:rPr lang="fr-FR" sz="2400" dirty="0" smtClean="0"/>
              <a:t>Boisson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108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9"/>
          <p:cNvSpPr>
            <a:spLocks noGrp="1" noChangeArrowheads="1"/>
          </p:cNvSpPr>
          <p:nvPr>
            <p:ph type="title"/>
          </p:nvPr>
        </p:nvSpPr>
        <p:spPr>
          <a:xfrm>
            <a:off x="546365" y="152029"/>
            <a:ext cx="10767484" cy="697121"/>
          </a:xfrm>
        </p:spPr>
        <p:txBody>
          <a:bodyPr/>
          <a:lstStyle/>
          <a:p>
            <a:pPr eaLnBrk="1" hangingPunct="1"/>
            <a:r>
              <a:rPr lang="en-GB" altLang="en-US" sz="4400" dirty="0" smtClean="0">
                <a:latin typeface="Calibri Light" panose="020F0302020204030204" pitchFamily="34" charset="0"/>
              </a:rPr>
              <a:t>IVOA Working Groups / Interactions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5187950" y="2790825"/>
            <a:ext cx="1917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10244" name="Text Box 14"/>
          <p:cNvSpPr txBox="1">
            <a:spLocks noChangeArrowheads="1"/>
          </p:cNvSpPr>
          <p:nvPr/>
        </p:nvSpPr>
        <p:spPr bwMode="auto">
          <a:xfrm>
            <a:off x="6789739" y="3003550"/>
            <a:ext cx="15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3819525" y="5835846"/>
            <a:ext cx="16970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Transport: XML</a:t>
            </a:r>
          </a:p>
        </p:txBody>
      </p:sp>
      <p:sp>
        <p:nvSpPr>
          <p:cNvPr id="10246" name="Text Box 17"/>
          <p:cNvSpPr txBox="1">
            <a:spLocks noChangeArrowheads="1"/>
          </p:cNvSpPr>
          <p:nvPr/>
        </p:nvSpPr>
        <p:spPr bwMode="auto">
          <a:xfrm>
            <a:off x="7727950" y="4564064"/>
            <a:ext cx="11826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>
                <a:solidFill>
                  <a:srgbClr val="FF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Line 20"/>
          <p:cNvSpPr>
            <a:spLocks noChangeShapeType="1"/>
          </p:cNvSpPr>
          <p:nvPr/>
        </p:nvSpPr>
        <p:spPr bwMode="auto">
          <a:xfrm flipH="1" flipV="1">
            <a:off x="6215063" y="4564063"/>
            <a:ext cx="1033462" cy="602441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48" name="Line 21"/>
          <p:cNvSpPr>
            <a:spLocks noChangeShapeType="1"/>
          </p:cNvSpPr>
          <p:nvPr/>
        </p:nvSpPr>
        <p:spPr bwMode="auto">
          <a:xfrm flipH="1" flipV="1">
            <a:off x="2743034" y="3135313"/>
            <a:ext cx="1887267" cy="37016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49" name="Line 22"/>
          <p:cNvSpPr>
            <a:spLocks noChangeShapeType="1"/>
          </p:cNvSpPr>
          <p:nvPr/>
        </p:nvSpPr>
        <p:spPr bwMode="auto">
          <a:xfrm flipH="1" flipV="1">
            <a:off x="5612606" y="1874882"/>
            <a:ext cx="1" cy="1473156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50" name="Line 23"/>
          <p:cNvSpPr>
            <a:spLocks noChangeShapeType="1"/>
          </p:cNvSpPr>
          <p:nvPr/>
        </p:nvSpPr>
        <p:spPr bwMode="auto">
          <a:xfrm flipV="1">
            <a:off x="6657474" y="2528489"/>
            <a:ext cx="1625307" cy="97194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51" name="Line 24"/>
          <p:cNvSpPr>
            <a:spLocks noChangeShapeType="1"/>
          </p:cNvSpPr>
          <p:nvPr/>
        </p:nvSpPr>
        <p:spPr bwMode="auto">
          <a:xfrm>
            <a:off x="6529388" y="4012406"/>
            <a:ext cx="1725614" cy="14525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52" name="Line 25"/>
          <p:cNvSpPr>
            <a:spLocks noChangeShapeType="1"/>
          </p:cNvSpPr>
          <p:nvPr/>
        </p:nvSpPr>
        <p:spPr bwMode="auto">
          <a:xfrm flipH="1">
            <a:off x="4246263" y="4648235"/>
            <a:ext cx="904123" cy="69328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54" name="Text Box 30"/>
          <p:cNvSpPr txBox="1">
            <a:spLocks noChangeArrowheads="1"/>
          </p:cNvSpPr>
          <p:nvPr/>
        </p:nvSpPr>
        <p:spPr bwMode="auto">
          <a:xfrm>
            <a:off x="7248525" y="5341518"/>
            <a:ext cx="2112169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Unified Content Descriptor,</a:t>
            </a:r>
          </a:p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Vocabulary, Units </a:t>
            </a:r>
          </a:p>
        </p:txBody>
      </p:sp>
      <p:sp>
        <p:nvSpPr>
          <p:cNvPr id="10256" name="Text Box 32"/>
          <p:cNvSpPr txBox="1">
            <a:spLocks noChangeArrowheads="1"/>
          </p:cNvSpPr>
          <p:nvPr/>
        </p:nvSpPr>
        <p:spPr bwMode="auto">
          <a:xfrm>
            <a:off x="5784453" y="1841429"/>
            <a:ext cx="1175544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Visualise, compare, compute </a:t>
            </a:r>
          </a:p>
        </p:txBody>
      </p:sp>
      <p:sp>
        <p:nvSpPr>
          <p:cNvPr id="10257" name="Text Box 33"/>
          <p:cNvSpPr txBox="1">
            <a:spLocks noChangeArrowheads="1"/>
          </p:cNvSpPr>
          <p:nvPr/>
        </p:nvSpPr>
        <p:spPr bwMode="auto">
          <a:xfrm>
            <a:off x="8282782" y="2830514"/>
            <a:ext cx="198993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Exchange, circulate </a:t>
            </a:r>
          </a:p>
        </p:txBody>
      </p:sp>
      <p:sp>
        <p:nvSpPr>
          <p:cNvPr id="10259" name="Text Box 41"/>
          <p:cNvSpPr txBox="1">
            <a:spLocks noChangeArrowheads="1"/>
          </p:cNvSpPr>
          <p:nvPr/>
        </p:nvSpPr>
        <p:spPr bwMode="auto">
          <a:xfrm>
            <a:off x="1084263" y="4871231"/>
            <a:ext cx="9350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WS </a:t>
            </a:r>
            <a:r>
              <a:rPr lang="en-GB" altLang="en-US" sz="2000" dirty="0" err="1">
                <a:solidFill>
                  <a:srgbClr val="808080"/>
                </a:solidFill>
                <a:latin typeface="Times New Roman" pitchFamily="18" charset="0"/>
              </a:rPr>
              <a:t>FrameWork</a:t>
            </a:r>
            <a:endParaRPr lang="en-GB" altLang="en-US" sz="2000" dirty="0">
              <a:solidFill>
                <a:srgbClr val="808080"/>
              </a:solidFill>
              <a:latin typeface="Times New Roman" pitchFamily="18" charset="0"/>
            </a:endParaRPr>
          </a:p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Grid Computing facilities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905985" y="2645123"/>
            <a:ext cx="1658413" cy="1150541"/>
            <a:chOff x="2171700" y="2025253"/>
            <a:chExt cx="1152525" cy="1150541"/>
          </a:xfrm>
        </p:grpSpPr>
        <p:sp>
          <p:nvSpPr>
            <p:cNvPr id="10255" name="Text Box 31"/>
            <p:cNvSpPr txBox="1">
              <a:spLocks noChangeArrowheads="1"/>
            </p:cNvSpPr>
            <p:nvPr/>
          </p:nvSpPr>
          <p:spPr bwMode="auto">
            <a:xfrm>
              <a:off x="2194325" y="2569369"/>
              <a:ext cx="1079498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defTabSz="44926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2000" dirty="0">
                  <a:solidFill>
                    <a:srgbClr val="808080"/>
                  </a:solidFill>
                  <a:latin typeface="Times New Roman" pitchFamily="18" charset="0"/>
                </a:rPr>
                <a:t>Localise resources and services </a:t>
              </a:r>
            </a:p>
          </p:txBody>
        </p:sp>
        <p:sp>
          <p:nvSpPr>
            <p:cNvPr id="10260" name="Text Box 42"/>
            <p:cNvSpPr txBox="1">
              <a:spLocks noChangeArrowheads="1"/>
            </p:cNvSpPr>
            <p:nvPr/>
          </p:nvSpPr>
          <p:spPr bwMode="auto">
            <a:xfrm>
              <a:off x="2171700" y="2025253"/>
              <a:ext cx="1152525" cy="50323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defTabSz="44926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dirty="0">
                  <a:solidFill>
                    <a:srgbClr val="000000"/>
                  </a:solidFill>
                  <a:latin typeface="Times New Roman" pitchFamily="18" charset="0"/>
                </a:rPr>
                <a:t>Registry</a:t>
              </a:r>
            </a:p>
          </p:txBody>
        </p:sp>
      </p:grpSp>
      <p:sp>
        <p:nvSpPr>
          <p:cNvPr id="10261" name="Text Box 43"/>
          <p:cNvSpPr txBox="1">
            <a:spLocks noChangeArrowheads="1"/>
          </p:cNvSpPr>
          <p:nvPr/>
        </p:nvSpPr>
        <p:spPr bwMode="auto">
          <a:xfrm>
            <a:off x="8328026" y="2133601"/>
            <a:ext cx="2160848" cy="701731"/>
          </a:xfrm>
          <a:prstGeom prst="rect">
            <a:avLst/>
          </a:prstGeom>
          <a:solidFill>
            <a:srgbClr val="33CCCC"/>
          </a:solidFill>
          <a:ln w="19050">
            <a:solidFill>
              <a:srgbClr val="33CCCC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dirty="0" err="1">
                <a:solidFill>
                  <a:srgbClr val="000000"/>
                </a:solidFill>
                <a:latin typeface="Times New Roman" pitchFamily="18" charset="0"/>
              </a:rPr>
              <a:t>DataAccess</a:t>
            </a:r>
            <a:endParaRPr lang="en-GB" alt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dirty="0" smtClean="0">
                <a:solidFill>
                  <a:srgbClr val="000000"/>
                </a:solidFill>
                <a:latin typeface="Times New Roman" pitchFamily="18" charset="0"/>
              </a:rPr>
              <a:t>Layer (Protocols)</a:t>
            </a:r>
            <a:endParaRPr lang="en-GB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328026" y="3744914"/>
            <a:ext cx="2843211" cy="574674"/>
            <a:chOff x="7824789" y="3933826"/>
            <a:chExt cx="2843211" cy="574674"/>
          </a:xfrm>
        </p:grpSpPr>
        <p:sp>
          <p:nvSpPr>
            <p:cNvPr id="10258" name="Text Box 34"/>
            <p:cNvSpPr txBox="1">
              <a:spLocks noChangeArrowheads="1"/>
            </p:cNvSpPr>
            <p:nvPr/>
          </p:nvSpPr>
          <p:spPr bwMode="auto">
            <a:xfrm>
              <a:off x="8813800" y="3933826"/>
              <a:ext cx="18542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defTabSz="44926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2000" dirty="0">
                  <a:solidFill>
                    <a:srgbClr val="808080"/>
                  </a:solidFill>
                  <a:latin typeface="Times New Roman" pitchFamily="18" charset="0"/>
                </a:rPr>
                <a:t>Query Language for astronomical databases</a:t>
              </a:r>
            </a:p>
            <a:p>
              <a:pPr defTabSz="44926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altLang="en-US" sz="2000" dirty="0">
                <a:solidFill>
                  <a:srgbClr val="80808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Text Box 44"/>
            <p:cNvSpPr txBox="1">
              <a:spLocks noChangeArrowheads="1"/>
            </p:cNvSpPr>
            <p:nvPr/>
          </p:nvSpPr>
          <p:spPr bwMode="auto">
            <a:xfrm>
              <a:off x="7824789" y="4076700"/>
              <a:ext cx="915987" cy="43180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defTabSz="44926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dirty="0">
                  <a:solidFill>
                    <a:srgbClr val="000000"/>
                  </a:solidFill>
                  <a:latin typeface="Times New Roman" pitchFamily="18" charset="0"/>
                </a:rPr>
                <a:t>VOQL</a:t>
              </a:r>
            </a:p>
          </p:txBody>
        </p:sp>
      </p:grpSp>
      <p:sp>
        <p:nvSpPr>
          <p:cNvPr id="10263" name="Text Box 45"/>
          <p:cNvSpPr txBox="1">
            <a:spLocks noChangeAspect="1" noChangeArrowheads="1"/>
          </p:cNvSpPr>
          <p:nvPr/>
        </p:nvSpPr>
        <p:spPr bwMode="auto">
          <a:xfrm>
            <a:off x="7297027" y="4924846"/>
            <a:ext cx="1584325" cy="3476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dirty="0">
                <a:solidFill>
                  <a:srgbClr val="000000"/>
                </a:solidFill>
                <a:latin typeface="Times New Roman" pitchFamily="18" charset="0"/>
              </a:rPr>
              <a:t>Semantics</a:t>
            </a:r>
          </a:p>
        </p:txBody>
      </p:sp>
      <p:sp>
        <p:nvSpPr>
          <p:cNvPr id="10264" name="Text Box 46"/>
          <p:cNvSpPr txBox="1">
            <a:spLocks noChangeArrowheads="1"/>
          </p:cNvSpPr>
          <p:nvPr/>
        </p:nvSpPr>
        <p:spPr bwMode="auto">
          <a:xfrm>
            <a:off x="3819525" y="5387093"/>
            <a:ext cx="1368425" cy="36036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dirty="0">
                <a:solidFill>
                  <a:srgbClr val="000000"/>
                </a:solidFill>
                <a:latin typeface="Times New Roman" pitchFamily="18" charset="0"/>
              </a:rPr>
              <a:t>VOTable</a:t>
            </a:r>
          </a:p>
        </p:txBody>
      </p:sp>
      <p:sp>
        <p:nvSpPr>
          <p:cNvPr id="10265" name="Text Box 47"/>
          <p:cNvSpPr txBox="1">
            <a:spLocks noChangeArrowheads="1"/>
          </p:cNvSpPr>
          <p:nvPr/>
        </p:nvSpPr>
        <p:spPr bwMode="auto">
          <a:xfrm>
            <a:off x="5016500" y="1236499"/>
            <a:ext cx="1512888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200" dirty="0">
                <a:solidFill>
                  <a:srgbClr val="000000"/>
                </a:solidFill>
                <a:latin typeface="Times New Roman" pitchFamily="18" charset="0"/>
              </a:rPr>
              <a:t>Applications</a:t>
            </a:r>
          </a:p>
        </p:txBody>
      </p:sp>
      <p:sp>
        <p:nvSpPr>
          <p:cNvPr id="10266" name="Text Box 48"/>
          <p:cNvSpPr txBox="1">
            <a:spLocks noChangeArrowheads="1"/>
          </p:cNvSpPr>
          <p:nvPr/>
        </p:nvSpPr>
        <p:spPr bwMode="auto">
          <a:xfrm>
            <a:off x="1084263" y="4308774"/>
            <a:ext cx="2447925" cy="4572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en-US" dirty="0" err="1">
                <a:solidFill>
                  <a:srgbClr val="000000"/>
                </a:solidFill>
                <a:latin typeface="Times New Roman" pitchFamily="18" charset="0"/>
              </a:rPr>
              <a:t>Grid</a:t>
            </a:r>
            <a:r>
              <a:rPr lang="fr-FR" altLang="en-US" dirty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fr-FR" altLang="en-US" dirty="0" err="1">
                <a:solidFill>
                  <a:srgbClr val="000000"/>
                </a:solidFill>
                <a:latin typeface="Times New Roman" pitchFamily="18" charset="0"/>
              </a:rPr>
              <a:t>Webservices</a:t>
            </a:r>
            <a:r>
              <a:rPr lang="fr-FR" altLang="en-US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67" name="Text Box 50"/>
          <p:cNvSpPr>
            <a:spLocks noGrp="1" noChangeArrowheads="1"/>
          </p:cNvSpPr>
          <p:nvPr>
            <p:ph type="body" idx="1"/>
          </p:nvPr>
        </p:nvSpPr>
        <p:spPr>
          <a:xfrm>
            <a:off x="4887913" y="3604774"/>
            <a:ext cx="1484312" cy="936501"/>
          </a:xfrm>
          <a:solidFill>
            <a:srgbClr val="FF9966">
              <a:alpha val="59000"/>
            </a:srgbClr>
          </a:solidFill>
          <a:scene3d>
            <a:camera prst="legacyObliqueTopRight"/>
            <a:lightRig rig="legacyFlat3" dir="b"/>
          </a:scene3d>
          <a:sp3d extrusionH="34925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>
            <a:flatTx/>
          </a:bodyPr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800" dirty="0"/>
              <a:t>Data Model</a:t>
            </a: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8085221" y="1841429"/>
            <a:ext cx="3228628" cy="2924545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2019301" y="1068061"/>
            <a:ext cx="2447925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en-US" dirty="0" smtClean="0">
                <a:solidFill>
                  <a:srgbClr val="000000"/>
                </a:solidFill>
                <a:latin typeface="Times New Roman" pitchFamily="18" charset="0"/>
              </a:rPr>
              <a:t>Theory IG</a:t>
            </a:r>
            <a:endParaRPr lang="fr-FR" alt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616055" y="1538396"/>
            <a:ext cx="1438902" cy="1809641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938541" y="1807769"/>
            <a:ext cx="180449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en-US" dirty="0" err="1" smtClean="0">
                <a:solidFill>
                  <a:srgbClr val="000000"/>
                </a:solidFill>
                <a:latin typeface="Times New Roman" pitchFamily="18" charset="0"/>
              </a:rPr>
              <a:t>VOEvent</a:t>
            </a:r>
            <a:r>
              <a:rPr lang="fr-FR" altLang="en-US" dirty="0" smtClean="0">
                <a:solidFill>
                  <a:srgbClr val="000000"/>
                </a:solidFill>
                <a:latin typeface="Times New Roman" pitchFamily="18" charset="0"/>
              </a:rPr>
              <a:t> IG</a:t>
            </a:r>
            <a:endParaRPr lang="fr-FR" alt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2788277" y="2133601"/>
            <a:ext cx="1981929" cy="1214437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02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Metadata</a:t>
            </a:r>
            <a:r>
              <a:rPr lang="fr-FR" dirty="0" smtClean="0"/>
              <a:t> </a:t>
            </a:r>
            <a:r>
              <a:rPr lang="fr-FR" dirty="0" err="1" smtClean="0"/>
              <a:t>modeling</a:t>
            </a:r>
            <a:r>
              <a:rPr lang="fr-FR" dirty="0" smtClean="0"/>
              <a:t> goals in the VO </a:t>
            </a:r>
            <a:r>
              <a:rPr lang="fr-FR" dirty="0" err="1" smtClean="0"/>
              <a:t>context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07958"/>
            <a:ext cx="10515600" cy="50532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Describe</a:t>
            </a:r>
            <a:r>
              <a:rPr lang="fr-FR" dirty="0" smtClean="0"/>
              <a:t> </a:t>
            </a:r>
            <a:r>
              <a:rPr lang="fr-FR" dirty="0" err="1" smtClean="0"/>
              <a:t>metadata</a:t>
            </a:r>
            <a:r>
              <a:rPr lang="fr-FR" dirty="0" smtClean="0"/>
              <a:t> for all </a:t>
            </a:r>
            <a:r>
              <a:rPr lang="fr-FR" dirty="0" err="1" smtClean="0"/>
              <a:t>datasets</a:t>
            </a:r>
            <a:r>
              <a:rPr lang="fr-FR" dirty="0" smtClean="0"/>
              <a:t> </a:t>
            </a:r>
            <a:r>
              <a:rPr lang="fr-FR" dirty="0" err="1" smtClean="0"/>
              <a:t>exchanged</a:t>
            </a:r>
            <a:r>
              <a:rPr lang="fr-FR" dirty="0" smtClean="0"/>
              <a:t> in the </a:t>
            </a:r>
            <a:r>
              <a:rPr lang="fr-FR" dirty="0" err="1" smtClean="0"/>
              <a:t>astronomical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in an </a:t>
            </a:r>
            <a:r>
              <a:rPr lang="fr-FR" dirty="0" err="1" smtClean="0">
                <a:solidFill>
                  <a:srgbClr val="0070C0"/>
                </a:solidFill>
              </a:rPr>
              <a:t>homogeneous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/>
              <a:t>way</a:t>
            </a:r>
            <a:r>
              <a:rPr lang="fr-FR" dirty="0"/>
              <a:t>.</a:t>
            </a:r>
            <a:endParaRPr lang="fr-FR" dirty="0" smtClean="0"/>
          </a:p>
          <a:p>
            <a:pPr marL="0" indent="0">
              <a:buNone/>
            </a:pPr>
            <a:r>
              <a:rPr lang="fr-FR" dirty="0" err="1" smtClean="0">
                <a:solidFill>
                  <a:srgbClr val="FF0000"/>
                </a:solidFill>
              </a:rPr>
              <a:t>Sustains</a:t>
            </a:r>
            <a:r>
              <a:rPr lang="fr-FR" dirty="0" smtClean="0">
                <a:solidFill>
                  <a:srgbClr val="FF0000"/>
                </a:solidFill>
              </a:rPr>
              <a:t> the </a:t>
            </a:r>
            <a:r>
              <a:rPr lang="fr-FR" b="1" dirty="0" err="1" smtClean="0">
                <a:solidFill>
                  <a:srgbClr val="FF0000"/>
                </a:solidFill>
              </a:rPr>
              <a:t>interoperability</a:t>
            </a:r>
            <a:r>
              <a:rPr lang="fr-FR" dirty="0" smtClean="0">
                <a:solidFill>
                  <a:srgbClr val="FF0000"/>
                </a:solidFill>
              </a:rPr>
              <a:t> objective of the Virtual </a:t>
            </a:r>
            <a:r>
              <a:rPr lang="fr-FR" dirty="0" err="1">
                <a:solidFill>
                  <a:srgbClr val="FF0000"/>
                </a:solidFill>
              </a:rPr>
              <a:t>Observatory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 err="1" smtClean="0"/>
              <a:t>Based</a:t>
            </a:r>
            <a:r>
              <a:rPr lang="fr-FR" dirty="0" smtClean="0"/>
              <a:t> on the </a:t>
            </a:r>
            <a:r>
              <a:rPr lang="fr-FR" dirty="0" err="1" smtClean="0"/>
              <a:t>requirements</a:t>
            </a:r>
            <a:r>
              <a:rPr lang="fr-FR" dirty="0" smtClean="0"/>
              <a:t>:</a:t>
            </a:r>
          </a:p>
          <a:p>
            <a:pPr lvl="1"/>
            <a:r>
              <a:rPr lang="fr-FR" b="1" dirty="0" smtClean="0"/>
              <a:t>For </a:t>
            </a:r>
            <a:r>
              <a:rPr lang="fr-FR" b="1" dirty="0" err="1" smtClean="0"/>
              <a:t>users</a:t>
            </a:r>
            <a:r>
              <a:rPr lang="fr-FR" b="1" dirty="0" smtClean="0"/>
              <a:t> : </a:t>
            </a:r>
          </a:p>
          <a:p>
            <a:pPr marL="457200" lvl="1" indent="0">
              <a:buNone/>
            </a:pPr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ask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question/</a:t>
            </a:r>
            <a:r>
              <a:rPr lang="fr-FR" dirty="0" err="1" smtClean="0"/>
              <a:t>query</a:t>
            </a:r>
            <a:r>
              <a:rPr lang="fr-FR" dirty="0" smtClean="0"/>
              <a:t> to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astronomical</a:t>
            </a:r>
            <a:r>
              <a:rPr lang="fr-FR" dirty="0" smtClean="0"/>
              <a:t> data bases, select the </a:t>
            </a:r>
            <a:r>
              <a:rPr lang="fr-FR" dirty="0" err="1" smtClean="0"/>
              <a:t>results</a:t>
            </a:r>
            <a:r>
              <a:rPr lang="fr-FR" dirty="0" smtClean="0"/>
              <a:t> and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retrieve</a:t>
            </a:r>
            <a:r>
              <a:rPr lang="fr-FR" dirty="0" smtClean="0"/>
              <a:t> data.</a:t>
            </a:r>
          </a:p>
          <a:p>
            <a:pPr marL="457200" lvl="1" indent="0">
              <a:buNone/>
            </a:pPr>
            <a:r>
              <a:rPr lang="fr-FR" dirty="0" err="1"/>
              <a:t>S</a:t>
            </a:r>
            <a:r>
              <a:rPr lang="fr-FR" dirty="0" err="1" smtClean="0"/>
              <a:t>earch</a:t>
            </a:r>
            <a:r>
              <a:rPr lang="fr-FR" dirty="0" smtClean="0"/>
              <a:t> </a:t>
            </a:r>
            <a:r>
              <a:rPr lang="fr-FR" dirty="0" err="1" smtClean="0"/>
              <a:t>seamlessly</a:t>
            </a:r>
            <a:r>
              <a:rPr lang="fr-FR" dirty="0" smtClean="0"/>
              <a:t> for </a:t>
            </a:r>
            <a:r>
              <a:rPr lang="fr-FR" dirty="0" err="1" smtClean="0"/>
              <a:t>observational</a:t>
            </a:r>
            <a:r>
              <a:rPr lang="fr-FR" dirty="0" smtClean="0"/>
              <a:t> data at all </a:t>
            </a:r>
            <a:r>
              <a:rPr lang="fr-FR" dirty="0" err="1" smtClean="0"/>
              <a:t>wavelengths</a:t>
            </a:r>
            <a:r>
              <a:rPr lang="fr-FR" dirty="0" smtClean="0"/>
              <a:t> and for all instruments.</a:t>
            </a:r>
          </a:p>
          <a:p>
            <a:pPr lvl="1"/>
            <a:r>
              <a:rPr lang="fr-FR" b="1" dirty="0" smtClean="0"/>
              <a:t>For data providers : </a:t>
            </a:r>
          </a:p>
          <a:p>
            <a:pPr marL="457200" lvl="1" indent="0">
              <a:buNone/>
            </a:pPr>
            <a:r>
              <a:rPr lang="fr-FR" dirty="0" smtClean="0"/>
              <a:t>Expose and </a:t>
            </a:r>
            <a:r>
              <a:rPr lang="fr-FR" dirty="0" err="1" smtClean="0"/>
              <a:t>distribute</a:t>
            </a:r>
            <a:r>
              <a:rPr lang="fr-FR" dirty="0" smtClean="0"/>
              <a:t> more data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>
                <a:solidFill>
                  <a:srgbClr val="0070C0"/>
                </a:solidFill>
              </a:rPr>
              <a:t>standardized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metadata</a:t>
            </a:r>
            <a:r>
              <a:rPr lang="fr-FR" dirty="0" smtClean="0">
                <a:solidFill>
                  <a:srgbClr val="0070C0"/>
                </a:solidFill>
              </a:rPr>
              <a:t> description.</a:t>
            </a:r>
          </a:p>
          <a:p>
            <a:pPr marL="457200" lvl="1" indent="0">
              <a:buNone/>
            </a:pPr>
            <a:r>
              <a:rPr lang="fr-FR" dirty="0" smtClean="0"/>
              <a:t>In </a:t>
            </a:r>
            <a:r>
              <a:rPr lang="fr-FR" dirty="0" err="1" smtClean="0"/>
              <a:t>core</a:t>
            </a:r>
            <a:r>
              <a:rPr lang="fr-FR" dirty="0" smtClean="0"/>
              <a:t> in the DB structure or as an </a:t>
            </a:r>
            <a:r>
              <a:rPr lang="fr-FR" dirty="0" err="1" smtClean="0"/>
              <a:t>interoperability</a:t>
            </a:r>
            <a:r>
              <a:rPr lang="fr-FR" dirty="0" smtClean="0"/>
              <a:t> layer on </a:t>
            </a:r>
            <a:r>
              <a:rPr lang="fr-FR" dirty="0" err="1" smtClean="0"/>
              <a:t>existing</a:t>
            </a:r>
            <a:r>
              <a:rPr lang="fr-FR" dirty="0"/>
              <a:t> architecture (DB </a:t>
            </a:r>
            <a:r>
              <a:rPr lang="fr-FR" dirty="0" err="1"/>
              <a:t>view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0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metadata in our context 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74894" y="1990326"/>
            <a:ext cx="46040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Organize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Describe at the appropriate level of details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</a:t>
            </a:r>
            <a:r>
              <a:rPr lang="en-US" sz="2800" dirty="0" smtClean="0"/>
              <a:t>use-case </a:t>
            </a:r>
            <a:r>
              <a:rPr lang="en-US" sz="2800" dirty="0"/>
              <a:t>sets its own </a:t>
            </a:r>
            <a:r>
              <a:rPr lang="en-US" sz="2800" dirty="0">
                <a:solidFill>
                  <a:srgbClr val="FF0000"/>
                </a:solidFill>
              </a:rPr>
              <a:t>quality requirements </a:t>
            </a:r>
            <a:r>
              <a:rPr lang="en-US" sz="2800" dirty="0" smtClean="0">
                <a:solidFill>
                  <a:srgbClr val="FF0000"/>
                </a:solidFill>
              </a:rPr>
              <a:t>and criteria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Describe all properties on each physical axis of the data: spatial, temporal, spectral, polarization, etc.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8" y="1763628"/>
            <a:ext cx="6365807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Modeling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91916"/>
            <a:ext cx="10744200" cy="50296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Following</a:t>
            </a:r>
            <a:r>
              <a:rPr lang="fr-FR" dirty="0" smtClean="0"/>
              <a:t> the </a:t>
            </a:r>
            <a:r>
              <a:rPr lang="fr-FR" dirty="0" err="1" smtClean="0"/>
              <a:t>principle</a:t>
            </a:r>
            <a:r>
              <a:rPr lang="fr-FR" dirty="0" smtClean="0"/>
              <a:t> of Object </a:t>
            </a:r>
            <a:r>
              <a:rPr lang="fr-FR" dirty="0" err="1"/>
              <a:t>O</a:t>
            </a:r>
            <a:r>
              <a:rPr lang="fr-FR" dirty="0" err="1" smtClean="0"/>
              <a:t>riented</a:t>
            </a:r>
            <a:r>
              <a:rPr lang="fr-FR" dirty="0" smtClean="0"/>
              <a:t> Design : </a:t>
            </a:r>
            <a:endParaRPr lang="fr-FR" dirty="0"/>
          </a:p>
          <a:p>
            <a:r>
              <a:rPr lang="fr-FR" dirty="0" err="1" smtClean="0"/>
              <a:t>Describe</a:t>
            </a:r>
            <a:r>
              <a:rPr lang="fr-FR" dirty="0" smtClean="0"/>
              <a:t> the </a:t>
            </a:r>
            <a:r>
              <a:rPr lang="fr-FR" dirty="0" err="1" smtClean="0">
                <a:solidFill>
                  <a:srgbClr val="7030A0"/>
                </a:solidFill>
              </a:rPr>
              <a:t>responsibilities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and </a:t>
            </a:r>
            <a:r>
              <a:rPr lang="fr-FR" dirty="0" err="1" smtClean="0">
                <a:solidFill>
                  <a:schemeClr val="accent4"/>
                </a:solidFill>
              </a:rPr>
              <a:t>properties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smtClean="0"/>
              <a:t>of the </a:t>
            </a:r>
            <a:r>
              <a:rPr lang="fr-FR" dirty="0" err="1" smtClean="0"/>
              <a:t>metadata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for data </a:t>
            </a:r>
            <a:r>
              <a:rPr lang="fr-FR" dirty="0" err="1" smtClean="0"/>
              <a:t>produced</a:t>
            </a:r>
            <a:r>
              <a:rPr lang="fr-FR" dirty="0" smtClean="0"/>
              <a:t> by an observation or a simulation </a:t>
            </a:r>
            <a:r>
              <a:rPr lang="fr-FR" dirty="0" err="1" smtClean="0"/>
              <a:t>process</a:t>
            </a:r>
            <a:r>
              <a:rPr lang="fr-FR" dirty="0" smtClean="0"/>
              <a:t>.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dialog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data providers and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came up </a:t>
            </a:r>
            <a:r>
              <a:rPr lang="fr-FR" dirty="0" err="1" smtClean="0"/>
              <a:t>with</a:t>
            </a:r>
            <a:r>
              <a:rPr lang="fr-FR" dirty="0" smtClean="0"/>
              <a:t> : </a:t>
            </a:r>
          </a:p>
          <a:p>
            <a:pPr lvl="1"/>
            <a:r>
              <a:rPr lang="fr-FR" b="1" dirty="0" err="1">
                <a:solidFill>
                  <a:srgbClr val="0033CC"/>
                </a:solidFill>
              </a:rPr>
              <a:t>R</a:t>
            </a:r>
            <a:r>
              <a:rPr lang="fr-FR" b="1" dirty="0" err="1" smtClean="0">
                <a:solidFill>
                  <a:srgbClr val="0033CC"/>
                </a:solidFill>
              </a:rPr>
              <a:t>oot</a:t>
            </a:r>
            <a:r>
              <a:rPr lang="fr-FR" b="1" dirty="0" smtClean="0">
                <a:solidFill>
                  <a:srgbClr val="0033CC"/>
                </a:solidFill>
              </a:rPr>
              <a:t> concepts </a:t>
            </a:r>
            <a:r>
              <a:rPr lang="fr-FR" dirty="0" err="1" smtClean="0"/>
              <a:t>qualifying</a:t>
            </a:r>
            <a:r>
              <a:rPr lang="fr-FR" b="1" dirty="0" smtClean="0"/>
              <a:t> </a:t>
            </a:r>
            <a:r>
              <a:rPr lang="fr-FR" dirty="0" err="1" smtClean="0"/>
              <a:t>astronomical</a:t>
            </a:r>
            <a:r>
              <a:rPr lang="fr-FR" dirty="0" smtClean="0"/>
              <a:t> data </a:t>
            </a:r>
          </a:p>
          <a:p>
            <a:pPr lvl="1"/>
            <a:r>
              <a:rPr lang="fr-FR" dirty="0" smtClean="0"/>
              <a:t>A </a:t>
            </a:r>
            <a:r>
              <a:rPr lang="fr-FR" b="1" dirty="0" err="1">
                <a:solidFill>
                  <a:srgbClr val="0033CC"/>
                </a:solidFill>
              </a:rPr>
              <a:t>vocabulary</a:t>
            </a:r>
            <a:r>
              <a:rPr lang="fr-FR" b="1" dirty="0">
                <a:solidFill>
                  <a:srgbClr val="0033CC"/>
                </a:solidFill>
              </a:rPr>
              <a:t> </a:t>
            </a:r>
            <a:r>
              <a:rPr lang="fr-FR" dirty="0" smtClean="0"/>
              <a:t>(</a:t>
            </a:r>
            <a:r>
              <a:rPr lang="fr-FR" dirty="0" err="1" smtClean="0"/>
              <a:t>list</a:t>
            </a:r>
            <a:r>
              <a:rPr lang="fr-FR" dirty="0" smtClean="0"/>
              <a:t> of </a:t>
            </a:r>
            <a:r>
              <a:rPr lang="fr-FR" dirty="0" err="1" smtClean="0"/>
              <a:t>terms</a:t>
            </a:r>
            <a:r>
              <a:rPr lang="fr-FR" dirty="0"/>
              <a:t>)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practises</a:t>
            </a:r>
            <a:r>
              <a:rPr lang="fr-FR" dirty="0" smtClean="0"/>
              <a:t> (FITS, </a:t>
            </a:r>
            <a:r>
              <a:rPr lang="fr-FR" dirty="0" err="1" smtClean="0"/>
              <a:t>bibliographic</a:t>
            </a:r>
            <a:r>
              <a:rPr lang="fr-FR" dirty="0" smtClean="0"/>
              <a:t> services,  archives contents, interviews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astronomers</a:t>
            </a:r>
            <a:r>
              <a:rPr lang="fr-FR" dirty="0" smtClean="0"/>
              <a:t> and data providers ..)</a:t>
            </a:r>
          </a:p>
          <a:p>
            <a:pPr lvl="1"/>
            <a:r>
              <a:rPr lang="fr-FR" dirty="0" smtClean="0"/>
              <a:t> </a:t>
            </a:r>
            <a:r>
              <a:rPr lang="fr-FR" b="1" dirty="0" err="1" smtClean="0">
                <a:solidFill>
                  <a:srgbClr val="0033CC"/>
                </a:solidFill>
              </a:rPr>
              <a:t>logical</a:t>
            </a:r>
            <a:r>
              <a:rPr lang="fr-FR" b="1" dirty="0" smtClean="0">
                <a:solidFill>
                  <a:srgbClr val="0033CC"/>
                </a:solidFill>
              </a:rPr>
              <a:t> structure </a:t>
            </a:r>
            <a:r>
              <a:rPr lang="fr-FR" dirty="0" err="1" smtClean="0"/>
              <a:t>showing</a:t>
            </a:r>
            <a:r>
              <a:rPr lang="fr-FR" dirty="0" smtClean="0"/>
              <a:t> the </a:t>
            </a:r>
            <a:r>
              <a:rPr lang="fr-FR" dirty="0" err="1" smtClean="0"/>
              <a:t>dependencies</a:t>
            </a:r>
            <a:r>
              <a:rPr lang="fr-FR" dirty="0" smtClean="0"/>
              <a:t> and relations </a:t>
            </a:r>
            <a:r>
              <a:rPr lang="fr-FR" dirty="0" err="1" smtClean="0"/>
              <a:t>between</a:t>
            </a:r>
            <a:r>
              <a:rPr lang="fr-FR" dirty="0" smtClean="0"/>
              <a:t> all </a:t>
            </a:r>
            <a:r>
              <a:rPr lang="fr-FR" dirty="0" err="1" smtClean="0"/>
              <a:t>pieces</a:t>
            </a:r>
            <a:r>
              <a:rPr lang="fr-FR" dirty="0" smtClean="0"/>
              <a:t> of </a:t>
            </a:r>
            <a:r>
              <a:rPr lang="fr-FR" dirty="0" err="1" smtClean="0"/>
              <a:t>metadata</a:t>
            </a:r>
            <a:r>
              <a:rPr lang="fr-FR" dirty="0" smtClean="0"/>
              <a:t> 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A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schema</a:t>
            </a:r>
            <a:r>
              <a:rPr lang="fr-FR" dirty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metadata</a:t>
            </a:r>
            <a:r>
              <a:rPr lang="fr-FR" dirty="0"/>
              <a:t> </a:t>
            </a:r>
            <a:r>
              <a:rPr lang="fr-FR" dirty="0" err="1"/>
              <a:t>representation</a:t>
            </a:r>
            <a:r>
              <a:rPr lang="fr-FR" dirty="0"/>
              <a:t> </a:t>
            </a:r>
            <a:r>
              <a:rPr lang="fr-FR" dirty="0" err="1"/>
              <a:t>built</a:t>
            </a:r>
            <a:r>
              <a:rPr lang="fr-FR" dirty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commonalities</a:t>
            </a:r>
            <a:r>
              <a:rPr lang="fr-FR" dirty="0" smtClean="0"/>
              <a:t> and </a:t>
            </a:r>
            <a:r>
              <a:rPr lang="fr-FR" dirty="0" err="1" smtClean="0"/>
              <a:t>specificities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at </a:t>
            </a:r>
            <a:r>
              <a:rPr lang="fr-FR" dirty="0" err="1" smtClean="0"/>
              <a:t>various</a:t>
            </a:r>
            <a:r>
              <a:rPr lang="fr-FR" dirty="0" smtClean="0"/>
              <a:t> data providers archives  </a:t>
            </a:r>
          </a:p>
        </p:txBody>
      </p:sp>
    </p:spTree>
    <p:extLst>
      <p:ext uri="{BB962C8B-B14F-4D97-AF65-F5344CB8AC3E}">
        <p14:creationId xmlns:p14="http://schemas.microsoft.com/office/powerpoint/2010/main" val="17502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55857"/>
              </p:ext>
            </p:extLst>
          </p:nvPr>
        </p:nvGraphicFramePr>
        <p:xfrm>
          <a:off x="638356" y="2104846"/>
          <a:ext cx="10403456" cy="286187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455239"/>
                <a:gridCol w="3554712"/>
                <a:gridCol w="1421884"/>
                <a:gridCol w="971621"/>
              </a:tblGrid>
              <a:tr h="574186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Metadata features   </a:t>
                      </a:r>
                      <a:endParaRPr lang="en-US" sz="2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Data model </a:t>
                      </a:r>
                      <a:r>
                        <a:rPr lang="en-US" sz="2400" b="0" u="none" strike="noStrike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name&amp;version</a:t>
                      </a:r>
                      <a:r>
                        <a:rPr lang="en-US" sz="2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</a:t>
                      </a:r>
                      <a:endParaRPr lang="en-US" sz="2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Year </a:t>
                      </a:r>
                      <a:endParaRPr lang="en-US" sz="2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Status</a:t>
                      </a:r>
                      <a:endParaRPr lang="en-US" sz="2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3418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Astronomical Space Time Coordinates  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STC v 1.33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2007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REC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559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STC v 2.0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2016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WD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2790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Physical axis description and properties 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Characterization   v1.13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2008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REC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 building blocks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122947" y="6047874"/>
            <a:ext cx="949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REC : IVOA </a:t>
            </a:r>
            <a:r>
              <a:rPr lang="fr-FR" sz="2000" dirty="0" err="1" smtClean="0"/>
              <a:t>Recommendation</a:t>
            </a:r>
            <a:r>
              <a:rPr lang="fr-FR" sz="2000" dirty="0" smtClean="0"/>
              <a:t>     PR: </a:t>
            </a:r>
            <a:r>
              <a:rPr lang="fr-FR" sz="2000" dirty="0" err="1" smtClean="0"/>
              <a:t>Proposed</a:t>
            </a:r>
            <a:r>
              <a:rPr lang="fr-FR" sz="2000" dirty="0" smtClean="0"/>
              <a:t> </a:t>
            </a:r>
            <a:r>
              <a:rPr lang="fr-FR" sz="2000" dirty="0" err="1" smtClean="0"/>
              <a:t>Recommendation</a:t>
            </a:r>
            <a:r>
              <a:rPr lang="fr-FR" sz="2000" dirty="0" smtClean="0"/>
              <a:t> 	WD</a:t>
            </a:r>
            <a:r>
              <a:rPr lang="fr-FR" sz="2000" dirty="0"/>
              <a:t>: </a:t>
            </a:r>
            <a:r>
              <a:rPr lang="fr-FR" sz="2000" dirty="0" err="1"/>
              <a:t>Working</a:t>
            </a:r>
            <a:r>
              <a:rPr lang="fr-FR" sz="2000" dirty="0"/>
              <a:t> </a:t>
            </a:r>
            <a:r>
              <a:rPr lang="fr-FR" sz="2000" dirty="0" err="1"/>
              <a:t>Draft</a:t>
            </a:r>
            <a:r>
              <a:rPr lang="fr-FR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1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Observational</a:t>
            </a:r>
            <a:r>
              <a:rPr lang="fr-FR" dirty="0" smtClean="0"/>
              <a:t> </a:t>
            </a:r>
            <a:r>
              <a:rPr lang="fr-FR" dirty="0" err="1" smtClean="0"/>
              <a:t>Metadata</a:t>
            </a:r>
            <a:endParaRPr lang="en-US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074609"/>
              </p:ext>
            </p:extLst>
          </p:nvPr>
        </p:nvGraphicFramePr>
        <p:xfrm>
          <a:off x="417094" y="1453930"/>
          <a:ext cx="11774905" cy="535599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340655"/>
                <a:gridCol w="2120674"/>
                <a:gridCol w="960851"/>
                <a:gridCol w="867076"/>
                <a:gridCol w="1164032"/>
                <a:gridCol w="2321617"/>
              </a:tblGrid>
              <a:tr h="5977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Metadata features  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Data model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name &amp;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version 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Year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Protocol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Applications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3647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Spectral Line Transitions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Simple Spectral Line  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SLAP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VOSpec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SPLAT-VO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3034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1D Spectrum,  Light Curves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Spectrum v1.0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SSA 1.0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4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1D Spectrum,  Light Curves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Spectrum v1.1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SSA 1.1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SPLAT-VO, IRIS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7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SED, Photometric Points, Time series, Multi-segment 1D spectrum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Spectral v2.0 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SSA 1.1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SPLAT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7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Observational dataset  Core Components    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ObsCore v1.0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TAP 1.0, SIAv2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TAPHandle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TOPCAT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3034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(All data products for global discovery) 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ObsCore v1.1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TAP 1.0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TAPHandle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TOPCAT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89195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Photometric calibration   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Photometry v1.0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SPLAT-VO, CDS </a:t>
                      </a:r>
                      <a:r>
                        <a:rPr lang="en-US" sz="2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Sed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browser, SVO Filter Profile Service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7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All observation datasets (Fine grain description )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DataSet Metadata v1.0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WD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47612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N-D cubes; pixelated images, sparse data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NDCube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v1.0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SPLAT-VO/time</a:t>
                      </a:r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5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6715" y="529006"/>
            <a:ext cx="10515600" cy="779463"/>
          </a:xfrm>
        </p:spPr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Metadata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37811"/>
              </p:ext>
            </p:extLst>
          </p:nvPr>
        </p:nvGraphicFramePr>
        <p:xfrm>
          <a:off x="0" y="1465629"/>
          <a:ext cx="12055641" cy="4921832"/>
        </p:xfrm>
        <a:graphic>
          <a:graphicData uri="http://schemas.openxmlformats.org/drawingml/2006/table">
            <a:tbl>
              <a:tblPr/>
              <a:tblGrid>
                <a:gridCol w="4018547"/>
                <a:gridCol w="3254417"/>
                <a:gridCol w="867500"/>
                <a:gridCol w="736519"/>
                <a:gridCol w="1356744"/>
                <a:gridCol w="1821914"/>
              </a:tblGrid>
              <a:tr h="44338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Metadata features  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Data model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name &amp;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version 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Year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Protocol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Applications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78063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VOEvent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transients observations  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VOEvent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v2.0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VTP 1.0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embedded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</a:tr>
              <a:tr h="4385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time series   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time series v1.0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08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Simulation Data  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972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Simulations, data and code description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v1.0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SimDAL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DEUVO,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Meudon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PDR code,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MilleniumDB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etc.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9351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simulations, Implementations of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SimDM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Implementations of the Simulation DM v1.0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40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Provenance metadata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951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Datasets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generation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process, Progenitors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Provenance DM  v1.0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1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66FF"/>
      </a:hlink>
      <a:folHlink>
        <a:srgbClr val="CC0099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66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-CDS-Modele-PPT-061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1630</Words>
  <Application>Microsoft Office PowerPoint</Application>
  <PresentationFormat>Grand écran</PresentationFormat>
  <Paragraphs>443</Paragraphs>
  <Slides>22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Modèle par défaut</vt:lpstr>
      <vt:lpstr>Presentation-CDS-Modele-PPT-061015</vt:lpstr>
      <vt:lpstr>Data modeling in the Virtual Observatory Framework </vt:lpstr>
      <vt:lpstr>A collaborative effort thanks to </vt:lpstr>
      <vt:lpstr>IVOA Working Groups / Interactions</vt:lpstr>
      <vt:lpstr>Metadata modeling goals in the VO context </vt:lpstr>
      <vt:lpstr>What is metadata in our context ?</vt:lpstr>
      <vt:lpstr>Modeling Strategy</vt:lpstr>
      <vt:lpstr>General building blocks models </vt:lpstr>
      <vt:lpstr>Observational Metadata</vt:lpstr>
      <vt:lpstr>Other Metadata</vt:lpstr>
      <vt:lpstr>Présentation PowerPoint</vt:lpstr>
      <vt:lpstr>Structural aspect  </vt:lpstr>
      <vt:lpstr>Graphs</vt:lpstr>
      <vt:lpstr>Data Model Table description  (ObsTAP)</vt:lpstr>
      <vt:lpstr>VO-DML data model description </vt:lpstr>
      <vt:lpstr>Interaction aspect /server side</vt:lpstr>
      <vt:lpstr>Interaction aspect /client side</vt:lpstr>
      <vt:lpstr>Data models  in action  </vt:lpstr>
      <vt:lpstr>Lessons learnt (development strategy)</vt:lpstr>
      <vt:lpstr>Lessons learnt (technical aspects )</vt:lpstr>
      <vt:lpstr>Conclusion </vt:lpstr>
      <vt:lpstr>Thanks for your attention Thanks to all people involved  </vt:lpstr>
      <vt:lpstr>A collaborative effort thanks to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louys</dc:creator>
  <cp:lastModifiedBy>louys</cp:lastModifiedBy>
  <cp:revision>250</cp:revision>
  <cp:lastPrinted>2016-10-14T10:11:28Z</cp:lastPrinted>
  <dcterms:created xsi:type="dcterms:W3CDTF">2016-10-05T09:11:43Z</dcterms:created>
  <dcterms:modified xsi:type="dcterms:W3CDTF">2016-10-20T11:59:53Z</dcterms:modified>
</cp:coreProperties>
</file>