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df" ContentType="application/pdf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366" r:id="rId1"/>
  </p:sldMasterIdLst>
  <p:notesMasterIdLst>
    <p:notesMasterId r:id="rId60"/>
  </p:notesMasterIdLst>
  <p:handoutMasterIdLst>
    <p:handoutMasterId r:id="rId61"/>
  </p:handoutMasterIdLst>
  <p:sldIdLst>
    <p:sldId id="318" r:id="rId2"/>
    <p:sldId id="319" r:id="rId3"/>
    <p:sldId id="317" r:id="rId4"/>
    <p:sldId id="311" r:id="rId5"/>
    <p:sldId id="312" r:id="rId6"/>
    <p:sldId id="314" r:id="rId7"/>
    <p:sldId id="315" r:id="rId8"/>
    <p:sldId id="310" r:id="rId9"/>
    <p:sldId id="269" r:id="rId10"/>
    <p:sldId id="295" r:id="rId11"/>
    <p:sldId id="307" r:id="rId12"/>
    <p:sldId id="298" r:id="rId13"/>
    <p:sldId id="320" r:id="rId14"/>
    <p:sldId id="303" r:id="rId15"/>
    <p:sldId id="297" r:id="rId16"/>
    <p:sldId id="299" r:id="rId17"/>
    <p:sldId id="300" r:id="rId18"/>
    <p:sldId id="301" r:id="rId19"/>
    <p:sldId id="302" r:id="rId20"/>
    <p:sldId id="304" r:id="rId21"/>
    <p:sldId id="305" r:id="rId22"/>
    <p:sldId id="308" r:id="rId23"/>
    <p:sldId id="321" r:id="rId24"/>
    <p:sldId id="292" r:id="rId25"/>
    <p:sldId id="270" r:id="rId26"/>
    <p:sldId id="271" r:id="rId27"/>
    <p:sldId id="272" r:id="rId28"/>
    <p:sldId id="277" r:id="rId29"/>
    <p:sldId id="289" r:id="rId30"/>
    <p:sldId id="278" r:id="rId31"/>
    <p:sldId id="284" r:id="rId32"/>
    <p:sldId id="280" r:id="rId33"/>
    <p:sldId id="293" r:id="rId34"/>
    <p:sldId id="306" r:id="rId35"/>
    <p:sldId id="281" r:id="rId36"/>
    <p:sldId id="279" r:id="rId37"/>
    <p:sldId id="291" r:id="rId38"/>
    <p:sldId id="282" r:id="rId39"/>
    <p:sldId id="283" r:id="rId40"/>
    <p:sldId id="285" r:id="rId41"/>
    <p:sldId id="323" r:id="rId42"/>
    <p:sldId id="286" r:id="rId43"/>
    <p:sldId id="287" r:id="rId44"/>
    <p:sldId id="294" r:id="rId45"/>
    <p:sldId id="309" r:id="rId46"/>
    <p:sldId id="290" r:id="rId47"/>
    <p:sldId id="296" r:id="rId48"/>
    <p:sldId id="322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</p:sldIdLst>
  <p:sldSz cx="9601200" cy="7315200"/>
  <p:notesSz cx="6858000" cy="9144000"/>
  <p:defaultTextStyle>
    <a:defPPr>
      <a:defRPr lang="en-US"/>
    </a:defPPr>
    <a:lvl1pPr algn="l" defTabSz="48330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83306" algn="l" defTabSz="48330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66612" algn="l" defTabSz="48330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449918" algn="l" defTabSz="48330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933224" algn="l" defTabSz="48330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416531" algn="l" defTabSz="483306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899837" algn="l" defTabSz="483306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383143" algn="l" defTabSz="483306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866449" algn="l" defTabSz="483306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bw" scaleToFitPaper="1"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523" autoAdjust="0"/>
    <p:restoredTop sz="94660"/>
  </p:normalViewPr>
  <p:slideViewPr>
    <p:cSldViewPr snapToObjects="1">
      <p:cViewPr varScale="1">
        <p:scale>
          <a:sx n="146" d="100"/>
          <a:sy n="146" d="100"/>
        </p:scale>
        <p:origin x="-344" y="-104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B42C38-3E0B-B845-8CB2-A5F9B8CA55DB}" type="datetime1">
              <a:rPr lang="en-US"/>
              <a:pPr>
                <a:defRPr/>
              </a:pPr>
              <a:t>5/19/10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5FA6FE-881E-974A-9766-89629D249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9545BD-057B-064D-B159-B95738DD7F7A}" type="datetime1">
              <a:rPr lang="en-US"/>
              <a:pPr>
                <a:defRPr/>
              </a:pPr>
              <a:t>5/19/10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2C5723-AF15-784B-9FAB-5AA5EED9C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8330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83306" algn="l" defTabSz="48330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66612" algn="l" defTabSz="48330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449918" algn="l" defTabSz="48330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933224" algn="l" defTabSz="483306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416531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leculeTrac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555" y="240453"/>
            <a:ext cx="6085759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776" y="4432150"/>
            <a:ext cx="7919323" cy="1080546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776" y="5579634"/>
            <a:ext cx="7919323" cy="1099671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84FB-4F07-B346-8633-0CABE62E0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03" y="4226560"/>
            <a:ext cx="7964996" cy="717177"/>
          </a:xfrm>
        </p:spPr>
        <p:txBody>
          <a:bodyPr anchor="b">
            <a:normAutofit/>
          </a:bodyPr>
          <a:lstStyle>
            <a:lvl1pPr algn="ctr">
              <a:defRPr sz="3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7057" y="487681"/>
            <a:ext cx="3087091" cy="3136093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 algn="l" defTabSz="966612" rtl="0" eaLnBrk="1" latinLnBrk="0" hangingPunct="1">
              <a:spcBef>
                <a:spcPts val="2114"/>
              </a:spcBef>
              <a:buFontTx/>
              <a:buNone/>
              <a:defRPr sz="25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103" y="4948517"/>
            <a:ext cx="7964996" cy="1463040"/>
          </a:xfrm>
        </p:spPr>
        <p:txBody>
          <a:bodyPr/>
          <a:lstStyle>
            <a:lvl1pPr marL="0" indent="0" algn="ctr">
              <a:buNone/>
              <a:defRPr sz="21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091B-40E5-A148-B0A5-707CDA79D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3E9-FB1C-5C43-9B7D-78B1EE118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0333" y="444651"/>
            <a:ext cx="2037902" cy="5981252"/>
          </a:xfrm>
        </p:spPr>
        <p:txBody>
          <a:bodyPr vert="eaVer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1775" y="441616"/>
            <a:ext cx="6452081" cy="5984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1652-456B-454E-86E8-76FC9CB06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71F3-304F-0A40-BC15-6ECEF77C7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774" y="1300282"/>
            <a:ext cx="7919324" cy="2089573"/>
          </a:xfrm>
        </p:spPr>
        <p:txBody>
          <a:bodyPr anchor="b" anchorCtr="0"/>
          <a:lstStyle>
            <a:lvl1pPr algn="ctr" defTabSz="966612" rtl="0" eaLnBrk="1" latinLnBrk="0" hangingPunct="1">
              <a:spcBef>
                <a:spcPct val="0"/>
              </a:spcBef>
              <a:buNone/>
              <a:defRPr sz="55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774" y="3439162"/>
            <a:ext cx="7919324" cy="1600199"/>
          </a:xfrm>
        </p:spPr>
        <p:txBody>
          <a:bodyPr/>
          <a:lstStyle>
            <a:lvl1pPr marL="0" indent="0" algn="ctr" defTabSz="966612" rtl="0" eaLnBrk="1" latinLnBrk="0" hangingPunct="1">
              <a:spcBef>
                <a:spcPts val="317"/>
              </a:spcBef>
              <a:buFontTx/>
              <a:buNone/>
              <a:defRPr sz="25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7251-EE6E-F142-B116-635AEAB7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6" y="114749"/>
            <a:ext cx="7960996" cy="1764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434" y="2018454"/>
            <a:ext cx="3840480" cy="4240107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951" y="2018454"/>
            <a:ext cx="3840480" cy="4240107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768-B15B-4F44-B729-56835FBFA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6" y="114749"/>
            <a:ext cx="7960996" cy="17642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434" y="1879004"/>
            <a:ext cx="3840480" cy="549834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434" y="2553147"/>
            <a:ext cx="3840480" cy="3705411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951" y="1879004"/>
            <a:ext cx="3840480" cy="549834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951" y="2553147"/>
            <a:ext cx="3840480" cy="3705411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627F-4994-C043-BEB2-6FBD07295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FFDC-B3A3-D34B-8C43-9F71173F6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81EE-8116-A04A-9D10-59E218B98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24" y="487681"/>
            <a:ext cx="3744468" cy="1463040"/>
          </a:xfrm>
        </p:spPr>
        <p:txBody>
          <a:bodyPr anchor="b">
            <a:normAutofit/>
          </a:bodyPr>
          <a:lstStyle>
            <a:lvl1pPr algn="ctr">
              <a:defRPr sz="38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513" y="487681"/>
            <a:ext cx="3744468" cy="577088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924" y="1950721"/>
            <a:ext cx="3744468" cy="3901440"/>
          </a:xfrm>
        </p:spPr>
        <p:txBody>
          <a:bodyPr/>
          <a:lstStyle>
            <a:lvl1pPr marL="0" indent="0" algn="ctr">
              <a:buNone/>
              <a:defRPr sz="21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9E59-85A2-8247-B0F0-D3A0A6E1A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02" y="487680"/>
            <a:ext cx="3744468" cy="1463040"/>
          </a:xfrm>
        </p:spPr>
        <p:txBody>
          <a:bodyPr anchor="b">
            <a:normAutofit/>
          </a:bodyPr>
          <a:lstStyle>
            <a:lvl1pPr algn="ctr">
              <a:defRPr sz="3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30104" y="1788160"/>
            <a:ext cx="3124391" cy="3173984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25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102" y="1950720"/>
            <a:ext cx="3744468" cy="3901440"/>
          </a:xfrm>
        </p:spPr>
        <p:txBody>
          <a:bodyPr/>
          <a:lstStyle>
            <a:lvl1pPr marL="0" indent="0" algn="ctr">
              <a:buNone/>
              <a:defRPr sz="21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A60A-CBE6-4048-9511-78CAACEB8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>
            <a:alphaModFix amt="10000"/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438" y="115148"/>
            <a:ext cx="7960995" cy="1764453"/>
          </a:xfrm>
          <a:prstGeom prst="rect">
            <a:avLst/>
          </a:prstGeom>
        </p:spPr>
        <p:txBody>
          <a:bodyPr vert="horz" lIns="96661" tIns="48331" rIns="96661" bIns="4833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438" y="2008294"/>
            <a:ext cx="7960995" cy="42164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4207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200" smtClean="0">
                <a:solidFill>
                  <a:schemeClr val="accent2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714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200" smtClean="0">
                <a:solidFill>
                  <a:schemeClr val="accent2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0550" y="6780107"/>
            <a:ext cx="80010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200" smtClean="0">
                <a:solidFill>
                  <a:schemeClr val="accent2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5FD49331-B6FB-3B43-921A-0F51EA704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82" r:id="rId2"/>
    <p:sldLayoutId id="2147484392" r:id="rId3"/>
    <p:sldLayoutId id="2147484383" r:id="rId4"/>
    <p:sldLayoutId id="2147484384" r:id="rId5"/>
    <p:sldLayoutId id="2147484385" r:id="rId6"/>
    <p:sldLayoutId id="2147484386" r:id="rId7"/>
    <p:sldLayoutId id="2147484393" r:id="rId8"/>
    <p:sldLayoutId id="2147484387" r:id="rId9"/>
    <p:sldLayoutId id="2147484388" r:id="rId10"/>
    <p:sldLayoutId id="2147484389" r:id="rId11"/>
    <p:sldLayoutId id="214748439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59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59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59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59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59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5pPr>
      <a:lvl6pPr marL="483306" algn="ctr" rtl="0" fontAlgn="base">
        <a:spcBef>
          <a:spcPct val="0"/>
        </a:spcBef>
        <a:spcAft>
          <a:spcPct val="0"/>
        </a:spcAft>
        <a:defRPr sz="59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6pPr>
      <a:lvl7pPr marL="966612" algn="ctr" rtl="0" fontAlgn="base">
        <a:spcBef>
          <a:spcPct val="0"/>
        </a:spcBef>
        <a:spcAft>
          <a:spcPct val="0"/>
        </a:spcAft>
        <a:defRPr sz="59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7pPr>
      <a:lvl8pPr marL="1449918" algn="ctr" rtl="0" fontAlgn="base">
        <a:spcBef>
          <a:spcPct val="0"/>
        </a:spcBef>
        <a:spcAft>
          <a:spcPct val="0"/>
        </a:spcAft>
        <a:defRPr sz="59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8pPr>
      <a:lvl9pPr marL="1933224" algn="ctr" rtl="0" fontAlgn="base">
        <a:spcBef>
          <a:spcPct val="0"/>
        </a:spcBef>
        <a:spcAft>
          <a:spcPct val="0"/>
        </a:spcAft>
        <a:defRPr sz="59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9pPr>
    </p:titleStyle>
    <p:bodyStyle>
      <a:lvl1pPr marL="426249" indent="-426249" algn="l" rtl="0" fontAlgn="base">
        <a:spcBef>
          <a:spcPts val="2114"/>
        </a:spcBef>
        <a:spcAft>
          <a:spcPct val="0"/>
        </a:spcAft>
        <a:buBlip>
          <a:blip r:embed="rId15"/>
        </a:buBlip>
        <a:defRPr sz="25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852498" indent="-426249" algn="l" rtl="0" fontAlgn="base">
        <a:spcBef>
          <a:spcPts val="634"/>
        </a:spcBef>
        <a:spcAft>
          <a:spcPct val="0"/>
        </a:spcAft>
        <a:buBlip>
          <a:blip r:embed="rId15"/>
        </a:buBlip>
        <a:defRPr sz="23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208265" indent="-355767" algn="l" rtl="0" fontAlgn="base">
        <a:spcBef>
          <a:spcPts val="634"/>
        </a:spcBef>
        <a:spcAft>
          <a:spcPct val="0"/>
        </a:spcAft>
        <a:buBlip>
          <a:blip r:embed="rId15"/>
        </a:buBlip>
        <a:defRPr sz="21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577457" indent="-369192" algn="l" rtl="0" fontAlgn="base">
        <a:spcBef>
          <a:spcPts val="634"/>
        </a:spcBef>
        <a:spcAft>
          <a:spcPct val="0"/>
        </a:spcAft>
        <a:buBlip>
          <a:blip r:embed="rId15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933224" indent="-355767" algn="l" rtl="0" fontAlgn="base">
        <a:spcBef>
          <a:spcPts val="634"/>
        </a:spcBef>
        <a:spcAft>
          <a:spcPct val="0"/>
        </a:spcAft>
        <a:buBlip>
          <a:blip r:embed="rId15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pdf"/><Relationship Id="rId5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video" Target="file://localhost/Users/seaman/Movies/Max%20Headroom%20Art%20Of%20Noise%20Paranoimia.mp4" TargetMode="Externa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asarc.nasa.gov/lheasoft/fitsio/fitsio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tro_tv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82" y="159064"/>
            <a:ext cx="7793224" cy="71561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81281"/>
            <a:ext cx="7960995" cy="1229360"/>
          </a:xfrm>
        </p:spPr>
        <p:txBody>
          <a:bodyPr/>
          <a:lstStyle/>
          <a:p>
            <a:r>
              <a:rPr lang="en-US" dirty="0" smtClean="0"/>
              <a:t>FITS Tile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381762"/>
            <a:ext cx="8782766" cy="5462693"/>
          </a:xfrm>
        </p:spPr>
        <p:txBody>
          <a:bodyPr>
            <a:normAutofit/>
          </a:bodyPr>
          <a:lstStyle/>
          <a:p>
            <a:r>
              <a:rPr lang="en-US" dirty="0" smtClean="0"/>
              <a:t>A FITS standard – compressed data are FITS binary tables</a:t>
            </a:r>
          </a:p>
          <a:p>
            <a:r>
              <a:rPr lang="en-US" dirty="0" smtClean="0"/>
              <a:t>Headers remain readable</a:t>
            </a:r>
          </a:p>
          <a:p>
            <a:r>
              <a:rPr lang="en-US" dirty="0" smtClean="0"/>
              <a:t>Tiling permits rapid random read/write access</a:t>
            </a:r>
          </a:p>
          <a:p>
            <a:r>
              <a:rPr lang="en-US" dirty="0" smtClean="0"/>
              <a:t>Supports multiple compression algorithms</a:t>
            </a:r>
          </a:p>
          <a:p>
            <a:pPr lvl="1"/>
            <a:r>
              <a:rPr lang="en-US" dirty="0" smtClean="0"/>
              <a:t>Both lossless and </a:t>
            </a:r>
            <a:r>
              <a:rPr lang="en-US" dirty="0" err="1" smtClean="0"/>
              <a:t>lossy</a:t>
            </a:r>
            <a:endParaRPr lang="en-US" dirty="0" smtClean="0"/>
          </a:p>
          <a:p>
            <a:r>
              <a:rPr lang="en-US" dirty="0" smtClean="0"/>
              <a:t>As much about </a:t>
            </a:r>
            <a:r>
              <a:rPr lang="en-US" dirty="0" smtClean="0">
                <a:solidFill>
                  <a:srgbClr val="FF0000"/>
                </a:solidFill>
              </a:rPr>
              <a:t>throughput </a:t>
            </a:r>
            <a:r>
              <a:rPr lang="en-US" dirty="0" smtClean="0"/>
              <a:t>as storage</a:t>
            </a:r>
          </a:p>
          <a:p>
            <a:r>
              <a:rPr lang="en-US" dirty="0" smtClean="0"/>
              <a:t>CFITSIO supports on-the-fly (</a:t>
            </a:r>
            <a:r>
              <a:rPr lang="en-US" dirty="0" err="1" smtClean="0"/>
              <a:t>un)compression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First </a:t>
            </a:r>
            <a:r>
              <a:rPr lang="en-US" dirty="0" smtClean="0"/>
              <a:t>and every copy can be in native compressed format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81281"/>
            <a:ext cx="7960995" cy="1148080"/>
          </a:xfrm>
        </p:spPr>
        <p:txBody>
          <a:bodyPr/>
          <a:lstStyle/>
          <a:p>
            <a:r>
              <a:rPr lang="en-US" dirty="0" smtClean="0"/>
              <a:t>Supported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1" y="1371600"/>
            <a:ext cx="8782764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Rice (quick &amp; simple)</a:t>
            </a:r>
          </a:p>
          <a:p>
            <a:pPr lvl="1"/>
            <a:r>
              <a:rPr lang="en-US" dirty="0" smtClean="0"/>
              <a:t>blocked difference coding with adaptive noise partitioning</a:t>
            </a:r>
          </a:p>
          <a:p>
            <a:pPr lvl="1"/>
            <a:r>
              <a:rPr lang="en-US" dirty="0" smtClean="0"/>
              <a:t>Rice is best trade-off between compression and speed</a:t>
            </a:r>
          </a:p>
          <a:p>
            <a:r>
              <a:rPr lang="en-US" dirty="0" err="1" smtClean="0"/>
              <a:t>Hcompress</a:t>
            </a:r>
            <a:r>
              <a:rPr lang="en-US" dirty="0" smtClean="0"/>
              <a:t> (complex)</a:t>
            </a:r>
          </a:p>
          <a:p>
            <a:pPr lvl="1"/>
            <a:r>
              <a:rPr lang="en-US" dirty="0" smtClean="0"/>
              <a:t>1) wavelet transform (2-D </a:t>
            </a:r>
            <a:r>
              <a:rPr lang="en-US" dirty="0" err="1" smtClean="0"/>
              <a:t>Haar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2) optional quantization to discard noise (</a:t>
            </a:r>
            <a:r>
              <a:rPr lang="en-US" dirty="0" err="1" smtClean="0"/>
              <a:t>lossy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3) </a:t>
            </a:r>
            <a:r>
              <a:rPr lang="en-US" dirty="0" err="1" smtClean="0"/>
              <a:t>quadtree</a:t>
            </a:r>
            <a:r>
              <a:rPr lang="en-US" dirty="0" smtClean="0"/>
              <a:t> coding of coefficient </a:t>
            </a:r>
            <a:r>
              <a:rPr lang="en-US" dirty="0" err="1" smtClean="0"/>
              <a:t>bitplanes</a:t>
            </a:r>
            <a:endParaRPr lang="en-US" dirty="0" smtClean="0"/>
          </a:p>
          <a:p>
            <a:r>
              <a:rPr lang="en-US" sz="2300" dirty="0" smtClean="0"/>
              <a:t>GZIP </a:t>
            </a:r>
            <a:r>
              <a:rPr lang="en-US" dirty="0" smtClean="0"/>
              <a:t>(pattern matching)</a:t>
            </a:r>
          </a:p>
          <a:p>
            <a:pPr lvl="1"/>
            <a:r>
              <a:rPr lang="en-US" dirty="0" smtClean="0"/>
              <a:t>coded dictionary of repeated byte sequences</a:t>
            </a:r>
          </a:p>
          <a:p>
            <a:r>
              <a:rPr lang="en-US" sz="2300" dirty="0" smtClean="0"/>
              <a:t>PLIO </a:t>
            </a:r>
            <a:r>
              <a:rPr lang="en-US" dirty="0" smtClean="0"/>
              <a:t>(special purpose)</a:t>
            </a:r>
          </a:p>
          <a:p>
            <a:pPr lvl="1"/>
            <a:r>
              <a:rPr lang="en-US" dirty="0" smtClean="0"/>
              <a:t>run-length encoding specialized for masks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Noise, all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33" y="2013373"/>
            <a:ext cx="9126139" cy="5073227"/>
          </a:xfrm>
        </p:spPr>
        <p:txBody>
          <a:bodyPr>
            <a:normAutofit/>
          </a:bodyPr>
          <a:lstStyle/>
          <a:p>
            <a:r>
              <a:rPr lang="en-US" dirty="0" smtClean="0"/>
              <a:t>For most astronomical data (</a:t>
            </a:r>
            <a:r>
              <a:rPr lang="en-US" dirty="0" err="1" smtClean="0"/>
              <a:t>eg</a:t>
            </a:r>
            <a:r>
              <a:rPr lang="en-US" dirty="0" smtClean="0"/>
              <a:t>., Mosaic and </a:t>
            </a:r>
            <a:r>
              <a:rPr lang="en-US" sz="2100" dirty="0" smtClean="0"/>
              <a:t>NEWFIRM</a:t>
            </a:r>
            <a:r>
              <a:rPr lang="en-US" dirty="0" smtClean="0"/>
              <a:t>), the compression ratio depends </a:t>
            </a:r>
            <a:r>
              <a:rPr lang="en-US" dirty="0" smtClean="0">
                <a:solidFill>
                  <a:srgbClr val="FF0000"/>
                </a:solidFill>
              </a:rPr>
              <a:t>only </a:t>
            </a:r>
            <a:r>
              <a:rPr lang="en-US" dirty="0" smtClean="0"/>
              <a:t>on background noise</a:t>
            </a:r>
          </a:p>
          <a:p>
            <a:r>
              <a:rPr lang="en-US" dirty="0" smtClean="0"/>
              <a:t>Background </a:t>
            </a:r>
            <a:r>
              <a:rPr lang="en-US" dirty="0" err="1" smtClean="0"/>
              <a:t>σ</a:t>
            </a:r>
            <a:r>
              <a:rPr lang="en-US" dirty="0" smtClean="0"/>
              <a:t> from 3</a:t>
            </a:r>
            <a:r>
              <a:rPr lang="en-US" baseline="30000" dirty="0" smtClean="0"/>
              <a:t>rd</a:t>
            </a:r>
            <a:r>
              <a:rPr lang="en-US" dirty="0" smtClean="0"/>
              <a:t> order median absolute difference: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chemeClr val="accent1"/>
                </a:solidFill>
              </a:rPr>
              <a:t>σ</a:t>
            </a:r>
            <a:r>
              <a:rPr lang="en-US" dirty="0" smtClean="0">
                <a:solidFill>
                  <a:schemeClr val="accent1"/>
                </a:solidFill>
              </a:rPr>
              <a:t> = 0.6052 × median (–x</a:t>
            </a:r>
            <a:r>
              <a:rPr lang="en-US" baseline="-25000" dirty="0" smtClean="0">
                <a:solidFill>
                  <a:schemeClr val="accent1"/>
                </a:solidFill>
              </a:rPr>
              <a:t>i–2 </a:t>
            </a:r>
            <a:r>
              <a:rPr lang="en-US" dirty="0" smtClean="0">
                <a:solidFill>
                  <a:schemeClr val="accent1"/>
                </a:solidFill>
              </a:rPr>
              <a:t>+ 2x</a:t>
            </a:r>
            <a:r>
              <a:rPr lang="en-US" baseline="-25000" dirty="0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– x</a:t>
            </a:r>
            <a:r>
              <a:rPr lang="en-US" baseline="-25000" dirty="0" smtClean="0">
                <a:solidFill>
                  <a:schemeClr val="accent1"/>
                </a:solidFill>
              </a:rPr>
              <a:t>i+2</a:t>
            </a:r>
            <a:r>
              <a:rPr lang="en-US" dirty="0" smtClean="0">
                <a:solidFill>
                  <a:schemeClr val="accent1"/>
                </a:solidFill>
              </a:rPr>
              <a:t>)	</a:t>
            </a:r>
            <a:r>
              <a:rPr lang="en-US" sz="1900" i="1" dirty="0" smtClean="0"/>
              <a:t>via fast median algorithm</a:t>
            </a:r>
            <a:endParaRPr lang="en-US" sz="1900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Effective noise bits from quantization condition: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bits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σ</a:t>
            </a:r>
            <a:r>
              <a:rPr lang="en-US" dirty="0" smtClean="0"/>
              <a:t> √12)	</a:t>
            </a:r>
            <a:r>
              <a:rPr lang="en-US" sz="1900" i="1" dirty="0" err="1" smtClean="0"/>
              <a:t>σ</a:t>
            </a:r>
            <a:r>
              <a:rPr lang="en-US" sz="1900" i="1" dirty="0" smtClean="0"/>
              <a:t> in quantized units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err="1" smtClean="0">
                <a:solidFill>
                  <a:schemeClr val="accent1"/>
                </a:solidFill>
              </a:rPr>
              <a:t>N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bits</a:t>
            </a:r>
            <a:r>
              <a:rPr lang="en-US" dirty="0" smtClean="0">
                <a:solidFill>
                  <a:schemeClr val="accent1"/>
                </a:solidFill>
              </a:rPr>
              <a:t> = log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σ</a:t>
            </a:r>
            <a:r>
              <a:rPr lang="en-US" dirty="0" smtClean="0">
                <a:solidFill>
                  <a:schemeClr val="accent1"/>
                </a:solidFill>
              </a:rPr>
              <a:t> + 1.792	</a:t>
            </a:r>
            <a:r>
              <a:rPr lang="en-US" sz="1900" i="1" dirty="0" smtClean="0"/>
              <a:t>but, non-linear for small </a:t>
            </a:r>
            <a:r>
              <a:rPr lang="en-US" sz="1900" i="1" dirty="0" err="1" smtClean="0"/>
              <a:t>N</a:t>
            </a:r>
            <a:r>
              <a:rPr lang="en-US" sz="1900" i="1" baseline="-25000" dirty="0" err="1" smtClean="0"/>
              <a:t>bits</a:t>
            </a:r>
            <a:r>
              <a:rPr lang="en-US" sz="1900" i="1" dirty="0" smtClean="0"/>
              <a:t>  (</a:t>
            </a:r>
            <a:r>
              <a:rPr lang="en-US" sz="1900" dirty="0" smtClean="0">
                <a:solidFill>
                  <a:srgbClr val="FF0000"/>
                </a:solidFill>
              </a:rPr>
              <a:t>σ</a:t>
            </a:r>
            <a:r>
              <a:rPr lang="en-US" sz="1900" baseline="30000" dirty="0" smtClean="0">
                <a:solidFill>
                  <a:srgbClr val="FF0000"/>
                </a:solidFill>
              </a:rPr>
              <a:t>2</a:t>
            </a:r>
            <a:r>
              <a:rPr lang="en-US" sz="1900" dirty="0" smtClean="0">
                <a:solidFill>
                  <a:srgbClr val="FF0000"/>
                </a:solidFill>
              </a:rPr>
              <a:t> =  (2</a:t>
            </a:r>
            <a:r>
              <a:rPr lang="en-US" sz="1900" baseline="30000" dirty="0" smtClean="0">
                <a:solidFill>
                  <a:srgbClr val="FF0000"/>
                </a:solidFill>
              </a:rPr>
              <a:t>2N</a:t>
            </a:r>
            <a:r>
              <a:rPr lang="en-US" sz="1900" dirty="0" smtClean="0">
                <a:solidFill>
                  <a:srgbClr val="FF0000"/>
                </a:solidFill>
              </a:rPr>
              <a:t> – 1) / 12</a:t>
            </a:r>
            <a:r>
              <a:rPr lang="en-US" sz="19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noise_correction_brief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7914" y="489847"/>
            <a:ext cx="8696086" cy="61395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208280"/>
            <a:ext cx="7960995" cy="1391920"/>
          </a:xfrm>
        </p:spPr>
        <p:txBody>
          <a:bodyPr/>
          <a:lstStyle/>
          <a:p>
            <a:r>
              <a:rPr lang="en-US" dirty="0" smtClean="0"/>
              <a:t>Noise is incompressible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622744" cy="5317067"/>
          </a:xfrm>
        </p:spPr>
        <p:txBody>
          <a:bodyPr/>
          <a:lstStyle/>
          <a:p>
            <a:r>
              <a:rPr lang="en-US" dirty="0" smtClean="0"/>
              <a:t>Signal in astronomical data comes at </a:t>
            </a:r>
            <a:r>
              <a:rPr lang="en-US" dirty="0" smtClean="0">
                <a:solidFill>
                  <a:srgbClr val="FF0000"/>
                </a:solidFill>
              </a:rPr>
              <a:t>negligible cost</a:t>
            </a:r>
          </a:p>
          <a:p>
            <a:r>
              <a:rPr lang="en-US" dirty="0" smtClean="0"/>
              <a:t>Compression ratio definition:</a:t>
            </a:r>
          </a:p>
          <a:p>
            <a:pPr>
              <a:buNone/>
            </a:pPr>
            <a:r>
              <a:rPr lang="en-US" dirty="0" smtClean="0"/>
              <a:t>		R = </a:t>
            </a:r>
            <a:r>
              <a:rPr lang="en-US" dirty="0" err="1" smtClean="0"/>
              <a:t>size</a:t>
            </a:r>
            <a:r>
              <a:rPr lang="en-US" sz="1900" baseline="-25000" dirty="0" err="1" smtClean="0"/>
              <a:t>ORIGINAL</a:t>
            </a:r>
            <a:r>
              <a:rPr lang="en-US" dirty="0" smtClean="0"/>
              <a:t> / </a:t>
            </a:r>
            <a:r>
              <a:rPr lang="en-US" dirty="0" err="1" smtClean="0"/>
              <a:t>size</a:t>
            </a:r>
            <a:r>
              <a:rPr lang="en-US" sz="1900" baseline="-25000" dirty="0" err="1" smtClean="0"/>
              <a:t>COMPRESSED</a:t>
            </a:r>
            <a:endParaRPr lang="en-US" sz="1900" dirty="0" smtClean="0"/>
          </a:p>
          <a:p>
            <a:r>
              <a:rPr lang="en-US" dirty="0" smtClean="0"/>
              <a:t>Theoretical best:</a:t>
            </a:r>
          </a:p>
          <a:p>
            <a:pPr>
              <a:buNone/>
            </a:pPr>
            <a:r>
              <a:rPr lang="en-US" dirty="0" smtClean="0"/>
              <a:t>		R = </a:t>
            </a:r>
            <a:r>
              <a:rPr lang="en-US" sz="2100" dirty="0" smtClean="0"/>
              <a:t>BITPIX</a:t>
            </a:r>
            <a:r>
              <a:rPr lang="en-US" dirty="0" smtClean="0"/>
              <a:t> /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bits</a:t>
            </a:r>
            <a:r>
              <a:rPr lang="en-US" i="1" dirty="0" smtClean="0"/>
              <a:t>      </a:t>
            </a:r>
            <a:r>
              <a:rPr lang="en-US" sz="1400" dirty="0" smtClean="0"/>
              <a:t>=</a:t>
            </a:r>
          </a:p>
          <a:p>
            <a:r>
              <a:rPr lang="en-US" dirty="0" smtClean="0"/>
              <a:t>Real-world algorithms impose a tax of K bits/pixel: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1"/>
                </a:solidFill>
              </a:rPr>
              <a:t>R = </a:t>
            </a:r>
            <a:r>
              <a:rPr lang="en-US" sz="2100" dirty="0" smtClean="0">
                <a:solidFill>
                  <a:schemeClr val="accent1"/>
                </a:solidFill>
              </a:rPr>
              <a:t>BITPIX</a:t>
            </a:r>
            <a:r>
              <a:rPr lang="en-US" dirty="0" smtClean="0">
                <a:solidFill>
                  <a:schemeClr val="accent1"/>
                </a:solidFill>
              </a:rPr>
              <a:t> / (</a:t>
            </a:r>
            <a:r>
              <a:rPr lang="en-US" i="1" dirty="0" err="1" smtClean="0">
                <a:solidFill>
                  <a:schemeClr val="accent1"/>
                </a:solidFill>
              </a:rPr>
              <a:t>N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bits</a:t>
            </a:r>
            <a:r>
              <a:rPr lang="en-US" i="1" baseline="-25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+ K)</a:t>
            </a:r>
            <a:r>
              <a:rPr lang="en-US" dirty="0" smtClean="0"/>
              <a:t>		K ~ 1 for Rice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180673" y="4507114"/>
            <a:ext cx="1516811" cy="593783"/>
            <a:chOff x="5150882" y="4472082"/>
            <a:chExt cx="1516811" cy="593783"/>
          </a:xfrm>
        </p:grpSpPr>
        <p:sp>
          <p:nvSpPr>
            <p:cNvPr id="7" name="TextBox 6"/>
            <p:cNvSpPr txBox="1"/>
            <p:nvPr/>
          </p:nvSpPr>
          <p:spPr>
            <a:xfrm>
              <a:off x="5150882" y="4472082"/>
              <a:ext cx="1516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BITPIX × </a:t>
              </a:r>
              <a:r>
                <a:rPr lang="en-US" sz="1400" dirty="0" err="1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npixels</a:t>
              </a:r>
              <a:endParaRPr lang="en-US" sz="1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758088"/>
              <a:ext cx="12623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N</a:t>
              </a:r>
              <a:r>
                <a:rPr lang="en-US" sz="1400" i="1" baseline="-25000" dirty="0" err="1" smtClean="0"/>
                <a:t>bits</a:t>
              </a:r>
              <a:r>
                <a:rPr lang="en-US" sz="1400" i="1" baseline="-25000" dirty="0" smtClean="0"/>
                <a:t> </a:t>
              </a:r>
              <a:r>
                <a:rPr lang="en-US" sz="1400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× </a:t>
              </a:r>
              <a:r>
                <a:rPr lang="en-US" sz="1400" dirty="0" err="1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npixels</a:t>
              </a:r>
              <a:endParaRPr lang="en-US" sz="1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200650" y="4784362"/>
              <a:ext cx="139573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0"/>
            <a:ext cx="7960995" cy="975360"/>
          </a:xfrm>
        </p:spPr>
        <p:txBody>
          <a:bodyPr/>
          <a:lstStyle/>
          <a:p>
            <a:r>
              <a:rPr lang="en-US" dirty="0" smtClean="0"/>
              <a:t>Compression ratio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pic>
        <p:nvPicPr>
          <p:cNvPr id="9" name="Picture 8" descr="comp_rat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5661489" cy="562564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200" y="3657601"/>
            <a:ext cx="426737" cy="482327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6746241"/>
            <a:ext cx="1602847" cy="482327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Noise bits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4388" y="1422673"/>
            <a:ext cx="1556812" cy="482327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25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Mosaic II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96513" y="1066800"/>
            <a:ext cx="3052287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Compression correlates closely with noise</a:t>
            </a:r>
          </a:p>
          <a:p>
            <a:pPr>
              <a:buNone/>
            </a:pPr>
            <a:r>
              <a:rPr lang="en-US" sz="2000" dirty="0" smtClean="0"/>
              <a:t>Distinctive functional behavior</a:t>
            </a:r>
          </a:p>
          <a:p>
            <a:pPr>
              <a:buNone/>
            </a:pPr>
            <a:r>
              <a:rPr lang="en-US" sz="2000" dirty="0" smtClean="0"/>
              <a:t>For three very different comp. algorithms</a:t>
            </a:r>
          </a:p>
          <a:p>
            <a:pPr>
              <a:buNone/>
            </a:pPr>
            <a:r>
              <a:rPr lang="en-US" sz="2000" dirty="0" smtClean="0"/>
              <a:t>For flat-field and bias exposures as well       as for science data</a:t>
            </a:r>
          </a:p>
          <a:p>
            <a:pPr>
              <a:buNone/>
            </a:pPr>
            <a:r>
              <a:rPr lang="en-US" sz="2000" dirty="0" smtClean="0"/>
              <a:t>That is, for pictures of: the sky                            a lamp in the dome  no exposure at all</a:t>
            </a:r>
          </a:p>
          <a:p>
            <a:pPr>
              <a:buNone/>
            </a:pPr>
            <a:r>
              <a:rPr lang="en-US" sz="2000" dirty="0" smtClean="0"/>
              <a:t>Signal doesn’t matter!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162560"/>
            <a:ext cx="7960995" cy="975360"/>
          </a:xfrm>
        </p:spPr>
        <p:txBody>
          <a:bodyPr/>
          <a:lstStyle/>
          <a:p>
            <a:r>
              <a:rPr lang="en-US" dirty="0" smtClean="0"/>
              <a:t>Speed matters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pic>
        <p:nvPicPr>
          <p:cNvPr id="8" name="Picture 7" descr="pack_spe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2" y="1625600"/>
            <a:ext cx="4240258" cy="43891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unpack_spe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20" y="1625600"/>
            <a:ext cx="4225502" cy="43891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00400" y="6433567"/>
            <a:ext cx="3088696" cy="374605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(GZIP means tiled “</a:t>
            </a:r>
            <a:r>
              <a:rPr lang="en-US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gzip</a:t>
            </a:r>
            <a:r>
              <a:rPr lang="en-US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-1”)</a:t>
            </a:r>
            <a:endParaRPr lang="en-US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643116"/>
            <a:ext cx="381000" cy="203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0" y="1661506"/>
            <a:ext cx="381000" cy="203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4778" y="1600200"/>
            <a:ext cx="4826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Helvetica"/>
              </a:rPr>
              <a:t>Rice</a:t>
            </a:r>
            <a:endParaRPr lang="en-US" sz="11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7531" y="1616842"/>
            <a:ext cx="4826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Helvetica"/>
              </a:rPr>
              <a:t>Rice</a:t>
            </a:r>
            <a:endParaRPr lang="en-US" sz="1100" b="1" dirty="0">
              <a:solidFill>
                <a:srgbClr val="FF0000"/>
              </a:solidFill>
              <a:latin typeface="Helvetic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70412" y="5990538"/>
            <a:ext cx="3200400" cy="1588"/>
          </a:xfrm>
          <a:prstGeom prst="line">
            <a:avLst/>
          </a:prstGeom>
          <a:ln w="444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58628" y="5482568"/>
            <a:ext cx="3200400" cy="1588"/>
          </a:xfrm>
          <a:prstGeom prst="line">
            <a:avLst/>
          </a:prstGeom>
          <a:ln w="444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2" y="1"/>
            <a:ext cx="8824435" cy="822960"/>
          </a:xfrm>
        </p:spPr>
        <p:txBody>
          <a:bodyPr/>
          <a:lstStyle/>
          <a:p>
            <a:r>
              <a:rPr lang="en-US" dirty="0" smtClean="0"/>
              <a:t>Compressing Mosaic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pic>
        <p:nvPicPr>
          <p:cNvPr id="7" name="Picture 6" descr="mosaic_com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217" y="1028531"/>
            <a:ext cx="6240780" cy="6101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57474" y="1625600"/>
            <a:ext cx="3143727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Tight correlation between R </a:t>
            </a:r>
            <a:r>
              <a:rPr lang="en-US" sz="2100" dirty="0" smtClean="0"/>
              <a:t>&amp;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bits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Even tighter per chip (see inset)</a:t>
            </a:r>
          </a:p>
          <a:p>
            <a:pPr>
              <a:buNone/>
            </a:pPr>
            <a:r>
              <a:rPr lang="en-US" dirty="0" smtClean="0"/>
              <a:t>Line is synthetic Gaussian noise</a:t>
            </a:r>
          </a:p>
          <a:p>
            <a:pPr>
              <a:buNone/>
            </a:pPr>
            <a:r>
              <a:rPr lang="en-US" dirty="0" smtClean="0"/>
              <a:t>Symbols are data from community instrumentation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9569" y="5022191"/>
            <a:ext cx="1837065" cy="55927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500" i="1" dirty="0" smtClean="0">
                <a:solidFill>
                  <a:schemeClr val="bg1"/>
                </a:solidFill>
              </a:rPr>
              <a:t>Extreme crowding,</a:t>
            </a:r>
            <a:endParaRPr lang="en-US" sz="1500" i="1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Overlapping </a:t>
            </a:r>
            <a:r>
              <a:rPr lang="en-US" sz="1500" i="1" dirty="0" err="1">
                <a:solidFill>
                  <a:schemeClr val="bg1"/>
                </a:solidFill>
              </a:rPr>
              <a:t>PSFs</a:t>
            </a:r>
            <a:endParaRPr lang="en-US" sz="1500" i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309497" y="4780316"/>
            <a:ext cx="440033" cy="20324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34965" y="5549464"/>
            <a:ext cx="312683" cy="22422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388126">
            <a:off x="4907064" y="5095283"/>
            <a:ext cx="701615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FLATS</a:t>
            </a:r>
          </a:p>
        </p:txBody>
      </p:sp>
      <p:sp>
        <p:nvSpPr>
          <p:cNvPr id="19" name="TextBox 18"/>
          <p:cNvSpPr txBox="1"/>
          <p:nvPr/>
        </p:nvSpPr>
        <p:spPr>
          <a:xfrm rot="3401859">
            <a:off x="1666512" y="1878318"/>
            <a:ext cx="797507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BIASES</a:t>
            </a:r>
          </a:p>
        </p:txBody>
      </p:sp>
      <p:sp>
        <p:nvSpPr>
          <p:cNvPr id="20" name="TextBox 19"/>
          <p:cNvSpPr txBox="1"/>
          <p:nvPr/>
        </p:nvSpPr>
        <p:spPr>
          <a:xfrm rot="2407519">
            <a:off x="2786807" y="4043409"/>
            <a:ext cx="1751788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SCIENCE exposures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2" y="1"/>
            <a:ext cx="9266445" cy="822960"/>
          </a:xfrm>
        </p:spPr>
        <p:txBody>
          <a:bodyPr/>
          <a:lstStyle/>
          <a:p>
            <a:r>
              <a:rPr lang="en-US" sz="5100" dirty="0" smtClean="0"/>
              <a:t>A better compression diagram</a:t>
            </a:r>
            <a:endParaRPr lang="en-US" sz="5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pic>
        <p:nvPicPr>
          <p:cNvPr id="7" name="Picture 6" descr="16-bit_com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2" y="950138"/>
            <a:ext cx="6303851" cy="619421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60770" y="1757680"/>
            <a:ext cx="3360420" cy="4795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R = </a:t>
            </a:r>
            <a:r>
              <a:rPr lang="en-US" sz="2100" dirty="0" smtClean="0"/>
              <a:t>BITPIX</a:t>
            </a:r>
            <a:r>
              <a:rPr lang="en-US" dirty="0" smtClean="0"/>
              <a:t> / (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bits</a:t>
            </a:r>
            <a:r>
              <a:rPr lang="en-US" i="1" baseline="-25000" dirty="0" smtClean="0"/>
              <a:t> </a:t>
            </a:r>
            <a:r>
              <a:rPr lang="en-US" dirty="0" smtClean="0"/>
              <a:t>+ K)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Effective </a:t>
            </a:r>
            <a:r>
              <a:rPr lang="en-US" sz="2100" dirty="0" smtClean="0"/>
              <a:t>BITPIX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100" dirty="0" smtClean="0"/>
              <a:t>		BIT</a:t>
            </a:r>
            <a:r>
              <a:rPr lang="en-US" sz="2100" baseline="-25000" dirty="0" smtClean="0"/>
              <a:t>EFF</a:t>
            </a:r>
            <a:r>
              <a:rPr lang="en-US" dirty="0" smtClean="0"/>
              <a:t> = </a:t>
            </a:r>
            <a:r>
              <a:rPr lang="en-US" sz="2100" dirty="0" smtClean="0"/>
              <a:t>BITPIX</a:t>
            </a:r>
            <a:r>
              <a:rPr lang="en-US" dirty="0" smtClean="0"/>
              <a:t> / R</a:t>
            </a:r>
          </a:p>
          <a:p>
            <a:pPr>
              <a:buNone/>
            </a:pPr>
            <a:r>
              <a:rPr lang="en-US" sz="2100" dirty="0" smtClean="0"/>
              <a:t>		</a:t>
            </a:r>
            <a:r>
              <a:rPr lang="en-US" sz="2100" dirty="0" smtClean="0">
                <a:solidFill>
                  <a:schemeClr val="accent1"/>
                </a:solidFill>
              </a:rPr>
              <a:t>BIT</a:t>
            </a:r>
            <a:r>
              <a:rPr lang="en-US" sz="2100" baseline="-25000" dirty="0" smtClean="0">
                <a:solidFill>
                  <a:schemeClr val="accent1"/>
                </a:solidFill>
              </a:rPr>
              <a:t>EFF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i="1" dirty="0" err="1" smtClean="0">
                <a:solidFill>
                  <a:schemeClr val="accent1"/>
                </a:solidFill>
              </a:rPr>
              <a:t>N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bits</a:t>
            </a:r>
            <a:r>
              <a:rPr lang="en-US" i="1" baseline="-25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+ K</a:t>
            </a:r>
          </a:p>
          <a:p>
            <a:pPr>
              <a:buNone/>
            </a:pPr>
            <a:r>
              <a:rPr lang="en-US" dirty="0" smtClean="0"/>
              <a:t>	Linear with:</a:t>
            </a:r>
          </a:p>
          <a:p>
            <a:pPr lvl="1">
              <a:buNone/>
            </a:pPr>
            <a:r>
              <a:rPr lang="en-US" dirty="0" smtClean="0"/>
              <a:t>	Slope = 1</a:t>
            </a:r>
          </a:p>
          <a:p>
            <a:pPr lvl="1">
              <a:buNone/>
            </a:pPr>
            <a:r>
              <a:rPr lang="en-US" dirty="0" smtClean="0"/>
              <a:t>	Intercept = 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29298" y="4795520"/>
            <a:ext cx="699993" cy="359216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GZIP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9298" y="5087811"/>
            <a:ext cx="656987" cy="374605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Rice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9297" y="5400485"/>
            <a:ext cx="1362446" cy="374605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Hcompress</a:t>
            </a:r>
            <a:endParaRPr lang="en-US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4056402" y="4902648"/>
            <a:ext cx="182092" cy="159468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69277" y="5228581"/>
            <a:ext cx="160020" cy="1625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69277" y="5535015"/>
            <a:ext cx="160020" cy="162560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361098" y="1926423"/>
            <a:ext cx="4303986" cy="3848188"/>
          </a:xfrm>
          <a:prstGeom prst="line">
            <a:avLst/>
          </a:prstGeom>
          <a:ln w="25400">
            <a:solidFill>
              <a:schemeClr val="accent6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9144373">
            <a:off x="2348271" y="3970197"/>
            <a:ext cx="2076015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Limit for perfect algorithm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0841" y="5713771"/>
            <a:ext cx="1853948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Predicted non-linearity</a:t>
            </a:r>
          </a:p>
        </p:txBody>
      </p:sp>
      <p:sp>
        <p:nvSpPr>
          <p:cNvPr id="25" name="Bent Arrow 24"/>
          <p:cNvSpPr/>
          <p:nvPr/>
        </p:nvSpPr>
        <p:spPr>
          <a:xfrm rot="16200000">
            <a:off x="1429040" y="5537204"/>
            <a:ext cx="421348" cy="275834"/>
          </a:xfrm>
          <a:prstGeom prst="bentArrow">
            <a:avLst>
              <a:gd name="adj1" fmla="val 4749"/>
              <a:gd name="adj2" fmla="val 10276"/>
              <a:gd name="adj3" fmla="val 1561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2447" y="3311988"/>
            <a:ext cx="316562" cy="68238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3800" dirty="0">
                <a:latin typeface="Comic Sans MS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40830" y="3413760"/>
            <a:ext cx="316562" cy="68238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3800" dirty="0">
                <a:latin typeface="Comic Sans MS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57628" y="3409147"/>
            <a:ext cx="316562" cy="68238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3800" dirty="0">
                <a:latin typeface="Comic Sans MS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50911" y="2280456"/>
            <a:ext cx="1634052" cy="605437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pPr algn="ctr"/>
            <a:r>
              <a:rPr lang="en-US" sz="110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Lossy</a:t>
            </a:r>
            <a:r>
              <a:rPr lang="en-US" sz="11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algorithms</a:t>
            </a:r>
          </a:p>
          <a:p>
            <a:pPr algn="ctr"/>
            <a:endParaRPr lang="en-US" sz="1100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1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shift left to move down</a:t>
            </a:r>
          </a:p>
        </p:txBody>
      </p:sp>
      <p:sp>
        <p:nvSpPr>
          <p:cNvPr id="35" name="Left Arrow 34"/>
          <p:cNvSpPr/>
          <p:nvPr/>
        </p:nvSpPr>
        <p:spPr>
          <a:xfrm>
            <a:off x="1520192" y="2545541"/>
            <a:ext cx="822115" cy="79711"/>
          </a:xfrm>
          <a:prstGeom prst="leftArrow">
            <a:avLst>
              <a:gd name="adj1" fmla="val 44754"/>
              <a:gd name="adj2" fmla="val 6522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9100518" flipV="1">
            <a:off x="927908" y="3578745"/>
            <a:ext cx="5431203" cy="117828"/>
          </a:xfrm>
          <a:prstGeom prst="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0800000" flipV="1">
            <a:off x="4038601" y="5868305"/>
            <a:ext cx="228873" cy="140286"/>
          </a:xfrm>
          <a:prstGeom prst="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229297" y="5789581"/>
            <a:ext cx="1996342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Margin for improvement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81281"/>
            <a:ext cx="7960995" cy="985520"/>
          </a:xfrm>
        </p:spPr>
        <p:txBody>
          <a:bodyPr/>
          <a:lstStyle/>
          <a:p>
            <a:r>
              <a:rPr lang="en-US" dirty="0" smtClean="0"/>
              <a:t>16-bit      </a:t>
            </a:r>
            <a:r>
              <a:rPr lang="en-US" sz="4200" i="1" baseline="30000" dirty="0" smtClean="0"/>
              <a:t>versus</a:t>
            </a:r>
            <a:r>
              <a:rPr lang="en-US" dirty="0" smtClean="0"/>
              <a:t>      32-bit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pic>
        <p:nvPicPr>
          <p:cNvPr id="7" name="Picture 6" descr="32-bits_com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37284" y="1257630"/>
            <a:ext cx="4343877" cy="42694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6-bit_com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0040" y="1277950"/>
            <a:ext cx="4320540" cy="42453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0030" y="6381941"/>
            <a:ext cx="6695900" cy="651604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Solid lines are synthetic data with </a:t>
            </a:r>
            <a:r>
              <a:rPr lang="en-US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bits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of uniform random noise.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Symbols are data with </a:t>
            </a:r>
            <a:r>
              <a:rPr lang="en-US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bits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equivalent 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gaussian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noise.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77471" y="2327136"/>
            <a:ext cx="2089457" cy="400110"/>
            <a:chOff x="5216636" y="2181688"/>
            <a:chExt cx="1989959" cy="375102"/>
          </a:xfrm>
        </p:grpSpPr>
        <p:sp>
          <p:nvSpPr>
            <p:cNvPr id="10" name="TextBox 9"/>
            <p:cNvSpPr txBox="1"/>
            <p:nvPr/>
          </p:nvSpPr>
          <p:spPr>
            <a:xfrm>
              <a:off x="5216636" y="2181688"/>
              <a:ext cx="1436329" cy="375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GZIP </a:t>
              </a:r>
              <a:r>
                <a:rPr lang="en-US" sz="1000" dirty="0">
                  <a:solidFill>
                    <a:schemeClr val="bg1"/>
                  </a:solidFill>
                </a:rPr>
                <a:t>performance also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suffers for science data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749395" y="2258135"/>
              <a:ext cx="457200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49395" y="2491820"/>
              <a:ext cx="457200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168016" y="1544321"/>
            <a:ext cx="1792355" cy="881634"/>
            <a:chOff x="1112396" y="1447800"/>
            <a:chExt cx="1707004" cy="826532"/>
          </a:xfrm>
        </p:grpSpPr>
        <p:sp>
          <p:nvSpPr>
            <p:cNvPr id="14" name="TextBox 13"/>
            <p:cNvSpPr txBox="1"/>
            <p:nvPr/>
          </p:nvSpPr>
          <p:spPr>
            <a:xfrm>
              <a:off x="1112396" y="1447800"/>
              <a:ext cx="1409421" cy="375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Non-linear </a:t>
              </a:r>
              <a:r>
                <a:rPr lang="en-US" sz="800" b="1" dirty="0">
                  <a:solidFill>
                    <a:schemeClr val="bg1"/>
                  </a:solidFill>
                </a:rPr>
                <a:t>GZIP </a:t>
              </a:r>
              <a:r>
                <a:rPr lang="en-US" sz="1000" dirty="0">
                  <a:solidFill>
                    <a:schemeClr val="bg1"/>
                  </a:solidFill>
                </a:rPr>
                <a:t>deficit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for numerical data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213303" y="1713186"/>
              <a:ext cx="606097" cy="5611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8779432" y="1918023"/>
            <a:ext cx="181689" cy="2765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151324" y="1849821"/>
            <a:ext cx="235432" cy="4260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410626" y="1910174"/>
            <a:ext cx="3660357" cy="1110393"/>
            <a:chOff x="5152978" y="1790787"/>
            <a:chExt cx="3486053" cy="1040993"/>
          </a:xfrm>
        </p:grpSpPr>
        <p:cxnSp>
          <p:nvCxnSpPr>
            <p:cNvPr id="62" name="Straight Connector 61"/>
            <p:cNvCxnSpPr>
              <a:stCxn id="39" idx="4"/>
              <a:endCxn id="64" idx="0"/>
            </p:cNvCxnSpPr>
            <p:nvPr/>
          </p:nvCxnSpPr>
          <p:spPr>
            <a:xfrm rot="5400000" flipH="1" flipV="1">
              <a:off x="6973483" y="2403102"/>
              <a:ext cx="848605" cy="8752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573982" y="1961327"/>
              <a:ext cx="2667000" cy="794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>
              <a:spLocks noChangeAspect="1"/>
            </p:cNvSpPr>
            <p:nvPr/>
          </p:nvSpPr>
          <p:spPr>
            <a:xfrm flipV="1">
              <a:off x="7378098" y="1935050"/>
              <a:ext cx="48125" cy="48125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52978" y="1826445"/>
              <a:ext cx="415881" cy="25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7.6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208485" y="1790787"/>
              <a:ext cx="430546" cy="30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1.8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421965" y="2629358"/>
            <a:ext cx="3653043" cy="2249136"/>
            <a:chOff x="5163775" y="2465023"/>
            <a:chExt cx="3479089" cy="2108565"/>
          </a:xfrm>
        </p:grpSpPr>
        <p:cxnSp>
          <p:nvCxnSpPr>
            <p:cNvPr id="37" name="Straight Connector 36"/>
            <p:cNvCxnSpPr/>
            <p:nvPr/>
          </p:nvCxnSpPr>
          <p:spPr>
            <a:xfrm rot="5400000" flipH="1" flipV="1">
              <a:off x="6535396" y="3714409"/>
              <a:ext cx="1716770" cy="1588"/>
            </a:xfrm>
            <a:prstGeom prst="line">
              <a:avLst/>
            </a:prstGeom>
            <a:ln w="254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71359" y="2856462"/>
              <a:ext cx="2667000" cy="794"/>
            </a:xfrm>
            <a:prstGeom prst="line">
              <a:avLst/>
            </a:prstGeom>
            <a:ln w="254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163775" y="2704062"/>
              <a:ext cx="415881" cy="25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1.2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12318" y="2681541"/>
              <a:ext cx="430546" cy="30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2.8</a:t>
              </a: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flipV="1">
              <a:off x="7369346" y="2831780"/>
              <a:ext cx="48125" cy="48125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77795" y="2472087"/>
              <a:ext cx="363581" cy="33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i="1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18518" y="2465023"/>
              <a:ext cx="325814" cy="33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78848" y="1921845"/>
            <a:ext cx="3630503" cy="570666"/>
            <a:chOff x="741760" y="1801729"/>
            <a:chExt cx="3457623" cy="53499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137738" y="1962888"/>
              <a:ext cx="2667000" cy="794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5" idx="0"/>
            </p:cNvCxnSpPr>
            <p:nvPr/>
          </p:nvCxnSpPr>
          <p:spPr>
            <a:xfrm rot="5400000" flipH="1" flipV="1">
              <a:off x="2859874" y="2160613"/>
              <a:ext cx="351992" cy="238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 flipV="1">
              <a:off x="3011926" y="1936611"/>
              <a:ext cx="48125" cy="48125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1760" y="1819247"/>
              <a:ext cx="415881" cy="25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3.5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68837" y="1801729"/>
              <a:ext cx="430546" cy="30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1.2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72188" y="2112434"/>
            <a:ext cx="3634648" cy="2764367"/>
            <a:chOff x="735416" y="1980406"/>
            <a:chExt cx="3461569" cy="2591594"/>
          </a:xfrm>
        </p:grpSpPr>
        <p:sp>
          <p:nvSpPr>
            <p:cNvPr id="73" name="TextBox 72"/>
            <p:cNvSpPr txBox="1"/>
            <p:nvPr/>
          </p:nvSpPr>
          <p:spPr>
            <a:xfrm>
              <a:off x="962580" y="1980406"/>
              <a:ext cx="363581" cy="33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i="1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K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08543" y="1986188"/>
              <a:ext cx="325814" cy="33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R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925582" y="3466306"/>
              <a:ext cx="2209800" cy="1588"/>
            </a:xfrm>
            <a:prstGeom prst="line">
              <a:avLst/>
            </a:prstGeom>
            <a:ln w="254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43000" y="2361406"/>
              <a:ext cx="2667000" cy="794"/>
            </a:xfrm>
            <a:prstGeom prst="line">
              <a:avLst/>
            </a:prstGeom>
            <a:ln w="254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35416" y="2209006"/>
              <a:ext cx="415881" cy="25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1.2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66439" y="2200247"/>
              <a:ext cx="430546" cy="30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1.4</a:t>
              </a: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flipV="1">
              <a:off x="3008429" y="2336724"/>
              <a:ext cx="48125" cy="48125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760970" y="5499013"/>
            <a:ext cx="1653638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i="1" dirty="0"/>
              <a:t>(not to same scale)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0030" y="5633213"/>
            <a:ext cx="5994424" cy="374605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Rice output 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same size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whether input is 16-bit or 32-bit.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0031" y="5945887"/>
            <a:ext cx="7003977" cy="374605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GZIP is 20% larger than 16-bit Rice, but 57% larger for 32-bit data.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368095" y="1572647"/>
            <a:ext cx="1018227" cy="703195"/>
            <a:chOff x="6064849" y="1474355"/>
            <a:chExt cx="969739" cy="659245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6685098" y="1828006"/>
              <a:ext cx="609600" cy="1588"/>
            </a:xfrm>
            <a:prstGeom prst="line">
              <a:avLst/>
            </a:prstGeom>
            <a:ln w="19050" cap="flat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064849" y="1474355"/>
              <a:ext cx="969739" cy="375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</a:rPr>
                <a:t>8-bit boundary</a:t>
              </a:r>
            </a:p>
            <a:p>
              <a:pPr algn="r"/>
              <a:r>
                <a:rPr lang="en-US" sz="1000" dirty="0">
                  <a:solidFill>
                    <a:schemeClr val="bg1"/>
                  </a:solidFill>
                </a:rPr>
                <a:t>visible for </a:t>
              </a:r>
              <a:r>
                <a:rPr lang="en-US" sz="800" b="1" dirty="0">
                  <a:solidFill>
                    <a:schemeClr val="bg1"/>
                  </a:solidFill>
                </a:rPr>
                <a:t>GZIP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tro_tv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82" y="159064"/>
            <a:ext cx="7793224" cy="7156135"/>
          </a:xfrm>
          <a:prstGeom prst="rect">
            <a:avLst/>
          </a:prstGeom>
        </p:spPr>
      </p:pic>
      <p:pic>
        <p:nvPicPr>
          <p:cNvPr id="9" name="Max Headroom Art Of Noise Paranoimia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3676" y="2328778"/>
            <a:ext cx="1027924" cy="77094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7" name="TextBox 6"/>
          <p:cNvSpPr txBox="1"/>
          <p:nvPr/>
        </p:nvSpPr>
        <p:spPr>
          <a:xfrm>
            <a:off x="2169597" y="5841831"/>
            <a:ext cx="429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Art of Noise –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Paranoimia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341"/>
                            </p:stCondLst>
                            <p:childTnLst>
                              <p:par>
                                <p:cTn id="1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152401"/>
            <a:ext cx="7960995" cy="1148080"/>
          </a:xfrm>
        </p:spPr>
        <p:txBody>
          <a:bodyPr/>
          <a:lstStyle/>
          <a:p>
            <a:r>
              <a:rPr lang="en-US" dirty="0" smtClean="0"/>
              <a:t>Numerical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544320"/>
            <a:ext cx="9441180" cy="5527040"/>
          </a:xfrm>
        </p:spPr>
        <p:txBody>
          <a:bodyPr/>
          <a:lstStyle/>
          <a:p>
            <a:r>
              <a:rPr lang="en-US" dirty="0" smtClean="0"/>
              <a:t>FITS is a </a:t>
            </a:r>
            <a:r>
              <a:rPr lang="en-US" dirty="0" smtClean="0">
                <a:solidFill>
                  <a:srgbClr val="FF0000"/>
                </a:solidFill>
              </a:rPr>
              <a:t>numerical </a:t>
            </a:r>
            <a:r>
              <a:rPr lang="en-US" dirty="0" smtClean="0"/>
              <a:t>standard (unlike non-science image formats)</a:t>
            </a:r>
          </a:p>
          <a:p>
            <a:pPr>
              <a:buNone/>
            </a:pPr>
            <a:r>
              <a:rPr lang="en-US" dirty="0" smtClean="0"/>
              <a:t>	So FITS Tile Compression convention can support numerical compression algorithms</a:t>
            </a:r>
          </a:p>
          <a:p>
            <a:r>
              <a:rPr lang="en-US" dirty="0" smtClean="0"/>
              <a:t>Also since  R = </a:t>
            </a:r>
            <a:r>
              <a:rPr lang="en-US" sz="2100" dirty="0" smtClean="0">
                <a:solidFill>
                  <a:srgbClr val="FF0000"/>
                </a:solidFill>
              </a:rPr>
              <a:t>BITPIX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(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bits</a:t>
            </a:r>
            <a:r>
              <a:rPr lang="en-US" i="1" baseline="-25000" dirty="0" smtClean="0"/>
              <a:t> </a:t>
            </a:r>
            <a:r>
              <a:rPr lang="en-US" dirty="0" smtClean="0"/>
              <a:t>+ K)</a:t>
            </a:r>
          </a:p>
          <a:p>
            <a:pPr>
              <a:buNone/>
            </a:pPr>
            <a:r>
              <a:rPr lang="en-US" dirty="0" smtClean="0"/>
              <a:t>	Compression ratio automatically scales upward with </a:t>
            </a:r>
            <a:r>
              <a:rPr lang="en-US" sz="2100" dirty="0" smtClean="0"/>
              <a:t>BITPIX </a:t>
            </a:r>
            <a:r>
              <a:rPr lang="en-US" dirty="0" smtClean="0"/>
              <a:t>for same data (same pixel values, thus same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bits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Thus </a:t>
            </a:r>
            <a:r>
              <a:rPr lang="en-US" dirty="0" smtClean="0">
                <a:solidFill>
                  <a:srgbClr val="FF0000"/>
                </a:solidFill>
              </a:rPr>
              <a:t>no penalty </a:t>
            </a:r>
            <a:r>
              <a:rPr lang="en-US" dirty="0" smtClean="0"/>
              <a:t>for choosing a 32-bit format</a:t>
            </a:r>
          </a:p>
          <a:p>
            <a:r>
              <a:rPr lang="en-US" dirty="0" smtClean="0"/>
              <a:t>Integer scaling option also provides high compression ratios for 32-bit floating point data </a:t>
            </a:r>
            <a:r>
              <a:rPr lang="en-US" sz="1800" i="1" dirty="0" smtClean="0"/>
              <a:t>(but that is another talk)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7" y="1893148"/>
            <a:ext cx="8542734" cy="4771813"/>
          </a:xfrm>
        </p:spPr>
        <p:txBody>
          <a:bodyPr/>
          <a:lstStyle/>
          <a:p>
            <a:r>
              <a:rPr lang="en-US" dirty="0" smtClean="0"/>
              <a:t>CFITSIO (</a:t>
            </a:r>
            <a:r>
              <a:rPr lang="en-US" sz="2000" dirty="0" smtClean="0"/>
              <a:t>&amp;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fpack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funpack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hlinkClick r:id="rId2"/>
              </a:rPr>
              <a:t>http://heasarc.nasa.gov/lheasoft/fitsio/fitsio.html</a:t>
            </a:r>
            <a:endParaRPr lang="en-US" dirty="0" smtClean="0"/>
          </a:p>
          <a:p>
            <a:r>
              <a:rPr lang="en-US" dirty="0" smtClean="0"/>
              <a:t>DES/</a:t>
            </a:r>
            <a:r>
              <a:rPr lang="en-US" dirty="0" err="1" smtClean="0"/>
              <a:t>DECam</a:t>
            </a:r>
            <a:r>
              <a:rPr lang="en-US" dirty="0" smtClean="0"/>
              <a:t>, LSST, …</a:t>
            </a:r>
          </a:p>
          <a:p>
            <a:r>
              <a:rPr lang="en-US" dirty="0" smtClean="0"/>
              <a:t>Internal to SDM E2E system</a:t>
            </a:r>
          </a:p>
          <a:p>
            <a:r>
              <a:rPr lang="en-US" dirty="0" smtClean="0"/>
              <a:t>IRAF FITS kernel and tasks</a:t>
            </a:r>
          </a:p>
          <a:p>
            <a:r>
              <a:rPr lang="en-US" dirty="0" smtClean="0"/>
              <a:t>DS9, etc</a:t>
            </a:r>
          </a:p>
          <a:p>
            <a:r>
              <a:rPr lang="en-US" dirty="0" smtClean="0"/>
              <a:t>Your favorite software package or library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8" y="2008293"/>
            <a:ext cx="7960995" cy="477181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432" i="1" dirty="0" smtClean="0">
                <a:solidFill>
                  <a:srgbClr val="FF0000"/>
                </a:solidFill>
                <a:effectLst>
                  <a:glow rad="88900">
                    <a:schemeClr val="accent2">
                      <a:lumMod val="40000"/>
                      <a:lumOff val="60000"/>
                      <a:alpha val="75000"/>
                    </a:schemeClr>
                  </a:glow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Eurostile"/>
              </a:rPr>
              <a:t>Turbo-charged </a:t>
            </a:r>
            <a:r>
              <a:rPr lang="en-US" sz="4400" dirty="0" smtClean="0"/>
              <a:t>Rice compression</a:t>
            </a:r>
          </a:p>
          <a:p>
            <a:pPr algn="ctr">
              <a:buNone/>
            </a:pPr>
            <a:endParaRPr lang="en-US" sz="1297" dirty="0" smtClean="0"/>
          </a:p>
          <a:p>
            <a:pPr algn="ctr">
              <a:buNone/>
            </a:pPr>
            <a:r>
              <a:rPr lang="en-US" sz="4400" b="0" i="1" dirty="0" smtClean="0"/>
              <a:t>or</a:t>
            </a:r>
          </a:p>
          <a:p>
            <a:pPr algn="ctr">
              <a:buNone/>
            </a:pPr>
            <a:endParaRPr lang="en-US" sz="1297" dirty="0" smtClean="0"/>
          </a:p>
          <a:p>
            <a:pPr algn="ctr">
              <a:buNone/>
            </a:pPr>
            <a:r>
              <a:rPr lang="en-US" sz="4400" dirty="0" smtClean="0"/>
              <a:t>Noise canceling headphones for</a:t>
            </a:r>
          </a:p>
          <a:p>
            <a:pPr algn="ctr">
              <a:buNone/>
            </a:pPr>
            <a:r>
              <a:rPr lang="en-US" sz="4400" dirty="0" smtClean="0"/>
              <a:t>astronomical archives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2" y="1"/>
            <a:ext cx="9266445" cy="822960"/>
          </a:xfrm>
        </p:spPr>
        <p:txBody>
          <a:bodyPr/>
          <a:lstStyle/>
          <a:p>
            <a:r>
              <a:rPr lang="en-US" sz="5100" dirty="0" smtClean="0"/>
              <a:t>How much is enough noise?</a:t>
            </a:r>
            <a:endParaRPr lang="en-US" sz="5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pic>
        <p:nvPicPr>
          <p:cNvPr id="7" name="Picture 6" descr="16-bit_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950138"/>
            <a:ext cx="6303851" cy="619421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669476" y="4795520"/>
            <a:ext cx="699993" cy="359216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GZIP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476" y="5087811"/>
            <a:ext cx="656987" cy="374605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Rice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9475" y="5400485"/>
            <a:ext cx="1362446" cy="374605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Hcompress</a:t>
            </a:r>
            <a:endParaRPr lang="en-US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496580" y="4902648"/>
            <a:ext cx="182092" cy="159468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09455" y="5228581"/>
            <a:ext cx="160020" cy="1625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09455" y="5535015"/>
            <a:ext cx="160020" cy="162560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801276" y="1926423"/>
            <a:ext cx="4303986" cy="3848188"/>
          </a:xfrm>
          <a:prstGeom prst="line">
            <a:avLst/>
          </a:prstGeom>
          <a:ln w="25400">
            <a:solidFill>
              <a:schemeClr val="accent6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9144373">
            <a:off x="3788449" y="3970197"/>
            <a:ext cx="2076015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Limit for perfect algorithm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81019" y="5713771"/>
            <a:ext cx="1853948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Predicted non-linearity</a:t>
            </a:r>
          </a:p>
        </p:txBody>
      </p:sp>
      <p:sp>
        <p:nvSpPr>
          <p:cNvPr id="25" name="Bent Arrow 24"/>
          <p:cNvSpPr/>
          <p:nvPr/>
        </p:nvSpPr>
        <p:spPr>
          <a:xfrm rot="16200000">
            <a:off x="2869218" y="5537204"/>
            <a:ext cx="421348" cy="275834"/>
          </a:xfrm>
          <a:prstGeom prst="bentArrow">
            <a:avLst>
              <a:gd name="adj1" fmla="val 4749"/>
              <a:gd name="adj2" fmla="val 10276"/>
              <a:gd name="adj3" fmla="val 1561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591089" y="1528163"/>
            <a:ext cx="1634052" cy="605437"/>
            <a:chOff x="2591089" y="2280456"/>
            <a:chExt cx="1634052" cy="605437"/>
          </a:xfrm>
        </p:grpSpPr>
        <p:sp>
          <p:nvSpPr>
            <p:cNvPr id="34" name="TextBox 33"/>
            <p:cNvSpPr txBox="1"/>
            <p:nvPr/>
          </p:nvSpPr>
          <p:spPr>
            <a:xfrm>
              <a:off x="2591089" y="2280456"/>
              <a:ext cx="1634052" cy="605437"/>
            </a:xfrm>
            <a:prstGeom prst="rect">
              <a:avLst/>
            </a:prstGeom>
            <a:noFill/>
          </p:spPr>
          <p:txBody>
            <a:bodyPr wrap="none" lIns="96661" tIns="48331" rIns="96661" bIns="48331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Lossy</a:t>
              </a:r>
              <a:r>
                <a:rPr lang="en-US" sz="110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 algorithms</a:t>
              </a:r>
            </a:p>
            <a:p>
              <a:pPr algn="ctr"/>
              <a:endParaRPr lang="en-US" sz="11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n-US" sz="110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shift left to move down</a:t>
              </a:r>
            </a:p>
          </p:txBody>
        </p:sp>
        <p:sp>
          <p:nvSpPr>
            <p:cNvPr id="35" name="Left Arrow 34"/>
            <p:cNvSpPr/>
            <p:nvPr/>
          </p:nvSpPr>
          <p:spPr>
            <a:xfrm>
              <a:off x="2960370" y="2545541"/>
              <a:ext cx="822115" cy="79711"/>
            </a:xfrm>
            <a:prstGeom prst="leftArrow">
              <a:avLst>
                <a:gd name="adj1" fmla="val 44754"/>
                <a:gd name="adj2" fmla="val 6522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6661" tIns="48331" rIns="96661" bIns="48331"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 rot="19100518" flipV="1">
            <a:off x="2368086" y="3578745"/>
            <a:ext cx="5431203" cy="117828"/>
          </a:xfrm>
          <a:prstGeom prst="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0800000" flipV="1">
            <a:off x="5478779" y="5868305"/>
            <a:ext cx="228873" cy="140286"/>
          </a:xfrm>
          <a:prstGeom prst="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69475" y="5789581"/>
            <a:ext cx="1996342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Margin for improvement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90800" y="2252441"/>
            <a:ext cx="1634328" cy="605437"/>
            <a:chOff x="2590800" y="2209800"/>
            <a:chExt cx="1634328" cy="605437"/>
          </a:xfrm>
        </p:grpSpPr>
        <p:sp>
          <p:nvSpPr>
            <p:cNvPr id="44" name="TextBox 43"/>
            <p:cNvSpPr txBox="1"/>
            <p:nvPr/>
          </p:nvSpPr>
          <p:spPr>
            <a:xfrm>
              <a:off x="2590800" y="2209800"/>
              <a:ext cx="1634328" cy="605437"/>
            </a:xfrm>
            <a:prstGeom prst="rect">
              <a:avLst/>
            </a:prstGeom>
            <a:noFill/>
          </p:spPr>
          <p:txBody>
            <a:bodyPr wrap="none" lIns="96661" tIns="48331" rIns="96661" bIns="48331" rtlCol="0">
              <a:spAutoFit/>
            </a:bodyPr>
            <a:lstStyle/>
            <a:p>
              <a:pPr algn="ctr"/>
              <a:r>
                <a:rPr lang="en-US" sz="1100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Quantize floating point</a:t>
              </a:r>
            </a:p>
            <a:p>
              <a:pPr algn="ctr"/>
              <a:endParaRPr lang="en-US" sz="11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n-US" sz="1100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to pack into integers </a:t>
              </a:r>
              <a:endParaRPr lang="en-US" sz="11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5" name="Left Arrow 44"/>
            <p:cNvSpPr/>
            <p:nvPr/>
          </p:nvSpPr>
          <p:spPr>
            <a:xfrm>
              <a:off x="2960081" y="2474885"/>
              <a:ext cx="822115" cy="79711"/>
            </a:xfrm>
            <a:prstGeom prst="leftArrow">
              <a:avLst>
                <a:gd name="adj1" fmla="val 44754"/>
                <a:gd name="adj2" fmla="val 6522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6661" tIns="48331" rIns="96661" bIns="48331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90800" y="3023863"/>
            <a:ext cx="1469638" cy="605437"/>
            <a:chOff x="2591089" y="2280456"/>
            <a:chExt cx="1469638" cy="605437"/>
          </a:xfrm>
        </p:grpSpPr>
        <p:sp>
          <p:nvSpPr>
            <p:cNvPr id="49" name="TextBox 48"/>
            <p:cNvSpPr txBox="1"/>
            <p:nvPr/>
          </p:nvSpPr>
          <p:spPr>
            <a:xfrm>
              <a:off x="2591089" y="2280456"/>
              <a:ext cx="1469638" cy="605437"/>
            </a:xfrm>
            <a:prstGeom prst="rect">
              <a:avLst/>
            </a:prstGeom>
            <a:noFill/>
          </p:spPr>
          <p:txBody>
            <a:bodyPr wrap="none" lIns="96661" tIns="48331" rIns="96661" bIns="48331" rtlCol="0">
              <a:spAutoFit/>
            </a:bodyPr>
            <a:lstStyle/>
            <a:p>
              <a:pPr algn="ctr"/>
              <a:r>
                <a:rPr lang="en-US" sz="1100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In general, seek the </a:t>
              </a:r>
            </a:p>
            <a:p>
              <a:pPr algn="ctr"/>
              <a:endParaRPr lang="en-US" sz="11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n-US" sz="1100" i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natural noise level</a:t>
              </a:r>
              <a:endParaRPr lang="en-US" sz="11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0" name="Left Arrow 49"/>
            <p:cNvSpPr/>
            <p:nvPr/>
          </p:nvSpPr>
          <p:spPr>
            <a:xfrm>
              <a:off x="2960370" y="2545541"/>
              <a:ext cx="822115" cy="79711"/>
            </a:xfrm>
            <a:prstGeom prst="leftArrow">
              <a:avLst>
                <a:gd name="adj1" fmla="val 44754"/>
                <a:gd name="adj2" fmla="val 6522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6661" tIns="48331" rIns="96661" bIns="48331"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CCDs</a:t>
            </a:r>
            <a:r>
              <a:rPr lang="en-US" dirty="0" smtClean="0">
                <a:ea typeface="+mj-ea"/>
                <a:cs typeface="+mj-cs"/>
              </a:rPr>
              <a:t> are linear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18438" y="2008294"/>
            <a:ext cx="7960995" cy="3249506"/>
          </a:xfrm>
        </p:spPr>
        <p:txBody>
          <a:bodyPr>
            <a:normAutofit/>
          </a:bodyPr>
          <a:lstStyle/>
          <a:p>
            <a:pPr marL="543719" indent="-543719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ea typeface="+mn-ea"/>
                <a:cs typeface="+mn-cs"/>
              </a:rPr>
              <a:t>What does this mean?</a:t>
            </a:r>
          </a:p>
          <a:p>
            <a:pPr marL="543719" indent="-543719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ea typeface="+mn-ea"/>
                <a:cs typeface="+mn-cs"/>
              </a:rPr>
              <a:t>It </a:t>
            </a:r>
            <a:r>
              <a:rPr lang="en-US" sz="4000" u="sng" dirty="0" smtClean="0">
                <a:ea typeface="+mn-ea"/>
                <a:cs typeface="+mn-cs"/>
              </a:rPr>
              <a:t>does not</a:t>
            </a:r>
            <a:r>
              <a:rPr lang="en-US" sz="4000" dirty="0" smtClean="0">
                <a:ea typeface="+mn-ea"/>
                <a:cs typeface="+mn-cs"/>
              </a:rPr>
              <a:t> mean that </a:t>
            </a:r>
            <a:r>
              <a:rPr lang="en-US" sz="4000" dirty="0" err="1" smtClean="0">
                <a:ea typeface="+mn-ea"/>
                <a:cs typeface="+mn-cs"/>
              </a:rPr>
              <a:t>DNs</a:t>
            </a:r>
            <a:r>
              <a:rPr lang="en-US" sz="4000" dirty="0" smtClean="0">
                <a:ea typeface="+mn-ea"/>
                <a:cs typeface="+mn-cs"/>
              </a:rPr>
              <a:t> must be represented on a linear scale</a:t>
            </a:r>
            <a:endParaRPr lang="en-US" sz="40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546F618-F3AE-8C4D-8E3D-0457D308D9E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Heteroscedasticity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80060" y="1784775"/>
            <a:ext cx="8801100" cy="5073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vector of random variables (</a:t>
            </a:r>
            <a:r>
              <a:rPr lang="en-US" dirty="0" err="1" smtClean="0">
                <a:ea typeface="+mn-ea"/>
                <a:cs typeface="+mn-cs"/>
              </a:rPr>
              <a:t>ie</a:t>
            </a:r>
            <a:r>
              <a:rPr lang="en-US" dirty="0" smtClean="0">
                <a:ea typeface="+mn-ea"/>
                <a:cs typeface="+mn-cs"/>
              </a:rPr>
              <a:t>., an image) is </a:t>
            </a:r>
            <a:r>
              <a:rPr lang="en-US" i="1" dirty="0" err="1" smtClean="0">
                <a:ea typeface="+mn-ea"/>
                <a:cs typeface="+mn-cs"/>
              </a:rPr>
              <a:t>heteroscedastic</a:t>
            </a:r>
            <a:r>
              <a:rPr lang="en-US" dirty="0" smtClean="0">
                <a:ea typeface="+mn-ea"/>
                <a:cs typeface="+mn-cs"/>
              </a:rPr>
              <a:t> if the variance depends on the signal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CCD and CMOS are photon counting devices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thus shot noise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so these are </a:t>
            </a:r>
            <a:r>
              <a:rPr lang="en-US" dirty="0" err="1" smtClean="0">
                <a:ea typeface="+mn-ea"/>
              </a:rPr>
              <a:t>poisson</a:t>
            </a:r>
            <a:r>
              <a:rPr lang="en-US" dirty="0" smtClean="0">
                <a:ea typeface="+mn-ea"/>
              </a:rPr>
              <a:t> processes, not </a:t>
            </a:r>
            <a:r>
              <a:rPr lang="en-US" dirty="0" err="1" smtClean="0">
                <a:ea typeface="+mn-ea"/>
              </a:rPr>
              <a:t>gaussian</a:t>
            </a:r>
            <a:r>
              <a:rPr lang="en-US" dirty="0" smtClean="0">
                <a:ea typeface="+mn-ea"/>
              </a:rPr>
              <a:t>,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	with 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noise ~ </a:t>
            </a:r>
            <a:r>
              <a:rPr lang="en-US" dirty="0" err="1" smtClean="0">
                <a:solidFill>
                  <a:srgbClr val="FF0000"/>
                </a:solidFill>
                <a:ea typeface="+mn-ea"/>
              </a:rPr>
              <a:t>sqrt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 (signal)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Many familiar statistical techniques formally require </a:t>
            </a:r>
            <a:r>
              <a:rPr lang="en-US" dirty="0" err="1" smtClean="0">
                <a:ea typeface="+mn-ea"/>
                <a:cs typeface="+mn-cs"/>
              </a:rPr>
              <a:t>homoscedasticity</a:t>
            </a:r>
            <a:r>
              <a:rPr lang="en-US" dirty="0" smtClean="0">
                <a:ea typeface="+mn-ea"/>
                <a:cs typeface="+mn-cs"/>
              </a:rPr>
              <a:t>, for example, least squares fitting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Penalty for ignoring this may be negligible or significant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15EF867-9145-264A-9BE4-CA172C146951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80060" y="406400"/>
            <a:ext cx="864108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Variance stabilization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80060" y="1706880"/>
            <a:ext cx="9121140" cy="5283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Techniques exist to “stabilize” variance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Anscombe</a:t>
            </a:r>
            <a:r>
              <a:rPr lang="en-US" dirty="0" smtClean="0">
                <a:ea typeface="+mn-ea"/>
                <a:cs typeface="+mn-cs"/>
              </a:rPr>
              <a:t> transform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2100" i="1" dirty="0" smtClean="0">
                <a:ea typeface="+mn-ea"/>
              </a:rPr>
              <a:t>	(really Johnson’s result extended from Bartlett)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en-US" sz="2100" i="1" dirty="0" smtClean="0">
              <a:ea typeface="+mn-ea"/>
            </a:endParaRP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Convert </a:t>
            </a:r>
            <a:r>
              <a:rPr lang="en-US" dirty="0" err="1" smtClean="0">
                <a:ea typeface="+mn-ea"/>
              </a:rPr>
              <a:t>poisson</a:t>
            </a:r>
            <a:r>
              <a:rPr lang="en-US" dirty="0" smtClean="0">
                <a:ea typeface="+mn-ea"/>
              </a:rPr>
              <a:t> to (near) </a:t>
            </a:r>
            <a:r>
              <a:rPr lang="en-US" dirty="0" err="1" smtClean="0">
                <a:ea typeface="+mn-ea"/>
              </a:rPr>
              <a:t>gaussian</a:t>
            </a:r>
            <a:r>
              <a:rPr lang="en-US" dirty="0" smtClean="0">
                <a:ea typeface="+mn-ea"/>
              </a:rPr>
              <a:t> with unit variance: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800" dirty="0" smtClean="0">
                <a:ea typeface="+mn-ea"/>
              </a:rPr>
              <a:t>			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3800" dirty="0" smtClean="0">
                <a:latin typeface="Times New Roman" charset="0"/>
                <a:ea typeface="+mn-ea"/>
              </a:rPr>
              <a:t>		</a:t>
            </a:r>
            <a:r>
              <a:rPr lang="en-US" sz="3800" dirty="0" err="1" smtClean="0">
                <a:latin typeface="Times New Roman" charset="0"/>
                <a:ea typeface="+mn-ea"/>
              </a:rPr>
              <a:t>S’</a:t>
            </a:r>
            <a:r>
              <a:rPr lang="en-US" sz="3800" baseline="-25000" dirty="0" err="1" smtClean="0">
                <a:latin typeface="Times New Roman" charset="0"/>
                <a:ea typeface="+mn-ea"/>
              </a:rPr>
              <a:t>xy</a:t>
            </a:r>
            <a:r>
              <a:rPr lang="en-US" sz="3800" dirty="0" smtClean="0">
                <a:latin typeface="Times New Roman" charset="0"/>
                <a:ea typeface="+mn-ea"/>
              </a:rPr>
              <a:t> = 2 × </a:t>
            </a:r>
            <a:r>
              <a:rPr lang="en-US" sz="3800" dirty="0" err="1" smtClean="0">
                <a:latin typeface="Times New Roman" charset="0"/>
                <a:ea typeface="+mn-ea"/>
              </a:rPr>
              <a:t>sqrt</a:t>
            </a:r>
            <a:r>
              <a:rPr lang="en-US" sz="3800" dirty="0" smtClean="0">
                <a:latin typeface="Times New Roman" charset="0"/>
                <a:ea typeface="+mn-ea"/>
              </a:rPr>
              <a:t> (</a:t>
            </a:r>
            <a:r>
              <a:rPr lang="en-US" sz="3800" dirty="0" err="1" smtClean="0">
                <a:latin typeface="Times New Roman" charset="0"/>
                <a:ea typeface="+mn-ea"/>
              </a:rPr>
              <a:t>S</a:t>
            </a:r>
            <a:r>
              <a:rPr lang="en-US" sz="3800" baseline="-25000" dirty="0" err="1" smtClean="0">
                <a:latin typeface="Times New Roman" charset="0"/>
                <a:ea typeface="+mn-ea"/>
              </a:rPr>
              <a:t>xy</a:t>
            </a:r>
            <a:r>
              <a:rPr lang="en-US" sz="3800" dirty="0" smtClean="0">
                <a:latin typeface="Times New Roman" charset="0"/>
                <a:ea typeface="+mn-ea"/>
              </a:rPr>
              <a:t> + 3/8)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3800" dirty="0" smtClean="0">
                <a:latin typeface="Times New Roman" charset="0"/>
                <a:ea typeface="+mn-ea"/>
              </a:rPr>
              <a:t>			</a:t>
            </a:r>
            <a:r>
              <a:rPr lang="en-US" i="1" dirty="0" smtClean="0">
                <a:latin typeface="Times New Roman" charset="0"/>
                <a:ea typeface="+mn-ea"/>
              </a:rPr>
              <a:t>(for </a:t>
            </a:r>
            <a:r>
              <a:rPr lang="en-US" i="1" dirty="0" smtClean="0">
                <a:solidFill>
                  <a:srgbClr val="FF0000"/>
                </a:solidFill>
                <a:latin typeface="Times New Roman" charset="0"/>
                <a:ea typeface="+mn-ea"/>
              </a:rPr>
              <a:t>S &gt; ~30 </a:t>
            </a:r>
            <a:r>
              <a:rPr lang="en-US" i="1" dirty="0" err="1" smtClean="0">
                <a:solidFill>
                  <a:srgbClr val="FF0000"/>
                </a:solidFill>
                <a:latin typeface="Times New Roman" charset="0"/>
                <a:ea typeface="+mn-ea"/>
              </a:rPr>
              <a:t>e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charset="0"/>
                <a:ea typeface="+mn-ea"/>
              </a:rPr>
              <a:t>–</a:t>
            </a:r>
            <a:r>
              <a:rPr lang="en-US" i="1" dirty="0" smtClean="0">
                <a:latin typeface="Times New Roman" charset="0"/>
                <a:ea typeface="+mn-ea"/>
              </a:rPr>
              <a:t>)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2100" dirty="0" smtClean="0">
                <a:ea typeface="+mn-ea"/>
              </a:rPr>
              <a:t>		</a:t>
            </a:r>
            <a:endParaRPr lang="en-US" sz="800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also Box-Cox, many references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6C6F601-2D36-584D-B648-DC4144C0A8D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80060" y="292948"/>
            <a:ext cx="8641080" cy="165777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Generalized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err="1" smtClean="0">
                <a:ea typeface="+mj-ea"/>
                <a:cs typeface="+mj-cs"/>
              </a:rPr>
              <a:t>Anscombe</a:t>
            </a:r>
            <a:r>
              <a:rPr lang="en-US" dirty="0" smtClean="0">
                <a:ea typeface="+mj-ea"/>
                <a:cs typeface="+mj-cs"/>
              </a:rPr>
              <a:t> Transform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80060" y="2514600"/>
            <a:ext cx="8435340" cy="40758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Real </a:t>
            </a:r>
            <a:r>
              <a:rPr lang="en-US" dirty="0" err="1" smtClean="0">
                <a:ea typeface="+mn-ea"/>
                <a:cs typeface="+mn-cs"/>
              </a:rPr>
              <a:t>CCDs</a:t>
            </a:r>
            <a:r>
              <a:rPr lang="en-US" dirty="0" smtClean="0">
                <a:ea typeface="+mn-ea"/>
                <a:cs typeface="+mn-cs"/>
              </a:rPr>
              <a:t> are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Poisson </a:t>
            </a:r>
            <a:r>
              <a:rPr lang="en-US" dirty="0" smtClean="0">
                <a:ea typeface="+mn-ea"/>
                <a:cs typeface="+mn-cs"/>
              </a:rPr>
              <a:t>+ </a:t>
            </a:r>
            <a:r>
              <a:rPr lang="en-US" dirty="0" smtClean="0">
                <a:solidFill>
                  <a:schemeClr val="accent5"/>
                </a:solidFill>
                <a:ea typeface="+mn-ea"/>
                <a:cs typeface="+mn-cs"/>
              </a:rPr>
              <a:t>Gaussian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Bijaoui</a:t>
            </a:r>
            <a:r>
              <a:rPr lang="en-US" dirty="0" smtClean="0">
                <a:ea typeface="+mn-ea"/>
                <a:cs typeface="+mn-cs"/>
              </a:rPr>
              <a:t> with </a:t>
            </a:r>
            <a:r>
              <a:rPr lang="en-US" dirty="0" err="1" smtClean="0">
                <a:ea typeface="+mn-ea"/>
                <a:cs typeface="+mn-cs"/>
              </a:rPr>
              <a:t>Starck</a:t>
            </a:r>
            <a:r>
              <a:rPr lang="en-US" dirty="0" smtClean="0">
                <a:ea typeface="+mn-ea"/>
                <a:cs typeface="+mn-cs"/>
              </a:rPr>
              <a:t> &amp; </a:t>
            </a:r>
            <a:r>
              <a:rPr lang="en-US" dirty="0" err="1" smtClean="0">
                <a:ea typeface="+mn-ea"/>
                <a:cs typeface="+mn-cs"/>
              </a:rPr>
              <a:t>Murtagh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800" dirty="0" smtClean="0">
              <a:ea typeface="+mn-ea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charset="0"/>
                <a:ea typeface="+mn-ea"/>
                <a:cs typeface="+mn-cs"/>
              </a:rPr>
              <a:t>	</a:t>
            </a:r>
            <a:r>
              <a:rPr lang="en-US" dirty="0" err="1" smtClean="0">
                <a:latin typeface="Times New Roman" charset="0"/>
                <a:ea typeface="+mn-ea"/>
                <a:cs typeface="+mn-cs"/>
              </a:rPr>
              <a:t>I’</a:t>
            </a:r>
            <a:r>
              <a:rPr lang="en-US" baseline="-25000" dirty="0" err="1" smtClean="0">
                <a:latin typeface="Times New Roman" charset="0"/>
                <a:ea typeface="+mn-ea"/>
                <a:cs typeface="+mn-cs"/>
              </a:rPr>
              <a:t>xy</a:t>
            </a:r>
            <a:r>
              <a:rPr lang="en-US" dirty="0" smtClean="0">
                <a:latin typeface="Times New Roman" charset="0"/>
                <a:ea typeface="+mn-ea"/>
                <a:cs typeface="+mn-cs"/>
              </a:rPr>
              <a:t> = (2/α) × </a:t>
            </a:r>
            <a:r>
              <a:rPr lang="en-US" dirty="0" err="1" smtClean="0">
                <a:latin typeface="Times New Roman" charset="0"/>
                <a:ea typeface="+mn-ea"/>
                <a:cs typeface="+mn-cs"/>
              </a:rPr>
              <a:t>sqrt</a:t>
            </a:r>
            <a:r>
              <a:rPr lang="en-US" dirty="0" smtClean="0">
                <a:latin typeface="Times New Roman" charset="0"/>
                <a:ea typeface="+mn-ea"/>
                <a:cs typeface="+mn-cs"/>
              </a:rPr>
              <a:t> </a:t>
            </a:r>
            <a:r>
              <a:rPr lang="en-US" sz="3600" dirty="0" smtClean="0">
                <a:latin typeface="Times New Roman" charset="0"/>
                <a:ea typeface="+mn-ea"/>
                <a:cs typeface="+mn-cs"/>
              </a:rPr>
              <a:t>(</a:t>
            </a:r>
            <a:r>
              <a:rPr lang="en-US" dirty="0" err="1" smtClean="0">
                <a:solidFill>
                  <a:schemeClr val="accent1"/>
                </a:solidFill>
                <a:latin typeface="Times New Roman" charset="0"/>
                <a:ea typeface="+mn-ea"/>
                <a:cs typeface="+mn-cs"/>
              </a:rPr>
              <a:t>α×I</a:t>
            </a:r>
            <a:r>
              <a:rPr lang="en-US" baseline="-25000" dirty="0" err="1" smtClean="0">
                <a:solidFill>
                  <a:schemeClr val="accent1"/>
                </a:solidFill>
                <a:latin typeface="Times New Roman" charset="0"/>
                <a:ea typeface="+mn-ea"/>
                <a:cs typeface="+mn-cs"/>
              </a:rPr>
              <a:t>xy</a:t>
            </a:r>
            <a:r>
              <a:rPr lang="en-US" dirty="0" smtClean="0">
                <a:solidFill>
                  <a:schemeClr val="accent1"/>
                </a:solidFill>
                <a:latin typeface="Times New Roman" charset="0"/>
                <a:ea typeface="+mn-ea"/>
                <a:cs typeface="+mn-cs"/>
              </a:rPr>
              <a:t> + </a:t>
            </a:r>
            <a:r>
              <a:rPr lang="en-US" dirty="0" smtClean="0">
                <a:solidFill>
                  <a:schemeClr val="accent1"/>
                </a:solidFill>
                <a:latin typeface="Times New Roman" charset="0"/>
              </a:rPr>
              <a:t>(3/8)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Times New Roman" charset="0"/>
                <a:ea typeface="+mn-ea"/>
                <a:cs typeface="+mn-cs"/>
              </a:rPr>
              <a:t>α</a:t>
            </a:r>
            <a:r>
              <a:rPr lang="en-US" baseline="30000" dirty="0" smtClean="0">
                <a:solidFill>
                  <a:schemeClr val="accent1"/>
                </a:solidFill>
                <a:latin typeface="Times New Roman" charset="0"/>
                <a:ea typeface="+mn-ea"/>
                <a:cs typeface="+mn-cs"/>
              </a:rPr>
              <a:t>2 </a:t>
            </a:r>
            <a:r>
              <a:rPr lang="en-US" dirty="0" smtClean="0">
                <a:solidFill>
                  <a:schemeClr val="accent5"/>
                </a:solidFill>
                <a:latin typeface="Times New Roman" charset="0"/>
                <a:ea typeface="+mn-ea"/>
                <a:cs typeface="+mn-cs"/>
              </a:rPr>
              <a:t>+ σ</a:t>
            </a:r>
            <a:r>
              <a:rPr lang="en-US" baseline="30000" dirty="0" smtClean="0">
                <a:solidFill>
                  <a:schemeClr val="accent5"/>
                </a:solidFill>
                <a:latin typeface="Times New Roman" charset="0"/>
                <a:ea typeface="+mn-ea"/>
                <a:cs typeface="+mn-cs"/>
              </a:rPr>
              <a:t>2 </a:t>
            </a:r>
            <a:r>
              <a:rPr lang="en-US" dirty="0" smtClean="0">
                <a:solidFill>
                  <a:schemeClr val="accent5"/>
                </a:solidFill>
                <a:latin typeface="Times New Roman" charset="0"/>
                <a:ea typeface="+mn-ea"/>
                <a:cs typeface="+mn-cs"/>
              </a:rPr>
              <a:t>– </a:t>
            </a:r>
            <a:r>
              <a:rPr lang="en-US" dirty="0" err="1" smtClean="0">
                <a:solidFill>
                  <a:schemeClr val="accent5"/>
                </a:solidFill>
                <a:latin typeface="Times New Roman" charset="0"/>
                <a:ea typeface="+mn-ea"/>
                <a:cs typeface="+mn-cs"/>
              </a:rPr>
              <a:t>α×mean</a:t>
            </a:r>
            <a:r>
              <a:rPr lang="en-US" sz="3600" dirty="0" smtClean="0">
                <a:latin typeface="Times New Roman" charset="0"/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charset="0"/>
                <a:ea typeface="+mn-ea"/>
                <a:cs typeface="+mn-cs"/>
              </a:rPr>
              <a:t>		</a:t>
            </a:r>
            <a:r>
              <a:rPr lang="en-US" dirty="0" err="1" smtClean="0">
                <a:latin typeface="Times New Roman" charset="0"/>
                <a:ea typeface="+mn-ea"/>
                <a:cs typeface="+mn-cs"/>
              </a:rPr>
              <a:t>α</a:t>
            </a:r>
            <a:r>
              <a:rPr lang="en-US" dirty="0" smtClean="0">
                <a:latin typeface="Times New Roman" charset="0"/>
                <a:ea typeface="+mn-ea"/>
                <a:cs typeface="+mn-cs"/>
              </a:rPr>
              <a:t> = 1 / gain	</a:t>
            </a:r>
            <a:r>
              <a:rPr lang="en-US" sz="2000" i="1" dirty="0" smtClean="0">
                <a:latin typeface="Times New Roman" charset="0"/>
                <a:ea typeface="+mn-ea"/>
                <a:cs typeface="+mn-cs"/>
              </a:rPr>
              <a:t>(gain in </a:t>
            </a:r>
            <a:r>
              <a:rPr lang="en-US" sz="2000" i="1" dirty="0" err="1" smtClean="0">
                <a:latin typeface="Times New Roman" charset="0"/>
                <a:ea typeface="+mn-ea"/>
                <a:cs typeface="+mn-cs"/>
              </a:rPr>
              <a:t>e</a:t>
            </a:r>
            <a:r>
              <a:rPr lang="en-US" sz="2000" i="1" baseline="30000" dirty="0" smtClean="0">
                <a:latin typeface="Times New Roman" charset="0"/>
                <a:ea typeface="+mn-ea"/>
                <a:cs typeface="+mn-cs"/>
              </a:rPr>
              <a:t>– </a:t>
            </a:r>
            <a:r>
              <a:rPr lang="en-US" sz="2000" i="1" dirty="0" smtClean="0">
                <a:latin typeface="Times New Roman" charset="0"/>
              </a:rPr>
              <a:t> / </a:t>
            </a:r>
            <a:r>
              <a:rPr lang="en-US" sz="1600" i="1" dirty="0" smtClean="0">
                <a:latin typeface="Times New Roman" charset="0"/>
              </a:rPr>
              <a:t>ADU</a:t>
            </a:r>
            <a:r>
              <a:rPr lang="en-US" sz="2000" i="1" dirty="0" smtClean="0">
                <a:latin typeface="Times New Roman" charset="0"/>
                <a:ea typeface="+mn-ea"/>
                <a:cs typeface="+mn-cs"/>
              </a:rPr>
              <a:t>)</a:t>
            </a:r>
            <a:endParaRPr lang="en-US" sz="2000" i="1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19D68A2-0143-6040-901E-21809A32A1F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80060" y="292948"/>
            <a:ext cx="8641080" cy="16577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ea typeface="+mj-ea"/>
                <a:cs typeface="+mj-cs"/>
              </a:rPr>
              <a:t>In usual CCD terms: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61060" y="2209800"/>
            <a:ext cx="7673340" cy="4304451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2800" dirty="0" err="1" smtClean="0">
                <a:latin typeface="Times New Roman" charset="0"/>
                <a:ea typeface="+mn-ea"/>
                <a:cs typeface="+mn-cs"/>
              </a:rPr>
              <a:t>I’</a:t>
            </a:r>
            <a:r>
              <a:rPr lang="en-US" sz="2800" baseline="-25000" dirty="0" err="1" smtClean="0">
                <a:latin typeface="Times New Roman" charset="0"/>
                <a:ea typeface="+mn-ea"/>
                <a:cs typeface="+mn-cs"/>
              </a:rPr>
              <a:t>xy</a:t>
            </a:r>
            <a:r>
              <a:rPr lang="en-US" sz="2800" dirty="0" smtClean="0">
                <a:latin typeface="Times New Roman" charset="0"/>
                <a:ea typeface="+mn-ea"/>
                <a:cs typeface="+mn-cs"/>
              </a:rPr>
              <a:t> = 2 × </a:t>
            </a:r>
            <a:r>
              <a:rPr lang="en-US" sz="2800" dirty="0" err="1" smtClean="0">
                <a:latin typeface="Times New Roman" charset="0"/>
                <a:ea typeface="+mn-ea"/>
                <a:cs typeface="+mn-cs"/>
              </a:rPr>
              <a:t>sqrt</a:t>
            </a:r>
            <a:r>
              <a:rPr lang="en-US" sz="2800" dirty="0" smtClean="0">
                <a:latin typeface="Times New Roman" charset="0"/>
                <a:ea typeface="+mn-ea"/>
                <a:cs typeface="+mn-cs"/>
              </a:rPr>
              <a:t> </a:t>
            </a:r>
            <a:r>
              <a:rPr lang="en-US" sz="3600" dirty="0" smtClean="0">
                <a:latin typeface="Times New Roman" charset="0"/>
                <a:ea typeface="+mn-ea"/>
                <a:cs typeface="+mn-cs"/>
              </a:rPr>
              <a:t>(</a:t>
            </a:r>
            <a:r>
              <a:rPr lang="en-US" sz="2800" dirty="0" smtClean="0">
                <a:latin typeface="Times New Roman" charset="0"/>
                <a:ea typeface="+mn-ea"/>
                <a:cs typeface="+mn-cs"/>
              </a:rPr>
              <a:t>gain </a:t>
            </a:r>
            <a:r>
              <a:rPr lang="en-US" sz="2800" dirty="0" smtClean="0">
                <a:latin typeface="Times New Roman" charset="0"/>
              </a:rPr>
              <a:t>×</a:t>
            </a:r>
            <a:r>
              <a:rPr lang="en-US" sz="2800" dirty="0" smtClean="0">
                <a:latin typeface="Times New Roman" charset="0"/>
                <a:ea typeface="+mn-ea"/>
                <a:cs typeface="+mn-cs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charset="0"/>
                <a:ea typeface="+mn-ea"/>
                <a:cs typeface="+mn-cs"/>
              </a:rPr>
              <a:t>I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charset="0"/>
                <a:ea typeface="+mn-ea"/>
                <a:cs typeface="+mn-cs"/>
              </a:rPr>
              <a:t>xy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+mn-ea"/>
                <a:cs typeface="+mn-cs"/>
              </a:rPr>
              <a:t> – bias</a:t>
            </a:r>
            <a:r>
              <a:rPr lang="en-US" sz="2800" dirty="0" smtClean="0">
                <a:latin typeface="Times New Roman" charset="0"/>
                <a:ea typeface="+mn-ea"/>
                <a:cs typeface="+mn-cs"/>
              </a:rPr>
              <a:t>) + read</a:t>
            </a:r>
            <a:r>
              <a:rPr lang="en-US" sz="2800" baseline="30000" dirty="0" smtClean="0">
                <a:latin typeface="Times New Roman" charset="0"/>
                <a:ea typeface="+mn-ea"/>
                <a:cs typeface="+mn-cs"/>
              </a:rPr>
              <a:t>2</a:t>
            </a:r>
            <a:r>
              <a:rPr lang="en-US" sz="2800" dirty="0" smtClean="0">
                <a:latin typeface="Times New Roman" charset="0"/>
                <a:ea typeface="+mn-ea"/>
                <a:cs typeface="+mn-cs"/>
              </a:rPr>
              <a:t> + 3/8</a:t>
            </a:r>
            <a:r>
              <a:rPr lang="en-US" sz="3600" dirty="0" smtClean="0">
                <a:latin typeface="Times New Roman" charset="0"/>
                <a:ea typeface="+mn-ea"/>
                <a:cs typeface="+mn-cs"/>
              </a:rPr>
              <a:t>)</a:t>
            </a:r>
          </a:p>
          <a:p>
            <a:pPr lvl="1" fontAlgn="auto">
              <a:spcAft>
                <a:spcPts val="0"/>
              </a:spcAft>
              <a:buSzPct val="150000"/>
              <a:buFont typeface="Arial"/>
              <a:buChar char="•"/>
              <a:defRPr/>
            </a:pPr>
            <a:endParaRPr lang="en-US" sz="2200" dirty="0" smtClean="0">
              <a:latin typeface="Times New Roman" charset="0"/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sz="2200" dirty="0" err="1" smtClean="0">
                <a:latin typeface="Times New Roman" charset="0"/>
                <a:ea typeface="+mn-ea"/>
                <a:cs typeface="+mn-cs"/>
              </a:rPr>
              <a:t>I</a:t>
            </a:r>
            <a:r>
              <a:rPr lang="en-US" sz="2200" baseline="-25000" dirty="0" err="1" smtClean="0">
                <a:latin typeface="Times New Roman" charset="0"/>
                <a:ea typeface="+mn-ea"/>
                <a:cs typeface="+mn-cs"/>
              </a:rPr>
              <a:t>xy</a:t>
            </a:r>
            <a:r>
              <a:rPr lang="en-US" sz="2200" dirty="0" smtClean="0">
                <a:latin typeface="Times New Roman" charset="0"/>
                <a:ea typeface="+mn-ea"/>
                <a:cs typeface="+mn-cs"/>
              </a:rPr>
              <a:t> in DN (ADU)</a:t>
            </a:r>
          </a:p>
          <a:p>
            <a:pPr lvl="1" fontAlgn="auto"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sz="2200" dirty="0" smtClean="0">
                <a:latin typeface="Times New Roman" charset="0"/>
                <a:ea typeface="+mn-ea"/>
                <a:cs typeface="+mn-cs"/>
              </a:rPr>
              <a:t>bias in ADU</a:t>
            </a:r>
          </a:p>
          <a:p>
            <a:pPr lvl="1" fontAlgn="auto"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sz="2200" dirty="0" smtClean="0">
                <a:latin typeface="Times New Roman" charset="0"/>
              </a:rPr>
              <a:t>gain in </a:t>
            </a:r>
            <a:r>
              <a:rPr lang="en-US" sz="2200" dirty="0" err="1" smtClean="0">
                <a:latin typeface="Times New Roman" charset="0"/>
              </a:rPr>
              <a:t>e</a:t>
            </a:r>
            <a:r>
              <a:rPr lang="en-US" sz="2200" baseline="30000" dirty="0" smtClean="0">
                <a:latin typeface="Times New Roman" charset="0"/>
              </a:rPr>
              <a:t>–</a:t>
            </a:r>
            <a:r>
              <a:rPr lang="en-US" sz="2200" dirty="0" smtClean="0">
                <a:latin typeface="Times New Roman" charset="0"/>
              </a:rPr>
              <a:t> / ADU</a:t>
            </a:r>
          </a:p>
          <a:p>
            <a:pPr lvl="1" fontAlgn="auto"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sz="2200" dirty="0" smtClean="0">
                <a:latin typeface="Times New Roman" charset="0"/>
                <a:ea typeface="+mn-ea"/>
                <a:cs typeface="+mn-cs"/>
              </a:rPr>
              <a:t>read noise in </a:t>
            </a:r>
            <a:r>
              <a:rPr lang="en-US" sz="2200" dirty="0" err="1" smtClean="0">
                <a:latin typeface="Times New Roman" charset="0"/>
                <a:ea typeface="+mn-ea"/>
                <a:cs typeface="+mn-cs"/>
              </a:rPr>
              <a:t>e</a:t>
            </a:r>
            <a:r>
              <a:rPr lang="en-US" sz="2200" baseline="30000" dirty="0" smtClean="0">
                <a:latin typeface="Times New Roman" charset="0"/>
                <a:ea typeface="+mn-ea"/>
                <a:cs typeface="+mn-cs"/>
              </a:rPr>
              <a:t>–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800" dirty="0" smtClean="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1CBFDFF-C743-4747-80F2-AAB4740EA15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18438" y="291254"/>
            <a:ext cx="7960995" cy="176445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Was reminded of…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18438" y="2413000"/>
            <a:ext cx="7960995" cy="4216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 CCD photon transfer technique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For example the IRAF task, </a:t>
            </a:r>
            <a:r>
              <a:rPr lang="en-US" i="1" dirty="0" err="1" smtClean="0">
                <a:ea typeface="+mn-ea"/>
                <a:cs typeface="+mn-cs"/>
              </a:rPr>
              <a:t>findgain</a:t>
            </a:r>
            <a:r>
              <a:rPr lang="en-US" dirty="0" smtClean="0">
                <a:ea typeface="+mn-ea"/>
                <a:cs typeface="+mn-cs"/>
              </a:rPr>
              <a:t>, to measure the gain of a CCD from flat-field and bias exposures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Gain is the slope of the mean-variance relation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So went looking for…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0DDC-474D-154E-BBF8-355E20F1CCC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762" y="4343400"/>
            <a:ext cx="6543675" cy="1950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i="1" dirty="0" smtClean="0">
                <a:ea typeface="+mj-ea"/>
                <a:cs typeface="+mj-cs"/>
              </a:rPr>
              <a:t>The Art of Noise:</a:t>
            </a:r>
            <a:r>
              <a:rPr lang="en-US" sz="4400" dirty="0" smtClean="0">
                <a:ea typeface="+mj-ea"/>
                <a:cs typeface="+mj-cs"/>
              </a:rPr>
              <a:t/>
            </a:r>
            <a:br>
              <a:rPr lang="en-US" sz="4400" dirty="0" smtClean="0">
                <a:ea typeface="+mj-ea"/>
                <a:cs typeface="+mj-cs"/>
              </a:rPr>
            </a:br>
            <a:r>
              <a:rPr lang="en-US" sz="4400" dirty="0" smtClean="0">
                <a:ea typeface="+mj-ea"/>
                <a:cs typeface="+mj-cs"/>
              </a:rPr>
              <a:t>Optimal DN encoding for CCD and CMOS detectors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6548120"/>
            <a:ext cx="6720840" cy="6146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Rob Seaman – NOAO SDM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0471" y="1993055"/>
            <a:ext cx="546305" cy="743937"/>
          </a:xfrm>
          <a:prstGeom prst="rect">
            <a:avLst/>
          </a:prstGeom>
          <a:noFill/>
        </p:spPr>
        <p:txBody>
          <a:bodyPr wrap="none" lIns="96661" tIns="48331" rIns="96661" bIns="48331">
            <a:spAutoFit/>
          </a:bodyPr>
          <a:lstStyle/>
          <a:p>
            <a:pPr>
              <a:defRPr/>
            </a:pPr>
            <a:r>
              <a:rPr lang="en-US" sz="42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pyrus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0581" y="1463041"/>
            <a:ext cx="640193" cy="743937"/>
          </a:xfrm>
          <a:prstGeom prst="rect">
            <a:avLst/>
          </a:prstGeom>
          <a:noFill/>
        </p:spPr>
        <p:txBody>
          <a:bodyPr wrap="none" lIns="96661" tIns="48331" rIns="96661" bIns="48331">
            <a:spAutoFit/>
          </a:bodyPr>
          <a:lstStyle/>
          <a:p>
            <a:pPr>
              <a:defRPr/>
            </a:pPr>
            <a:r>
              <a:rPr lang="en-US" sz="42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pyrus"/>
                <a:ea typeface="#필기체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2245" y="2357121"/>
            <a:ext cx="660444" cy="743937"/>
          </a:xfrm>
          <a:prstGeom prst="rect">
            <a:avLst/>
          </a:prstGeom>
          <a:noFill/>
        </p:spPr>
        <p:txBody>
          <a:bodyPr wrap="none" lIns="96661" tIns="48331" rIns="96661" bIns="48331">
            <a:spAutoFit/>
          </a:bodyPr>
          <a:lstStyle/>
          <a:p>
            <a:pPr>
              <a:defRPr/>
            </a:pPr>
            <a:r>
              <a:rPr lang="en-US" sz="420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pyrus"/>
              </a:rPr>
              <a:t>M</a:t>
            </a: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Janesick’s</a:t>
            </a:r>
            <a:r>
              <a:rPr lang="en-US" dirty="0" smtClean="0">
                <a:ea typeface="+mj-ea"/>
                <a:cs typeface="+mj-cs"/>
              </a:rPr>
              <a:t> Big 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307C5-8112-494C-B819-EA3501C5437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072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1" y="1706881"/>
            <a:ext cx="4810602" cy="488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18438" y="133774"/>
            <a:ext cx="7960995" cy="176445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Basic References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80060" y="1954106"/>
            <a:ext cx="9121140" cy="4827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Scientific Charge Coupled Devices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Janesick</a:t>
            </a:r>
            <a:r>
              <a:rPr lang="en-US" dirty="0" smtClean="0">
                <a:ea typeface="+mn-ea"/>
                <a:cs typeface="+mn-cs"/>
              </a:rPr>
              <a:t>, SPIE Press, 2001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Photon Transfer, DN -&gt; lambda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Janesick</a:t>
            </a:r>
            <a:r>
              <a:rPr lang="en-US" dirty="0" smtClean="0">
                <a:ea typeface="+mn-ea"/>
                <a:cs typeface="+mn-cs"/>
              </a:rPr>
              <a:t>, SPIE Press, 2007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96A9D-C733-8C4F-AF59-C27B6D5C0EB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Noise sampling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8641080" cy="5283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Brighter pixels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greatly oversample </a:t>
            </a:r>
            <a:r>
              <a:rPr lang="en-US" dirty="0" smtClean="0">
                <a:ea typeface="+mn-ea"/>
                <a:cs typeface="+mn-cs"/>
              </a:rPr>
              <a:t>the noise: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1500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ADC quantizing noise = </a:t>
            </a:r>
            <a:r>
              <a:rPr lang="en-US" dirty="0" err="1" smtClean="0">
                <a:ea typeface="+mn-ea"/>
                <a:cs typeface="+mn-cs"/>
              </a:rPr>
              <a:t>sqrt</a:t>
            </a:r>
            <a:r>
              <a:rPr lang="en-US" dirty="0" smtClean="0">
                <a:ea typeface="+mn-ea"/>
                <a:cs typeface="+mn-cs"/>
              </a:rPr>
              <a:t> (1 / 12)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800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To avoid aliasing, keep 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gain &lt; </a:t>
            </a:r>
            <a:r>
              <a:rPr lang="en-US" dirty="0" err="1" smtClean="0">
                <a:solidFill>
                  <a:srgbClr val="FF0000"/>
                </a:solidFill>
                <a:ea typeface="+mn-ea"/>
                <a:cs typeface="+mn-cs"/>
              </a:rPr>
              <a:t>readnoise</a:t>
            </a:r>
            <a:endParaRPr lang="en-US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sz="800" dirty="0" smtClean="0">
              <a:solidFill>
                <a:srgbClr val="FF0000"/>
              </a:solidFill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So </a:t>
            </a:r>
            <a:r>
              <a:rPr lang="en-US" dirty="0" err="1" smtClean="0">
                <a:ea typeface="+mn-ea"/>
                <a:cs typeface="+mn-cs"/>
              </a:rPr>
              <a:t>readnoise</a:t>
            </a:r>
            <a:r>
              <a:rPr lang="en-US" dirty="0" smtClean="0">
                <a:ea typeface="+mn-ea"/>
                <a:cs typeface="+mn-cs"/>
              </a:rPr>
              <a:t> ~ 1 DN </a:t>
            </a:r>
            <a:r>
              <a:rPr lang="en-US" dirty="0" err="1" smtClean="0">
                <a:ea typeface="+mn-ea"/>
                <a:cs typeface="+mn-cs"/>
              </a:rPr>
              <a:t>rms</a:t>
            </a: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1 bit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lvl="3" fontAlgn="auto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High end governed by shot noise (</a:t>
            </a:r>
            <a:r>
              <a:rPr lang="en-US" i="1" dirty="0" smtClean="0">
                <a:ea typeface="+mn-ea"/>
                <a:cs typeface="+mn-cs"/>
              </a:rPr>
              <a:t>&amp; full well</a:t>
            </a:r>
            <a:r>
              <a:rPr lang="en-US" dirty="0" smtClean="0">
                <a:ea typeface="+mn-ea"/>
                <a:cs typeface="+mn-cs"/>
              </a:rPr>
              <a:t>):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Noise @ DN = 64K (16 bits) is 256 (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8 bits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88311-DC64-AA47-BE1E-371CB78E92C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15" y="81281"/>
            <a:ext cx="8852773" cy="822960"/>
          </a:xfrm>
        </p:spPr>
        <p:txBody>
          <a:bodyPr/>
          <a:lstStyle/>
          <a:p>
            <a:r>
              <a:rPr lang="en-US" sz="5100" dirty="0" smtClean="0"/>
              <a:t>ADC quantization noise</a:t>
            </a:r>
            <a:endParaRPr lang="en-US" sz="5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9" name="Picture 8" descr="adc_p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40180" y="980538"/>
            <a:ext cx="6720840" cy="576598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15" y="81281"/>
            <a:ext cx="8852773" cy="822960"/>
          </a:xfrm>
        </p:spPr>
        <p:txBody>
          <a:bodyPr/>
          <a:lstStyle/>
          <a:p>
            <a:r>
              <a:rPr lang="en-US" sz="5100" dirty="0" smtClean="0"/>
              <a:t>Read noise masks quantization</a:t>
            </a:r>
            <a:endParaRPr lang="en-US" sz="5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Picture 7" descr="alia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975360"/>
            <a:ext cx="6960870" cy="576803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Compact encoding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80060" y="2032000"/>
            <a:ext cx="8299371" cy="406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Seven bits of the brightest pixels represent uselessly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oversampled </a:t>
            </a:r>
            <a:r>
              <a:rPr lang="en-US" dirty="0" smtClean="0">
                <a:ea typeface="+mn-ea"/>
                <a:cs typeface="+mn-cs"/>
              </a:rPr>
              <a:t>noise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Low end is properly (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?</a:t>
            </a:r>
            <a:r>
              <a:rPr lang="en-US" dirty="0" smtClean="0">
                <a:ea typeface="+mn-ea"/>
                <a:cs typeface="+mn-cs"/>
              </a:rPr>
              <a:t>) sampled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Intermediate pixels ~ square root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Thus can encode CCD / CMOS images into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far fewer </a:t>
            </a:r>
            <a:r>
              <a:rPr lang="en-US" dirty="0" err="1" smtClean="0">
                <a:solidFill>
                  <a:srgbClr val="FF0000"/>
                </a:solidFill>
                <a:ea typeface="+mn-ea"/>
                <a:cs typeface="+mn-cs"/>
              </a:rPr>
              <a:t>DNs</a:t>
            </a:r>
            <a:endParaRPr lang="en-US" dirty="0" smtClean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91CB3-D9AC-B14E-9E69-BBD753FCCB5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“Square rooter”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In either hardware or software: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sz="4700" dirty="0" err="1" smtClean="0">
                <a:ea typeface="+mn-ea"/>
                <a:cs typeface="+mn-cs"/>
              </a:rPr>
              <a:t>DN</a:t>
            </a:r>
            <a:r>
              <a:rPr lang="en-US" sz="4700" baseline="-25000" dirty="0" err="1" smtClean="0">
                <a:ea typeface="+mn-ea"/>
                <a:cs typeface="+mn-cs"/>
              </a:rPr>
              <a:t>out</a:t>
            </a:r>
            <a:r>
              <a:rPr lang="en-US" sz="4700" dirty="0" smtClean="0">
                <a:ea typeface="+mn-ea"/>
                <a:cs typeface="+mn-cs"/>
              </a:rPr>
              <a:t> = </a:t>
            </a:r>
            <a:r>
              <a:rPr lang="en-US" sz="4700" dirty="0" err="1" smtClean="0">
                <a:ea typeface="+mn-ea"/>
                <a:cs typeface="+mn-cs"/>
              </a:rPr>
              <a:t>sqrt</a:t>
            </a:r>
            <a:r>
              <a:rPr lang="en-US" sz="4700" dirty="0" smtClean="0">
                <a:ea typeface="+mn-ea"/>
                <a:cs typeface="+mn-cs"/>
              </a:rPr>
              <a:t> (</a:t>
            </a:r>
            <a:r>
              <a:rPr lang="en-US" sz="4700" dirty="0" err="1" smtClean="0">
                <a:ea typeface="+mn-ea"/>
                <a:cs typeface="+mn-cs"/>
              </a:rPr>
              <a:t>DN</a:t>
            </a:r>
            <a:r>
              <a:rPr lang="en-US" sz="4700" baseline="-25000" dirty="0" err="1" smtClean="0">
                <a:ea typeface="+mn-ea"/>
                <a:cs typeface="+mn-cs"/>
              </a:rPr>
              <a:t>in</a:t>
            </a:r>
            <a:r>
              <a:rPr lang="en-US" sz="4700" dirty="0" smtClean="0">
                <a:ea typeface="+mn-ea"/>
                <a:cs typeface="+mn-cs"/>
              </a:rPr>
              <a:t>) × 2</a:t>
            </a:r>
            <a:r>
              <a:rPr lang="en-US" sz="4700" baseline="30000" dirty="0" smtClean="0">
                <a:ea typeface="+mn-ea"/>
                <a:cs typeface="+mn-cs"/>
              </a:rPr>
              <a:t>(N</a:t>
            </a:r>
            <a:r>
              <a:rPr lang="en-US" baseline="7000" dirty="0" smtClean="0">
                <a:ea typeface="+mn-ea"/>
                <a:cs typeface="+mn-cs"/>
              </a:rPr>
              <a:t>out</a:t>
            </a:r>
            <a:r>
              <a:rPr lang="en-US" sz="4700" baseline="30000" dirty="0" smtClean="0">
                <a:ea typeface="+mn-ea"/>
                <a:cs typeface="+mn-cs"/>
              </a:rPr>
              <a:t> –  bitpix/2)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4700" baseline="30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		same as </a:t>
            </a:r>
            <a:r>
              <a:rPr lang="en-US" dirty="0" err="1" smtClean="0">
                <a:ea typeface="+mn-ea"/>
                <a:cs typeface="+mn-cs"/>
              </a:rPr>
              <a:t>Anscombe</a:t>
            </a:r>
            <a:r>
              <a:rPr lang="en-US" dirty="0" smtClean="0">
                <a:ea typeface="+mn-ea"/>
                <a:cs typeface="+mn-cs"/>
              </a:rPr>
              <a:t> if </a:t>
            </a:r>
            <a:r>
              <a:rPr lang="en-US" dirty="0" err="1" smtClean="0">
                <a:ea typeface="+mn-ea"/>
                <a:cs typeface="+mn-cs"/>
              </a:rPr>
              <a:t>N</a:t>
            </a:r>
            <a:r>
              <a:rPr lang="en-US" baseline="-31000" dirty="0" err="1" smtClean="0">
                <a:ea typeface="+mn-ea"/>
                <a:cs typeface="+mn-cs"/>
              </a:rPr>
              <a:t>out</a:t>
            </a:r>
            <a:r>
              <a:rPr lang="en-US" dirty="0" smtClean="0">
                <a:ea typeface="+mn-ea"/>
                <a:cs typeface="+mn-cs"/>
              </a:rPr>
              <a:t> = 1 + bitpix/2</a:t>
            </a:r>
          </a:p>
          <a:p>
            <a:pPr fontAlgn="auto">
              <a:spcAft>
                <a:spcPts val="0"/>
              </a:spcAft>
              <a:defRPr/>
            </a:pPr>
            <a:endParaRPr lang="en-US" baseline="30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		</a:t>
            </a:r>
            <a:r>
              <a:rPr lang="en-US" dirty="0" err="1" smtClean="0">
                <a:ea typeface="+mn-ea"/>
                <a:cs typeface="+mn-cs"/>
              </a:rPr>
              <a:t>ie</a:t>
            </a:r>
            <a:r>
              <a:rPr lang="en-US" dirty="0" smtClean="0">
                <a:ea typeface="+mn-ea"/>
                <a:cs typeface="+mn-cs"/>
              </a:rPr>
              <a:t>., </a:t>
            </a:r>
            <a:r>
              <a:rPr lang="en-US" dirty="0" err="1" smtClean="0">
                <a:ea typeface="+mn-ea"/>
                <a:cs typeface="+mn-cs"/>
              </a:rPr>
              <a:t>N</a:t>
            </a:r>
            <a:r>
              <a:rPr lang="en-US" baseline="-31000" dirty="0" err="1" smtClean="0">
                <a:ea typeface="+mn-ea"/>
                <a:cs typeface="+mn-cs"/>
              </a:rPr>
              <a:t>out</a:t>
            </a:r>
            <a:r>
              <a:rPr lang="en-US" dirty="0" smtClean="0">
                <a:ea typeface="+mn-ea"/>
                <a:cs typeface="+mn-cs"/>
              </a:rPr>
              <a:t> = 9 for </a:t>
            </a:r>
            <a:r>
              <a:rPr lang="en-US" dirty="0" err="1" smtClean="0">
                <a:ea typeface="+mn-ea"/>
                <a:cs typeface="+mn-cs"/>
              </a:rPr>
              <a:t>bitpix</a:t>
            </a:r>
            <a:r>
              <a:rPr lang="en-US" dirty="0" smtClean="0">
                <a:ea typeface="+mn-ea"/>
                <a:cs typeface="+mn-cs"/>
              </a:rPr>
              <a:t> = 16</a:t>
            </a:r>
            <a:endParaRPr lang="en-US" baseline="30000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027E-1B93-4C4F-BFA9-41CA749B020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Implementation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18438" y="1706881"/>
            <a:ext cx="7960995" cy="4494107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Map input to output </a:t>
            </a:r>
            <a:r>
              <a:rPr lang="en-US" dirty="0" err="1" smtClean="0">
                <a:ea typeface="+mn-ea"/>
                <a:cs typeface="+mn-cs"/>
              </a:rPr>
              <a:t>DNs</a:t>
            </a:r>
            <a:r>
              <a:rPr lang="en-US" dirty="0" smtClean="0">
                <a:ea typeface="+mn-ea"/>
                <a:cs typeface="+mn-cs"/>
              </a:rPr>
              <a:t> via Look Up Table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Modify FITS tile compression convention (or FITS itself) to convey and apply </a:t>
            </a:r>
            <a:r>
              <a:rPr lang="en-US" dirty="0" err="1" smtClean="0">
                <a:ea typeface="+mn-ea"/>
                <a:cs typeface="+mn-cs"/>
              </a:rPr>
              <a:t>LUTs</a:t>
            </a:r>
            <a:r>
              <a:rPr lang="en-US" dirty="0" smtClean="0">
                <a:ea typeface="+mn-ea"/>
                <a:cs typeface="+mn-cs"/>
              </a:rPr>
              <a:t> on input/output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For some purposes, use raw square root values: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Display (8-bit </a:t>
            </a:r>
            <a:r>
              <a:rPr lang="en-US" dirty="0" err="1" smtClean="0">
                <a:ea typeface="+mn-ea"/>
              </a:rPr>
              <a:t>LUTs</a:t>
            </a:r>
            <a:r>
              <a:rPr lang="en-US" dirty="0" smtClean="0">
                <a:ea typeface="+mn-ea"/>
              </a:rPr>
              <a:t> could suffice)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Multiresolution</a:t>
            </a:r>
            <a:r>
              <a:rPr lang="en-US" dirty="0" smtClean="0">
                <a:ea typeface="+mn-ea"/>
              </a:rPr>
              <a:t> / wavelets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Principle Components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1958-69B3-4740-9AB6-36FE7B6DB30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Optimal encoding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60070" y="2275840"/>
            <a:ext cx="7360920" cy="39827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Only </a:t>
            </a:r>
            <a:r>
              <a:rPr lang="en-US" i="1" dirty="0" smtClean="0">
                <a:ea typeface="+mn-ea"/>
                <a:cs typeface="+mn-cs"/>
              </a:rPr>
              <a:t>technically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lossy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Ideally would apply this before the ADC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But after ADC, penalty is a modest sqrt(1/12)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1660E-921D-034E-B356-23B82090C90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 to compression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2275840"/>
            <a:ext cx="7600950" cy="43078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Advantage is not as dramatic in bits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Reducing 64K range (16 bits)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to 0.5K range (9 bits) is R = 1.78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7748-2461-9848-A785-7A47BF417DD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sz="4400" i="1" dirty="0" smtClean="0"/>
              <a:t>vs.</a:t>
            </a:r>
            <a:r>
              <a:rPr lang="en-US" dirty="0" smtClean="0"/>
              <a:t> Datum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8" y="2133599"/>
            <a:ext cx="7960995" cy="32766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data singular?</a:t>
            </a:r>
          </a:p>
          <a:p>
            <a:pPr lvl="1"/>
            <a:r>
              <a:rPr lang="en-US" sz="3400" dirty="0" smtClean="0"/>
              <a:t>Definitely not</a:t>
            </a:r>
          </a:p>
          <a:p>
            <a:r>
              <a:rPr lang="en-US" sz="3600" dirty="0" smtClean="0"/>
              <a:t>Are data plural?</a:t>
            </a:r>
          </a:p>
          <a:p>
            <a:pPr lvl="1"/>
            <a:r>
              <a:rPr lang="en-US" sz="3400" dirty="0" smtClean="0"/>
              <a:t>In origin, but not in current usage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More references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80060" y="2113280"/>
            <a:ext cx="9121140" cy="4666827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Simple square-rooter combined with Rice: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		Data Compression for NGST</a:t>
            </a: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– Nieto-</a:t>
            </a:r>
            <a:r>
              <a:rPr lang="en-US" dirty="0" err="1" smtClean="0">
                <a:ea typeface="+mn-ea"/>
              </a:rPr>
              <a:t>Santisteban</a:t>
            </a:r>
            <a:r>
              <a:rPr lang="en-US" dirty="0" smtClean="0">
                <a:ea typeface="+mn-ea"/>
              </a:rPr>
              <a:t>, </a:t>
            </a:r>
            <a:r>
              <a:rPr lang="en-US" i="1" dirty="0" smtClean="0">
                <a:ea typeface="+mn-ea"/>
              </a:rPr>
              <a:t>et al.</a:t>
            </a:r>
            <a:r>
              <a:rPr lang="en-US" dirty="0" smtClean="0">
                <a:ea typeface="+mn-ea"/>
              </a:rPr>
              <a:t>, ADASS VIII, 1999</a:t>
            </a:r>
          </a:p>
          <a:p>
            <a:pPr lvl="2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800" dirty="0" smtClean="0">
                <a:ea typeface="+mn-ea"/>
                <a:cs typeface="+mn-cs"/>
              </a:rPr>
              <a:t>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Various other references, </a:t>
            </a:r>
            <a:r>
              <a:rPr lang="en-US" dirty="0" err="1" smtClean="0">
                <a:ea typeface="+mn-ea"/>
                <a:cs typeface="+mn-cs"/>
              </a:rPr>
              <a:t>eg</a:t>
            </a:r>
            <a:r>
              <a:rPr lang="en-US" dirty="0" smtClean="0">
                <a:ea typeface="+mn-ea"/>
                <a:cs typeface="+mn-cs"/>
              </a:rPr>
              <a:t>.: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		Poisson Recoding of Solar Images for Enhanced Compression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			</a:t>
            </a:r>
            <a:r>
              <a:rPr lang="en-US" sz="1900" dirty="0" smtClean="0">
                <a:ea typeface="+mn-ea"/>
                <a:cs typeface="+mn-cs"/>
              </a:rPr>
              <a:t>– </a:t>
            </a:r>
            <a:r>
              <a:rPr lang="en-US" sz="1900" dirty="0" err="1" smtClean="0">
                <a:ea typeface="+mn-ea"/>
                <a:cs typeface="+mn-cs"/>
              </a:rPr>
              <a:t>Nicula</a:t>
            </a:r>
            <a:r>
              <a:rPr lang="en-US" sz="1900" dirty="0" smtClean="0">
                <a:ea typeface="+mn-ea"/>
                <a:cs typeface="+mn-cs"/>
              </a:rPr>
              <a:t>, </a:t>
            </a:r>
            <a:r>
              <a:rPr lang="en-US" sz="1900" i="1" dirty="0" smtClean="0">
                <a:ea typeface="+mn-ea"/>
                <a:cs typeface="+mn-cs"/>
              </a:rPr>
              <a:t>et al.</a:t>
            </a:r>
            <a:r>
              <a:rPr lang="en-US" sz="1900" dirty="0" smtClean="0">
                <a:ea typeface="+mn-ea"/>
                <a:cs typeface="+mn-cs"/>
              </a:rPr>
              <a:t>, Solar Phys. 228, 2005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3B83-8840-3E46-9AEF-F0CE7FCC4CE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115149"/>
            <a:ext cx="7960995" cy="1027852"/>
          </a:xfrm>
        </p:spPr>
        <p:txBody>
          <a:bodyPr/>
          <a:lstStyle/>
          <a:p>
            <a:r>
              <a:rPr lang="en-US" dirty="0" smtClean="0"/>
              <a:t>Tame the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38" y="1295401"/>
            <a:ext cx="9011362" cy="5484706"/>
          </a:xfrm>
        </p:spPr>
        <p:txBody>
          <a:bodyPr>
            <a:normAutofit/>
          </a:bodyPr>
          <a:lstStyle/>
          <a:p>
            <a:r>
              <a:rPr lang="en-US" dirty="0" smtClean="0"/>
              <a:t>Use for space missions is generally presented as “</a:t>
            </a:r>
            <a:r>
              <a:rPr lang="en-US" dirty="0" err="1" smtClean="0"/>
              <a:t>lossy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Not if noise isn’t trimmed beyond detector’s innate  level</a:t>
            </a:r>
          </a:p>
          <a:p>
            <a:pPr lvl="1"/>
            <a:r>
              <a:rPr lang="en-US" dirty="0" smtClean="0"/>
              <a:t>Variance stabilization tells you what that is</a:t>
            </a:r>
          </a:p>
          <a:p>
            <a:r>
              <a:rPr lang="en-US" dirty="0" smtClean="0"/>
              <a:t>The square root of a </a:t>
            </a:r>
            <a:r>
              <a:rPr lang="en-US" dirty="0" err="1" smtClean="0"/>
              <a:t>gaussian</a:t>
            </a:r>
            <a:r>
              <a:rPr lang="en-US" dirty="0" smtClean="0"/>
              <a:t> is a </a:t>
            </a:r>
            <a:r>
              <a:rPr lang="en-US" dirty="0" err="1" smtClean="0"/>
              <a:t>gaussian</a:t>
            </a:r>
            <a:r>
              <a:rPr lang="en-US" dirty="0" smtClean="0"/>
              <a:t> (formalize this)</a:t>
            </a:r>
          </a:p>
          <a:p>
            <a:pPr lvl="1"/>
            <a:r>
              <a:rPr lang="en-US" dirty="0" smtClean="0"/>
              <a:t>Narrower for typical astronomical data</a:t>
            </a:r>
          </a:p>
          <a:p>
            <a:r>
              <a:rPr lang="en-US" dirty="0" smtClean="0"/>
              <a:t>So background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bits</a:t>
            </a:r>
            <a:r>
              <a:rPr lang="en-US" i="1" dirty="0" smtClean="0"/>
              <a:t> </a:t>
            </a:r>
            <a:r>
              <a:rPr lang="en-US" dirty="0" smtClean="0"/>
              <a:t>can be minimized</a:t>
            </a:r>
          </a:p>
          <a:p>
            <a:r>
              <a:rPr lang="en-US" dirty="0" smtClean="0"/>
              <a:t>Rice is blind to an additive offset</a:t>
            </a:r>
          </a:p>
          <a:p>
            <a:pPr lvl="1"/>
            <a:r>
              <a:rPr lang="en-US" dirty="0" smtClean="0"/>
              <a:t>Allowing an adjustment for the bias</a:t>
            </a:r>
          </a:p>
          <a:p>
            <a:r>
              <a:rPr lang="en-US" dirty="0" smtClean="0"/>
              <a:t>Tempering the noise allows Rice to maximize compression</a:t>
            </a:r>
          </a:p>
          <a:p>
            <a:pPr lvl="1"/>
            <a:r>
              <a:rPr lang="en-US" dirty="0" smtClean="0"/>
              <a:t>More work needed to characterize possible benefits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Issue #1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18438" y="2008294"/>
            <a:ext cx="7342584" cy="4216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Per Pence, et al., only the background noise matters in typical astronomical cases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So need to handle low end properly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Transition to linear?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(also to keep radicand positive)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But that squanders advantage where needed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Want to avoid having to go actually </a:t>
            </a:r>
            <a:r>
              <a:rPr lang="en-US" dirty="0" err="1" smtClean="0">
                <a:ea typeface="+mn-ea"/>
                <a:cs typeface="+mn-cs"/>
              </a:rPr>
              <a:t>lossy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BAEE7-EB68-1646-85A9-B35E2F47BCE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Issue #2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80060" y="1706880"/>
            <a:ext cx="8641080" cy="52019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CCDs</a:t>
            </a:r>
            <a:r>
              <a:rPr lang="en-US" dirty="0" smtClean="0">
                <a:ea typeface="+mn-ea"/>
                <a:cs typeface="+mn-cs"/>
              </a:rPr>
              <a:t> (+ CMOS) are Gaussian + Poisson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Raw detectors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also </a:t>
            </a:r>
            <a:r>
              <a:rPr lang="en-US" dirty="0" smtClean="0">
                <a:ea typeface="+mn-ea"/>
                <a:cs typeface="+mn-cs"/>
              </a:rPr>
              <a:t>have Fixed Pattern Noise (FPN):</a:t>
            </a:r>
          </a:p>
          <a:p>
            <a:pPr lvl="2" fontAlgn="auto">
              <a:spcAft>
                <a:spcPts val="0"/>
              </a:spcAft>
              <a:defRPr/>
            </a:pPr>
            <a:endParaRPr lang="en-US" sz="1700" dirty="0" smtClean="0">
              <a:ea typeface="+mn-ea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	Sensitivity = </a:t>
            </a:r>
            <a:r>
              <a:rPr lang="en-US" dirty="0" err="1" smtClean="0">
                <a:ea typeface="+mn-ea"/>
                <a:cs typeface="+mn-cs"/>
              </a:rPr>
              <a:t>sqrt</a:t>
            </a:r>
            <a:r>
              <a:rPr lang="en-US" dirty="0" smtClean="0">
                <a:ea typeface="+mn-ea"/>
                <a:cs typeface="+mn-cs"/>
              </a:rPr>
              <a:t> (read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+ η×S + (P</a:t>
            </a:r>
            <a:r>
              <a:rPr lang="en-US" baseline="-25000" dirty="0" smtClean="0">
                <a:ea typeface="+mn-ea"/>
                <a:cs typeface="+mn-cs"/>
              </a:rPr>
              <a:t>N</a:t>
            </a:r>
            <a:r>
              <a:rPr lang="en-US" dirty="0" smtClean="0">
                <a:ea typeface="+mn-ea"/>
                <a:cs typeface="+mn-cs"/>
              </a:rPr>
              <a:t>×S)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500" dirty="0" smtClean="0">
                <a:ea typeface="+mn-ea"/>
                <a:cs typeface="+mn-cs"/>
              </a:rPr>
              <a:t>		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		quantum yield, </a:t>
            </a:r>
            <a:r>
              <a:rPr lang="en-US" dirty="0" err="1" smtClean="0">
                <a:ea typeface="+mn-ea"/>
                <a:cs typeface="+mn-cs"/>
              </a:rPr>
              <a:t>η</a:t>
            </a:r>
            <a:r>
              <a:rPr lang="en-US" dirty="0" smtClean="0">
                <a:ea typeface="+mn-ea"/>
                <a:cs typeface="+mn-cs"/>
              </a:rPr>
              <a:t> = 1 </a:t>
            </a:r>
            <a:r>
              <a:rPr lang="en-US" dirty="0" err="1" smtClean="0">
                <a:ea typeface="+mn-ea"/>
                <a:cs typeface="+mn-cs"/>
              </a:rPr>
              <a:t>e</a:t>
            </a:r>
            <a:r>
              <a:rPr lang="en-US" baseline="30000" dirty="0" smtClean="0">
                <a:ea typeface="+mn-ea"/>
                <a:cs typeface="+mn-cs"/>
              </a:rPr>
              <a:t>–</a:t>
            </a:r>
            <a:r>
              <a:rPr lang="en-US" dirty="0" smtClean="0">
                <a:ea typeface="+mn-ea"/>
                <a:cs typeface="+mn-cs"/>
              </a:rPr>
              <a:t> / </a:t>
            </a:r>
            <a:r>
              <a:rPr lang="en-US" dirty="0" err="1" smtClean="0">
                <a:ea typeface="+mn-ea"/>
                <a:cs typeface="+mn-cs"/>
              </a:rPr>
              <a:t>γ</a:t>
            </a:r>
            <a:r>
              <a:rPr lang="en-US" dirty="0" smtClean="0">
                <a:ea typeface="+mn-ea"/>
                <a:cs typeface="+mn-cs"/>
              </a:rPr>
              <a:t>  for </a:t>
            </a:r>
            <a:r>
              <a:rPr lang="en-US" dirty="0" err="1" smtClean="0">
                <a:ea typeface="+mn-ea"/>
                <a:cs typeface="+mn-cs"/>
              </a:rPr>
              <a:t>CCDs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			FPN quality factor, P</a:t>
            </a:r>
            <a:r>
              <a:rPr lang="en-US" baseline="-25000" dirty="0" smtClean="0">
                <a:ea typeface="+mn-ea"/>
                <a:cs typeface="+mn-cs"/>
              </a:rPr>
              <a:t>N</a:t>
            </a:r>
            <a:r>
              <a:rPr lang="en-US" dirty="0" smtClean="0">
                <a:ea typeface="+mn-ea"/>
                <a:cs typeface="+mn-cs"/>
              </a:rPr>
              <a:t>  (~ 1 %)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500" dirty="0" smtClean="0">
                <a:ea typeface="+mn-ea"/>
                <a:cs typeface="+mn-cs"/>
              </a:rPr>
              <a:t>			</a:t>
            </a:r>
            <a:r>
              <a:rPr lang="en-US" sz="800" dirty="0" smtClean="0">
                <a:ea typeface="+mn-ea"/>
                <a:cs typeface="+mn-cs"/>
              </a:rPr>
              <a:t>	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FPN dominates bright pixels!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815A6-6CF4-1642-9ABB-1CF8CB3EED79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81281"/>
            <a:ext cx="9201150" cy="741680"/>
          </a:xfrm>
        </p:spPr>
        <p:txBody>
          <a:bodyPr/>
          <a:lstStyle/>
          <a:p>
            <a:r>
              <a:rPr lang="en-US" dirty="0" smtClean="0"/>
              <a:t>Square-rooter PTC 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9" name="Picture 8" descr="square_r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2" y="1093626"/>
            <a:ext cx="8424387" cy="557133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 rot="1370865">
            <a:off x="2394683" y="3512131"/>
            <a:ext cx="559360" cy="40216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28158" y="3063966"/>
            <a:ext cx="1766189" cy="4558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3048000"/>
            <a:ext cx="183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Naïve use can </a:t>
            </a:r>
            <a:r>
              <a:rPr lang="en-US" sz="1200" i="1" dirty="0" smtClean="0">
                <a:solidFill>
                  <a:srgbClr val="FF0000"/>
                </a:solidFill>
              </a:rPr>
              <a:t>increase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noise in the background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8075" y="4267200"/>
            <a:ext cx="1539654" cy="4183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2163" y="4245219"/>
            <a:ext cx="16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Used with care could</a:t>
            </a:r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change R=2 to R=3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343400"/>
            <a:ext cx="7515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DN ~ 30</a:t>
            </a:r>
            <a:endParaRPr lang="en-US" sz="12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1" name="Picture 10" descr="DMS_compression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235" y="0"/>
            <a:ext cx="9466729" cy="7315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139113" y="4800600"/>
            <a:ext cx="4274655" cy="147732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Just a 15% improvement in network throughput and storage efficiency is the same as eliminating the overhead of one whole copy of the archive and the perpetual latency of one replication leg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Issue #3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0060" y="1869440"/>
            <a:ext cx="7360920" cy="43078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Bringing generalized </a:t>
            </a:r>
            <a:r>
              <a:rPr lang="en-US" dirty="0" err="1" smtClean="0">
                <a:ea typeface="+mn-ea"/>
                <a:cs typeface="+mn-cs"/>
              </a:rPr>
              <a:t>Anscombe</a:t>
            </a:r>
            <a:r>
              <a:rPr lang="en-US" dirty="0" smtClean="0">
                <a:ea typeface="+mn-ea"/>
                <a:cs typeface="+mn-cs"/>
              </a:rPr>
              <a:t> and “generalized </a:t>
            </a:r>
            <a:r>
              <a:rPr lang="en-US" dirty="0" err="1" smtClean="0">
                <a:ea typeface="+mn-ea"/>
                <a:cs typeface="+mn-cs"/>
              </a:rPr>
              <a:t>Janesick</a:t>
            </a:r>
            <a:r>
              <a:rPr lang="en-US" dirty="0" smtClean="0">
                <a:ea typeface="+mn-ea"/>
                <a:cs typeface="+mn-cs"/>
              </a:rPr>
              <a:t>” into alignment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Easy to get lost in </a:t>
            </a:r>
            <a:r>
              <a:rPr lang="en-US" dirty="0" err="1" smtClean="0">
                <a:ea typeface="+mn-ea"/>
              </a:rPr>
              <a:t>DNs</a:t>
            </a:r>
            <a:r>
              <a:rPr lang="en-US" dirty="0" smtClean="0">
                <a:ea typeface="+mn-ea"/>
              </a:rPr>
              <a:t> versus electrons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What </a:t>
            </a:r>
            <a:r>
              <a:rPr lang="en-US" dirty="0" err="1" smtClean="0">
                <a:ea typeface="+mn-ea"/>
              </a:rPr>
              <a:t>Janesick</a:t>
            </a:r>
            <a:r>
              <a:rPr lang="en-US" dirty="0" smtClean="0">
                <a:ea typeface="+mn-ea"/>
              </a:rPr>
              <a:t> calls sensitivity, most call gain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Need to fold quantum yield into </a:t>
            </a:r>
            <a:r>
              <a:rPr lang="en-US" dirty="0" err="1" smtClean="0">
                <a:ea typeface="+mn-ea"/>
              </a:rPr>
              <a:t>Anscombe</a:t>
            </a: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1F938-7740-8B49-8B50-AD5689656CE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8" y="2008293"/>
            <a:ext cx="7960995" cy="4771813"/>
          </a:xfrm>
        </p:spPr>
        <p:txBody>
          <a:bodyPr/>
          <a:lstStyle/>
          <a:p>
            <a:r>
              <a:rPr lang="en-US" dirty="0" smtClean="0"/>
              <a:t>Issue #3 just requires more work</a:t>
            </a:r>
          </a:p>
          <a:p>
            <a:r>
              <a:rPr lang="en-US" dirty="0" smtClean="0"/>
              <a:t>Issue #2 doesn’t apply to flat-fielded data</a:t>
            </a:r>
          </a:p>
          <a:p>
            <a:pPr lvl="1"/>
            <a:r>
              <a:rPr lang="en-US" dirty="0" smtClean="0"/>
              <a:t>and care more about background, not bright pixels</a:t>
            </a:r>
          </a:p>
          <a:p>
            <a:r>
              <a:rPr lang="en-US" dirty="0" smtClean="0"/>
              <a:t>Issue #1 depends on the intended purpose</a:t>
            </a:r>
          </a:p>
          <a:p>
            <a:pPr lvl="1"/>
            <a:r>
              <a:rPr lang="en-US" dirty="0" smtClean="0"/>
              <a:t>for compression, any pragmatic compromise will work</a:t>
            </a:r>
          </a:p>
          <a:p>
            <a:pPr lvl="1"/>
            <a:r>
              <a:rPr lang="en-US" dirty="0" smtClean="0"/>
              <a:t>stabilizing variance for image processing techniques (</a:t>
            </a:r>
            <a:r>
              <a:rPr lang="en-US" dirty="0" err="1" smtClean="0"/>
              <a:t>eg</a:t>
            </a:r>
            <a:r>
              <a:rPr lang="en-US" dirty="0" smtClean="0"/>
              <a:t>., PCA) needs care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149"/>
            <a:ext cx="7482907" cy="1027852"/>
          </a:xfrm>
        </p:spPr>
        <p:txBody>
          <a:bodyPr/>
          <a:lstStyle/>
          <a:p>
            <a:r>
              <a:rPr lang="en-US" sz="4800" dirty="0" smtClean="0"/>
              <a:t>Know your data!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8" y="1219201"/>
            <a:ext cx="7960995" cy="5638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Observations on Max Headroom</a:t>
            </a:r>
          </a:p>
          <a:p>
            <a:pPr lvl="1"/>
            <a:r>
              <a:rPr lang="en-US" dirty="0" smtClean="0"/>
              <a:t>Max resembles CGI, but…</a:t>
            </a:r>
          </a:p>
          <a:p>
            <a:pPr lvl="1"/>
            <a:r>
              <a:rPr lang="en-US" dirty="0" smtClean="0"/>
              <a:t>…is really an actor in physical makeup and costume</a:t>
            </a:r>
          </a:p>
          <a:p>
            <a:pPr lvl="1"/>
            <a:r>
              <a:rPr lang="en-US" dirty="0" smtClean="0"/>
              <a:t>Even the background line art is hand drawn</a:t>
            </a:r>
          </a:p>
          <a:p>
            <a:pPr lvl="1"/>
            <a:r>
              <a:rPr lang="en-US" dirty="0" smtClean="0"/>
              <a:t>(via Amiga in U.S. Series)</a:t>
            </a:r>
          </a:p>
          <a:p>
            <a:pPr lvl="1"/>
            <a:r>
              <a:rPr lang="en-US" dirty="0" smtClean="0"/>
              <a:t>Music of “Art of Noise” is heavily sampled</a:t>
            </a:r>
          </a:p>
          <a:p>
            <a:r>
              <a:rPr lang="en-US" sz="2800" dirty="0" smtClean="0"/>
              <a:t>All images are not created equal</a:t>
            </a:r>
          </a:p>
          <a:p>
            <a:pPr lvl="1"/>
            <a:r>
              <a:rPr lang="en-US" dirty="0" smtClean="0"/>
              <a:t>Video artifacts were intentionally introduced</a:t>
            </a:r>
          </a:p>
          <a:p>
            <a:pPr lvl="1"/>
            <a:r>
              <a:rPr lang="en-US" dirty="0" smtClean="0"/>
              <a:t>Original series in UK (</a:t>
            </a:r>
            <a:r>
              <a:rPr lang="en-US" sz="2000" dirty="0" smtClean="0"/>
              <a:t>PAL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U.S. series (</a:t>
            </a:r>
            <a:r>
              <a:rPr lang="en-US" sz="2000" dirty="0" smtClean="0"/>
              <a:t>NTSC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YouTube (Flash, </a:t>
            </a:r>
            <a:r>
              <a:rPr lang="en-US" sz="2000" dirty="0" smtClean="0"/>
              <a:t>MPEG</a:t>
            </a:r>
            <a:r>
              <a:rPr lang="en-US" dirty="0" smtClean="0"/>
              <a:t>, QuickTime)</a:t>
            </a:r>
          </a:p>
          <a:p>
            <a:pPr lvl="1"/>
            <a:r>
              <a:rPr lang="en-US" dirty="0" err="1" smtClean="0"/>
              <a:t>Intraframe</a:t>
            </a:r>
            <a:r>
              <a:rPr lang="en-US" dirty="0" smtClean="0"/>
              <a:t> versus </a:t>
            </a:r>
            <a:r>
              <a:rPr lang="en-US" dirty="0" err="1" smtClean="0"/>
              <a:t>interframe</a:t>
            </a:r>
            <a:r>
              <a:rPr lang="en-US" dirty="0" smtClean="0"/>
              <a:t> compression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</a:t>
            </a:r>
            <a:r>
              <a:rPr lang="en-US" dirty="0" smtClean="0"/>
              <a:t> 3 </a:t>
            </a:r>
            <a:r>
              <a:rPr lang="en-US" dirty="0" smtClean="0"/>
              <a:t>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8" y="2057400"/>
            <a:ext cx="7960995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Compression of astronomical floating-point images</a:t>
            </a:r>
          </a:p>
          <a:p>
            <a:pPr algn="ctr">
              <a:buNone/>
            </a:pPr>
            <a:r>
              <a:rPr lang="en-US" sz="4400" dirty="0" smtClean="0"/>
              <a:t>ADASS XIX poster:</a:t>
            </a:r>
          </a:p>
          <a:p>
            <a:pPr algn="ctr">
              <a:buNone/>
            </a:pPr>
            <a:r>
              <a:rPr lang="en-US" sz="4400" i="1" dirty="0" smtClean="0"/>
              <a:t>http://www.adass2009.jp/poster/files/PenceWilliam.pdf</a:t>
            </a:r>
            <a:endParaRPr lang="en-US" sz="4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253999"/>
            <a:ext cx="7960995" cy="1041401"/>
          </a:xfrm>
        </p:spPr>
        <p:txBody>
          <a:bodyPr/>
          <a:lstStyle/>
          <a:p>
            <a:r>
              <a:rPr lang="en-US" dirty="0" smtClean="0"/>
              <a:t>Mass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5693"/>
            <a:ext cx="8630362" cy="5256107"/>
          </a:xfrm>
        </p:spPr>
        <p:txBody>
          <a:bodyPr/>
          <a:lstStyle/>
          <a:p>
            <a:r>
              <a:rPr lang="en-US" sz="2800" dirty="0" smtClean="0"/>
              <a:t>Rather data is a </a:t>
            </a:r>
            <a:r>
              <a:rPr lang="en-US" sz="2800" dirty="0" smtClean="0">
                <a:solidFill>
                  <a:srgbClr val="FF0000"/>
                </a:solidFill>
              </a:rPr>
              <a:t>mass noun</a:t>
            </a:r>
            <a:r>
              <a:rPr lang="en-US" sz="2800" dirty="0" smtClean="0"/>
              <a:t>, not a count noun</a:t>
            </a:r>
          </a:p>
          <a:p>
            <a:pPr lvl="1"/>
            <a:r>
              <a:rPr lang="en-US" sz="2600" dirty="0" smtClean="0"/>
              <a:t>only count nouns can be singular or plural</a:t>
            </a:r>
          </a:p>
          <a:p>
            <a:r>
              <a:rPr lang="en-US" sz="2800" dirty="0" smtClean="0"/>
              <a:t>Think applesauce and orange marmalade</a:t>
            </a:r>
          </a:p>
          <a:p>
            <a:pPr lvl="1"/>
            <a:r>
              <a:rPr lang="en-US" sz="2400" dirty="0" smtClean="0"/>
              <a:t>not apples and oranges</a:t>
            </a:r>
          </a:p>
          <a:p>
            <a:r>
              <a:rPr lang="en-US" sz="2800" dirty="0" smtClean="0"/>
              <a:t>Usage is distinguished by English grammar</a:t>
            </a:r>
          </a:p>
          <a:p>
            <a:pPr lvl="1"/>
            <a:r>
              <a:rPr lang="en-US" sz="2400" dirty="0" smtClean="0"/>
              <a:t>can’t enumerate mass nouns – can’t say “</a:t>
            </a:r>
            <a:r>
              <a:rPr lang="en-US" sz="2400" i="1" dirty="0" smtClean="0"/>
              <a:t>two data”</a:t>
            </a:r>
          </a:p>
          <a:p>
            <a:pPr lvl="1"/>
            <a:r>
              <a:rPr lang="en-US" sz="2400" dirty="0" smtClean="0"/>
              <a:t>different quantifying words – not “</a:t>
            </a:r>
            <a:r>
              <a:rPr lang="en-US" sz="2400" i="1" dirty="0" smtClean="0"/>
              <a:t>a data”</a:t>
            </a:r>
            <a:endParaRPr lang="en-US" sz="2400" dirty="0" smtClean="0"/>
          </a:p>
          <a:p>
            <a:pPr lvl="1"/>
            <a:r>
              <a:rPr lang="en-US" sz="2400" dirty="0" smtClean="0"/>
              <a:t>do say “</a:t>
            </a:r>
            <a:r>
              <a:rPr lang="en-US" sz="2400" i="1" dirty="0" smtClean="0"/>
              <a:t>much data” </a:t>
            </a:r>
            <a:r>
              <a:rPr lang="en-US" sz="2400" dirty="0" smtClean="0"/>
              <a:t>(but not </a:t>
            </a:r>
            <a:r>
              <a:rPr lang="en-US" sz="2400" i="1" dirty="0" smtClean="0"/>
              <a:t>much apple</a:t>
            </a:r>
            <a:r>
              <a:rPr lang="en-US" sz="2400" dirty="0" smtClean="0"/>
              <a:t> or </a:t>
            </a:r>
            <a:r>
              <a:rPr lang="en-US" sz="2400" i="1" dirty="0" smtClean="0"/>
              <a:t>apples)</a:t>
            </a:r>
          </a:p>
          <a:p>
            <a:pPr lvl="1"/>
            <a:r>
              <a:rPr lang="en-US" sz="2400" dirty="0" smtClean="0"/>
              <a:t>can stand alone – </a:t>
            </a:r>
            <a:r>
              <a:rPr lang="en-US" sz="2400" i="1" dirty="0" smtClean="0"/>
              <a:t>Data is good; I like data.</a:t>
            </a:r>
          </a:p>
          <a:p>
            <a:pPr lvl="1"/>
            <a:r>
              <a:rPr lang="en-US" sz="2400" dirty="0" smtClean="0"/>
              <a:t>but not – [The] </a:t>
            </a:r>
            <a:r>
              <a:rPr lang="en-US" sz="2400" i="1" dirty="0" smtClean="0"/>
              <a:t>Apple is good; I like [the] apple.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960995" cy="1574801"/>
          </a:xfrm>
        </p:spPr>
        <p:txBody>
          <a:bodyPr>
            <a:normAutofit fontScale="90000"/>
          </a:bodyPr>
          <a:lstStyle/>
          <a:p>
            <a:pPr marL="785372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Optimal compression of floating-point images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6BA7E9D-DC2F-2E4D-ABDF-6EDF8E08B33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67200" y="2080429"/>
            <a:ext cx="5098971" cy="46251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Next step in Tile Compression collaboration with Bill Pence of GSFC &amp; Rick White of </a:t>
            </a:r>
            <a:r>
              <a:rPr lang="en-US" dirty="0" err="1" smtClean="0">
                <a:ea typeface="+mn-ea"/>
                <a:cs typeface="+mn-cs"/>
              </a:rPr>
              <a:t>STScI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FP is noisy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Quantize into integer levels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Dither to preserve background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“Subtractive dither” permits removal of this signature 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  <p:pic>
        <p:nvPicPr>
          <p:cNvPr id="10" name="Picture 9" descr="floatcompres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3296" y="1905000"/>
            <a:ext cx="3575304" cy="462686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Floating-point is noisy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8" y="1781387"/>
            <a:ext cx="8554162" cy="4771813"/>
          </a:xfrm>
        </p:spPr>
        <p:txBody>
          <a:bodyPr>
            <a:noAutofit/>
          </a:bodyPr>
          <a:lstStyle/>
          <a:p>
            <a:r>
              <a:rPr lang="en-US" sz="3600" dirty="0" smtClean="0"/>
              <a:t>Mantissa preserves artificially high levels of noise</a:t>
            </a:r>
          </a:p>
          <a:p>
            <a:r>
              <a:rPr lang="en-US" sz="3600" dirty="0" smtClean="0"/>
              <a:t>Noise is incompressible</a:t>
            </a:r>
          </a:p>
          <a:p>
            <a:r>
              <a:rPr lang="en-US" sz="3600" dirty="0" smtClean="0"/>
              <a:t>Thus floating-point data tends to compress poorly</a:t>
            </a:r>
          </a:p>
          <a:p>
            <a:r>
              <a:rPr lang="en-US" sz="3600" dirty="0" smtClean="0"/>
              <a:t>This is not inherent in the data, but rather in its numerical representation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8" y="2008294"/>
            <a:ext cx="8554162" cy="4621106"/>
          </a:xfrm>
        </p:spPr>
        <p:txBody>
          <a:bodyPr>
            <a:noAutofit/>
          </a:bodyPr>
          <a:lstStyle/>
          <a:p>
            <a:r>
              <a:rPr lang="en-US" sz="3200" dirty="0" smtClean="0"/>
              <a:t>Several recent papers advocate same cure:</a:t>
            </a:r>
          </a:p>
          <a:p>
            <a:pPr lvl="1"/>
            <a:r>
              <a:rPr lang="en-US" sz="3200" dirty="0" smtClean="0"/>
              <a:t>Quantize onto integer grid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For example, </a:t>
            </a:r>
            <a:r>
              <a:rPr lang="en-US" sz="3200" dirty="0" err="1" smtClean="0"/>
              <a:t>astrometry.net</a:t>
            </a:r>
            <a:r>
              <a:rPr lang="en-US" sz="3200" dirty="0" smtClean="0"/>
              <a:t>, JDEM, </a:t>
            </a:r>
            <a:r>
              <a:rPr lang="en-US" sz="3200" dirty="0" err="1" smtClean="0"/>
              <a:t>Kepler</a:t>
            </a:r>
            <a:r>
              <a:rPr lang="en-US" sz="3200" dirty="0" smtClean="0"/>
              <a:t>:</a:t>
            </a:r>
          </a:p>
          <a:p>
            <a:pPr lvl="1"/>
            <a:r>
              <a:rPr lang="en-US" sz="3000" dirty="0" smtClean="0"/>
              <a:t>Price-Whelan &amp; Hogg </a:t>
            </a:r>
            <a:r>
              <a:rPr lang="en-US" sz="3000" i="1" dirty="0" smtClean="0"/>
              <a:t>(</a:t>
            </a:r>
            <a:r>
              <a:rPr lang="en-US" sz="3000" i="1" dirty="0" smtClean="0"/>
              <a:t>2010PASP..122..</a:t>
            </a:r>
            <a:r>
              <a:rPr lang="en-US" sz="3000" i="1" dirty="0" smtClean="0"/>
              <a:t>207P)</a:t>
            </a:r>
          </a:p>
          <a:p>
            <a:pPr lvl="1"/>
            <a:r>
              <a:rPr lang="en-US" sz="3000" dirty="0" smtClean="0"/>
              <a:t>Bernstein, </a:t>
            </a:r>
            <a:r>
              <a:rPr lang="en-US" sz="3000" i="1" dirty="0" smtClean="0"/>
              <a:t>et al. (</a:t>
            </a:r>
            <a:r>
              <a:rPr lang="en-US" sz="3000" i="1" dirty="0" smtClean="0"/>
              <a:t>2010PASP..122..</a:t>
            </a:r>
            <a:r>
              <a:rPr lang="en-US" sz="3000" i="1" dirty="0" smtClean="0"/>
              <a:t>336B)</a:t>
            </a:r>
          </a:p>
          <a:p>
            <a:pPr lvl="1"/>
            <a:r>
              <a:rPr lang="en-US" sz="3000" dirty="0" smtClean="0"/>
              <a:t>Caldwell, </a:t>
            </a:r>
            <a:r>
              <a:rPr lang="en-US" sz="3000" i="1" dirty="0" smtClean="0"/>
              <a:t>et al. (</a:t>
            </a:r>
            <a:r>
              <a:rPr lang="en-US" sz="3000" i="1" dirty="0" err="1" smtClean="0"/>
              <a:t>arXiv</a:t>
            </a:r>
            <a:r>
              <a:rPr lang="en-US" sz="3000" i="1" dirty="0" smtClean="0"/>
              <a:t>: </a:t>
            </a:r>
            <a:r>
              <a:rPr lang="en-US" sz="3000" i="1" dirty="0" smtClean="0"/>
              <a:t>1001.0216v1)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8" y="2008293"/>
            <a:ext cx="8406049" cy="4771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	sigma ~ </a:t>
            </a:r>
            <a:r>
              <a:rPr lang="en-US" sz="3200" dirty="0" err="1" smtClean="0"/>
              <a:t>sqrt</a:t>
            </a:r>
            <a:r>
              <a:rPr lang="en-US" sz="3200" dirty="0" smtClean="0"/>
              <a:t> (1 / 12)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err="1" smtClean="0"/>
              <a:t>Widrow</a:t>
            </a:r>
            <a:r>
              <a:rPr lang="en-US" dirty="0" smtClean="0"/>
              <a:t> &amp; </a:t>
            </a:r>
            <a:r>
              <a:rPr lang="en-US" dirty="0" err="1" smtClean="0"/>
              <a:t>Koll</a:t>
            </a:r>
            <a:r>
              <a:rPr lang="en-US" dirty="0" err="1" smtClean="0"/>
              <a:t>ár</a:t>
            </a:r>
            <a:r>
              <a:rPr lang="en-US" dirty="0" smtClean="0"/>
              <a:t>, “Quantization Noise”:</a:t>
            </a:r>
          </a:p>
          <a:p>
            <a:pPr lvl="1"/>
            <a:r>
              <a:rPr lang="en-US" i="1" dirty="0" smtClean="0"/>
              <a:t>http://</a:t>
            </a:r>
            <a:r>
              <a:rPr lang="en-US" i="1" dirty="0" err="1" smtClean="0"/>
              <a:t>www.mit.bme.hu</a:t>
            </a:r>
            <a:r>
              <a:rPr lang="en-US" i="1" dirty="0" smtClean="0"/>
              <a:t>/books/quantization</a:t>
            </a:r>
            <a:endParaRPr lang="en-US" i="1" dirty="0" smtClean="0"/>
          </a:p>
          <a:p>
            <a:r>
              <a:rPr lang="en-US" dirty="0" smtClean="0"/>
              <a:t>“Sheppard’s correction”: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. F. Sheppard (1897) "On the Calculation of the Average Square, Cube, of a Large Number of Magnitudes", Journal of the Royal Statistical Society, 60, 698–703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“Stochastic resonance”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FPACK </a:t>
            </a:r>
            <a:r>
              <a:rPr lang="en-US" dirty="0" err="1" smtClean="0"/>
              <a:t>q</a:t>
            </a:r>
            <a:r>
              <a:rPr lang="en-US" dirty="0" smtClean="0"/>
              <a:t>-</a:t>
            </a:r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782762" cy="43925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Separation between integer levels is sigma / </a:t>
            </a:r>
            <a:r>
              <a:rPr lang="en-US" sz="3200" dirty="0" err="1" smtClean="0"/>
              <a:t>q</a:t>
            </a:r>
            <a:endParaRPr lang="en-US" sz="3200" dirty="0" smtClean="0"/>
          </a:p>
          <a:p>
            <a:pPr lvl="1"/>
            <a:r>
              <a:rPr lang="en-US" sz="3200" dirty="0" err="1" smtClean="0"/>
              <a:t>s</a:t>
            </a:r>
            <a:r>
              <a:rPr lang="en-US" sz="3200" dirty="0" err="1" smtClean="0"/>
              <a:t>igma(q</a:t>
            </a:r>
            <a:r>
              <a:rPr lang="en-US" sz="3200" dirty="0" smtClean="0"/>
              <a:t>) = sigma(0) </a:t>
            </a:r>
            <a:r>
              <a:rPr lang="en-US" sz="3200" dirty="0" err="1" smtClean="0"/>
              <a:t>sqrt</a:t>
            </a:r>
            <a:r>
              <a:rPr lang="en-US" sz="3200" dirty="0" smtClean="0"/>
              <a:t> (1 + 1 / (12 q^2))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Multiple scaling cycles:</a:t>
            </a:r>
          </a:p>
          <a:p>
            <a:pPr lvl="1"/>
            <a:r>
              <a:rPr lang="en-US" sz="3200" dirty="0" err="1" smtClean="0"/>
              <a:t>sigma</a:t>
            </a:r>
            <a:r>
              <a:rPr lang="en-US" sz="3200" dirty="0" err="1" smtClean="0"/>
              <a:t>(q</a:t>
            </a:r>
            <a:r>
              <a:rPr lang="en-US" sz="3200" dirty="0" smtClean="0"/>
              <a:t>) = sigma(0) </a:t>
            </a:r>
            <a:r>
              <a:rPr lang="en-US" sz="3200" dirty="0" err="1" smtClean="0"/>
              <a:t>sqrt</a:t>
            </a:r>
            <a:r>
              <a:rPr lang="en-US" sz="3200" dirty="0" smtClean="0"/>
              <a:t> (1 +</a:t>
            </a:r>
            <a:r>
              <a:rPr lang="en-US" sz="3200" dirty="0" smtClean="0"/>
              <a:t> N </a:t>
            </a:r>
            <a:r>
              <a:rPr lang="en-US" sz="3200" dirty="0" smtClean="0"/>
              <a:t>/ (12 q^2))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determines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513" y="3075094"/>
            <a:ext cx="4119087" cy="31733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 = 4 -&gt; R = 6.5</a:t>
            </a:r>
          </a:p>
          <a:p>
            <a:endParaRPr lang="en-US" sz="3600" dirty="0" smtClean="0"/>
          </a:p>
          <a:p>
            <a:r>
              <a:rPr lang="en-US" sz="3600" dirty="0" smtClean="0"/>
              <a:t>Q = 1 -&gt; R = 10.5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4" y="2362200"/>
            <a:ext cx="4434983" cy="3733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5148"/>
            <a:ext cx="9144000" cy="1764453"/>
          </a:xfrm>
        </p:spPr>
        <p:txBody>
          <a:bodyPr/>
          <a:lstStyle/>
          <a:p>
            <a:r>
              <a:rPr lang="en-US" dirty="0" smtClean="0"/>
              <a:t>Dithering permits smaller 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151294"/>
            <a:ext cx="4419600" cy="24875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Kepler</a:t>
            </a:r>
            <a:r>
              <a:rPr lang="en-US" sz="3200" dirty="0" smtClean="0"/>
              <a:t> is using </a:t>
            </a:r>
            <a:r>
              <a:rPr lang="en-US" sz="3200" dirty="0" err="1" smtClean="0"/>
              <a:t>q</a:t>
            </a:r>
            <a:r>
              <a:rPr lang="en-US" sz="3200" dirty="0" smtClean="0"/>
              <a:t>=1.15</a:t>
            </a:r>
          </a:p>
          <a:p>
            <a:r>
              <a:rPr lang="en-US" sz="3200" i="1" dirty="0" smtClean="0"/>
              <a:t>w/o dithering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4327186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115148"/>
            <a:ext cx="7960995" cy="2856652"/>
          </a:xfrm>
        </p:spPr>
        <p:txBody>
          <a:bodyPr/>
          <a:lstStyle/>
          <a:p>
            <a:r>
              <a:rPr lang="en-US" dirty="0" smtClean="0"/>
              <a:t>Order of magnitude improvement</a:t>
            </a:r>
            <a:br>
              <a:rPr lang="en-US" dirty="0" smtClean="0"/>
            </a:br>
            <a:r>
              <a:rPr lang="en-US" sz="3600" dirty="0" smtClean="0"/>
              <a:t>(at faint end)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3378200"/>
            <a:ext cx="3098800" cy="256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0" y="3429000"/>
            <a:ext cx="3098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Subtractive Dithering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08294"/>
            <a:ext cx="7411161" cy="421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Removes dither signature</a:t>
            </a:r>
          </a:p>
          <a:p>
            <a:r>
              <a:rPr lang="en-US" sz="3200" dirty="0" smtClean="0"/>
              <a:t>Acts likes a catalyst</a:t>
            </a:r>
          </a:p>
          <a:p>
            <a:r>
              <a:rPr lang="en-US" sz="3200" dirty="0" smtClean="0"/>
              <a:t>Built in to FITS Tile-compression, CFITSIO, FPACK</a:t>
            </a:r>
          </a:p>
          <a:p>
            <a:r>
              <a:rPr lang="en-US" sz="3200" dirty="0" smtClean="0"/>
              <a:t>Can think of it as a generalization of the original FITS BSCALE/BZERO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38" y="152400"/>
            <a:ext cx="7960995" cy="889001"/>
          </a:xfrm>
        </p:spPr>
        <p:txBody>
          <a:bodyPr/>
          <a:lstStyle/>
          <a:p>
            <a:r>
              <a:rPr lang="en-US" dirty="0" smtClean="0"/>
              <a:t>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20893"/>
            <a:ext cx="8610600" cy="5560907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“An important clue to the mental model of matter behind mass nouns is that in some ways they act like plurals of count nouns.”</a:t>
            </a:r>
          </a:p>
          <a:p>
            <a:pPr lvl="1"/>
            <a:r>
              <a:rPr lang="en-US" dirty="0" smtClean="0"/>
              <a:t>– Steven Pinker, </a:t>
            </a:r>
            <a:r>
              <a:rPr lang="en-US" i="1" dirty="0" smtClean="0"/>
              <a:t>The Stuff of Thought</a:t>
            </a:r>
          </a:p>
          <a:p>
            <a:r>
              <a:rPr lang="en-US" sz="2800" dirty="0" smtClean="0"/>
              <a:t>For example, spatial words like “all over”:</a:t>
            </a:r>
          </a:p>
          <a:p>
            <a:pPr lvl="1"/>
            <a:r>
              <a:rPr lang="en-US" i="1" dirty="0" smtClean="0"/>
              <a:t>Applesauce is all over the floor.</a:t>
            </a:r>
          </a:p>
          <a:p>
            <a:pPr lvl="1"/>
            <a:r>
              <a:rPr lang="en-US" i="1" dirty="0" smtClean="0"/>
              <a:t>Data is (or are) all over the internet.</a:t>
            </a:r>
          </a:p>
          <a:p>
            <a:r>
              <a:rPr lang="en-US" sz="2800" dirty="0" smtClean="0"/>
              <a:t>Substances (mass nouns) and multitudes (plurals) are jointly </a:t>
            </a:r>
            <a:r>
              <a:rPr lang="en-US" sz="2800" dirty="0" err="1" smtClean="0"/>
              <a:t>subclassed</a:t>
            </a:r>
            <a:r>
              <a:rPr lang="en-US" sz="2800" dirty="0" smtClean="0"/>
              <a:t> from “aggregates”:</a:t>
            </a:r>
          </a:p>
          <a:p>
            <a:pPr lvl="1"/>
            <a:r>
              <a:rPr lang="en-US" dirty="0" smtClean="0"/>
              <a:t>No intrinsic boundaries, can assume any shape</a:t>
            </a:r>
          </a:p>
          <a:p>
            <a:pPr lvl="1"/>
            <a:r>
              <a:rPr lang="en-US" dirty="0" smtClean="0"/>
              <a:t>Substances coalesce:  data plus more data remains data</a:t>
            </a:r>
          </a:p>
          <a:p>
            <a:pPr lvl="1"/>
            <a:r>
              <a:rPr lang="en-US" dirty="0" smtClean="0"/>
              <a:t>And divide:  half of any amount of data is still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75" y="228600"/>
            <a:ext cx="8406049" cy="889001"/>
          </a:xfrm>
        </p:spPr>
        <p:txBody>
          <a:bodyPr/>
          <a:lstStyle/>
          <a:p>
            <a:r>
              <a:rPr lang="en-US" dirty="0" smtClean="0"/>
              <a:t>What is the stuff of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Pinker’s</a:t>
            </a:r>
            <a:r>
              <a:rPr lang="en-US" sz="2800" dirty="0" smtClean="0"/>
              <a:t> thesis is that grammar reveals underlying truths about how our minds work.</a:t>
            </a:r>
          </a:p>
          <a:p>
            <a:r>
              <a:rPr lang="en-US" sz="2800" dirty="0" smtClean="0"/>
              <a:t>In particular, that language rests on a </a:t>
            </a:r>
            <a:r>
              <a:rPr lang="en-US" sz="2800" dirty="0" smtClean="0">
                <a:solidFill>
                  <a:srgbClr val="FF0000"/>
                </a:solidFill>
              </a:rPr>
              <a:t>physical </a:t>
            </a:r>
            <a:r>
              <a:rPr lang="en-US" sz="2800" dirty="0" smtClean="0"/>
              <a:t>model </a:t>
            </a:r>
            <a:r>
              <a:rPr lang="en-US" sz="2000" dirty="0" smtClean="0"/>
              <a:t>(</a:t>
            </a:r>
            <a:r>
              <a:rPr lang="en-US" sz="2000" i="1" dirty="0" smtClean="0"/>
              <a:t>but that’s another talk</a:t>
            </a:r>
            <a:r>
              <a:rPr lang="en-US" sz="2000" dirty="0" smtClean="0"/>
              <a:t>).</a:t>
            </a:r>
          </a:p>
          <a:p>
            <a:r>
              <a:rPr lang="en-US" sz="2800" dirty="0" smtClean="0"/>
              <a:t>How we talk about data matters:</a:t>
            </a:r>
          </a:p>
          <a:p>
            <a:pPr lvl="1"/>
            <a:r>
              <a:rPr lang="en-US" sz="2600" dirty="0" smtClean="0"/>
              <a:t>“</a:t>
            </a:r>
            <a:r>
              <a:rPr lang="en-US" sz="2600" i="1" dirty="0" smtClean="0"/>
              <a:t>Scientific language is metaphorical”</a:t>
            </a:r>
          </a:p>
          <a:p>
            <a:r>
              <a:rPr lang="en-US" sz="2800" dirty="0" smtClean="0"/>
              <a:t>Data may be metaphorically a substance:  “data mining”, “data fusion”, “data reduction”, and of course “data compression”, but…</a:t>
            </a:r>
          </a:p>
          <a:p>
            <a:r>
              <a:rPr lang="en-US" sz="2800" dirty="0" smtClean="0"/>
              <a:t>…the kind of substance matters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o's_afraid-of_the_art_of_no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95" y="1971005"/>
            <a:ext cx="4147210" cy="3134395"/>
          </a:xfrm>
          <a:prstGeom prst="rect">
            <a:avLst/>
          </a:prstGeom>
          <a:effectLst>
            <a:glow rad="76200">
              <a:schemeClr val="accent2">
                <a:lumMod val="60000"/>
                <a:lumOff val="4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50800"/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5549205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With the invention of the machine, Noise was born.</a:t>
            </a:r>
          </a:p>
          <a:p>
            <a:r>
              <a:rPr lang="en-US" sz="28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Today, Noise triumphs and reigns supreme over the sensibility of men. 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– Luigi 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Russolo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“The Art of Noises”, 1913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67380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 with all questions of physics &amp; metaphysics, the answer lies with 80’s sampled </a:t>
            </a:r>
            <a:r>
              <a:rPr lang="en-US" sz="3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Synthpop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571F3-304F-0A40-BC15-6ECEF77C71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960995" cy="1574801"/>
          </a:xfrm>
        </p:spPr>
        <p:txBody>
          <a:bodyPr>
            <a:normAutofit fontScale="90000"/>
          </a:bodyPr>
          <a:lstStyle/>
          <a:p>
            <a:pPr marL="785372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Poisson encoding for astronomical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6BA7E9D-DC2F-2E4D-ABDF-6EDF8E08B33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67200" y="1906693"/>
            <a:ext cx="5098971" cy="52628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Tile </a:t>
            </a:r>
            <a:r>
              <a:rPr lang="en-US" dirty="0" smtClean="0">
                <a:ea typeface="+mn-ea"/>
                <a:cs typeface="+mn-cs"/>
              </a:rPr>
              <a:t>Compression collaboration with Bill Pence of GSFC &amp; Rick White of </a:t>
            </a:r>
            <a:r>
              <a:rPr lang="en-US" dirty="0" err="1" smtClean="0">
                <a:ea typeface="+mn-ea"/>
                <a:cs typeface="+mn-cs"/>
              </a:rPr>
              <a:t>STScI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Figures borrowed from the latest draft (and from </a:t>
            </a:r>
            <a:r>
              <a:rPr lang="en-US" dirty="0" err="1" smtClean="0">
                <a:ea typeface="+mn-ea"/>
                <a:cs typeface="+mn-cs"/>
              </a:rPr>
              <a:t>Janesick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However, any half-baked ideas are mine alone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Many </a:t>
            </a:r>
            <a:r>
              <a:rPr lang="en-US" dirty="0" smtClean="0">
                <a:ea typeface="+mn-ea"/>
                <a:cs typeface="+mn-cs"/>
              </a:rPr>
              <a:t>papers on compression issues, including ADASS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Formalize basis for astronomy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IVOA Data Curation &amp; Preservation</a:t>
            </a:r>
            <a:endParaRPr lang="en-US"/>
          </a:p>
        </p:txBody>
      </p:sp>
      <p:pic>
        <p:nvPicPr>
          <p:cNvPr id="9" name="Picture 8" descr="fpackcompression_pag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4819" y="1978211"/>
            <a:ext cx="3479981" cy="457498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14740</TotalTime>
  <Words>3280</Words>
  <Application>Microsoft Macintosh PowerPoint</Application>
  <PresentationFormat>Custom</PresentationFormat>
  <Paragraphs>577</Paragraphs>
  <Slides>58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Orbit</vt:lpstr>
      <vt:lpstr>Slide 1</vt:lpstr>
      <vt:lpstr>Slide 2</vt:lpstr>
      <vt:lpstr>The Art of Noise: Optimal DN encoding for CCD and CMOS detectors</vt:lpstr>
      <vt:lpstr>Data vs. Datum</vt:lpstr>
      <vt:lpstr>Mass nouns</vt:lpstr>
      <vt:lpstr>Substances</vt:lpstr>
      <vt:lpstr>What is the stuff of data?</vt:lpstr>
      <vt:lpstr>Slide 8</vt:lpstr>
      <vt:lpstr>Poisson encoding for astronomical data</vt:lpstr>
      <vt:lpstr>FITS Tile Compression</vt:lpstr>
      <vt:lpstr>Supported algorithms</vt:lpstr>
      <vt:lpstr>All Noise, all the time</vt:lpstr>
      <vt:lpstr>Slide 13</vt:lpstr>
      <vt:lpstr>Noise is incompressible</vt:lpstr>
      <vt:lpstr>Compression ratio</vt:lpstr>
      <vt:lpstr>Speed matters</vt:lpstr>
      <vt:lpstr>Compressing Mosaic data</vt:lpstr>
      <vt:lpstr>A better compression diagram</vt:lpstr>
      <vt:lpstr>16-bit      versus      32-bit</vt:lpstr>
      <vt:lpstr>Numerical compression</vt:lpstr>
      <vt:lpstr>Software</vt:lpstr>
      <vt:lpstr>Part 2 of talk</vt:lpstr>
      <vt:lpstr>How much is enough noise?</vt:lpstr>
      <vt:lpstr>CCDs are linear</vt:lpstr>
      <vt:lpstr>Heteroscedasticity</vt:lpstr>
      <vt:lpstr>Variance stabilization</vt:lpstr>
      <vt:lpstr>Generalized Anscombe Transform</vt:lpstr>
      <vt:lpstr>In usual CCD terms:</vt:lpstr>
      <vt:lpstr>Was reminded of…</vt:lpstr>
      <vt:lpstr>Janesick’s Big Book</vt:lpstr>
      <vt:lpstr>Basic References</vt:lpstr>
      <vt:lpstr>Noise sampling</vt:lpstr>
      <vt:lpstr>ADC quantization noise</vt:lpstr>
      <vt:lpstr>Read noise masks quantization</vt:lpstr>
      <vt:lpstr>Compact encoding</vt:lpstr>
      <vt:lpstr>“Square rooter”</vt:lpstr>
      <vt:lpstr>Implementation</vt:lpstr>
      <vt:lpstr>Optimal encoding</vt:lpstr>
      <vt:lpstr>Back to compression</vt:lpstr>
      <vt:lpstr>More references</vt:lpstr>
      <vt:lpstr>Tame the noise</vt:lpstr>
      <vt:lpstr>Issue #1</vt:lpstr>
      <vt:lpstr>Issue #2</vt:lpstr>
      <vt:lpstr>Square-rooter PTC response</vt:lpstr>
      <vt:lpstr>Slide 45</vt:lpstr>
      <vt:lpstr>Issue #3</vt:lpstr>
      <vt:lpstr>Conclusions</vt:lpstr>
      <vt:lpstr>Know your data!</vt:lpstr>
      <vt:lpstr>Part 3 of talk</vt:lpstr>
      <vt:lpstr>Optimal compression of floating-point images</vt:lpstr>
      <vt:lpstr>Floating-point is noisy</vt:lpstr>
      <vt:lpstr>Best practices</vt:lpstr>
      <vt:lpstr>Quantization noise</vt:lpstr>
      <vt:lpstr>FPACK q-scaling</vt:lpstr>
      <vt:lpstr>Q determines R</vt:lpstr>
      <vt:lpstr>Dithering permits smaller Q</vt:lpstr>
      <vt:lpstr>Order of magnitude improvement (at faint end)</vt:lpstr>
      <vt:lpstr>Subtractive Dithering</vt:lpstr>
    </vt:vector>
  </TitlesOfParts>
  <Company>National Optical Astronomy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Agent for Supervising Real Observations in a Virtual Astronomical World</dc:title>
  <dc:creator>Rob Seaman</dc:creator>
  <cp:lastModifiedBy>Rob Seaman</cp:lastModifiedBy>
  <cp:revision>184</cp:revision>
  <cp:lastPrinted>2008-12-15T23:38:52Z</cp:lastPrinted>
  <dcterms:created xsi:type="dcterms:W3CDTF">2010-05-19T21:06:55Z</dcterms:created>
  <dcterms:modified xsi:type="dcterms:W3CDTF">2010-05-19T22:27:04Z</dcterms:modified>
</cp:coreProperties>
</file>