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4"/>
  </p:sldMasterIdLst>
  <p:notesMasterIdLst>
    <p:notesMasterId r:id="rId20"/>
  </p:notesMasterIdLst>
  <p:handoutMasterIdLst>
    <p:handoutMasterId r:id="rId21"/>
  </p:handoutMasterIdLst>
  <p:sldIdLst>
    <p:sldId id="256" r:id="rId5"/>
    <p:sldId id="418" r:id="rId6"/>
    <p:sldId id="405" r:id="rId7"/>
    <p:sldId id="410" r:id="rId8"/>
    <p:sldId id="411" r:id="rId9"/>
    <p:sldId id="409" r:id="rId10"/>
    <p:sldId id="412" r:id="rId11"/>
    <p:sldId id="416" r:id="rId12"/>
    <p:sldId id="419" r:id="rId13"/>
    <p:sldId id="413" r:id="rId14"/>
    <p:sldId id="420" r:id="rId15"/>
    <p:sldId id="414" r:id="rId16"/>
    <p:sldId id="423" r:id="rId17"/>
    <p:sldId id="422" r:id="rId18"/>
    <p:sldId id="421" r:id="rId19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FDC82F"/>
    <a:srgbClr val="000000"/>
    <a:srgbClr val="FFCC99"/>
    <a:srgbClr val="AA1A16"/>
    <a:srgbClr val="0098DB"/>
    <a:srgbClr val="00549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2" autoAdjust="0"/>
    <p:restoredTop sz="99455" autoAdjust="0"/>
  </p:normalViewPr>
  <p:slideViewPr>
    <p:cSldViewPr snapToGrid="0">
      <p:cViewPr>
        <p:scale>
          <a:sx n="103" d="100"/>
          <a:sy n="103" d="100"/>
        </p:scale>
        <p:origin x="-6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E4034-D3F3-4B26-BFA1-ECF849BC821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06C184-7630-4782-8D8F-064E603C8C82}">
      <dgm:prSet/>
      <dgm:spPr/>
      <dgm:t>
        <a:bodyPr/>
        <a:lstStyle/>
        <a:p>
          <a:r>
            <a:rPr lang="en-GB" b="1" dirty="0" err="1" smtClean="0"/>
            <a:t>Crossmatches</a:t>
          </a:r>
          <a:endParaRPr lang="en-GB" b="1" dirty="0"/>
        </a:p>
      </dgm:t>
    </dgm:pt>
    <dgm:pt modelId="{FAF1D57F-9589-4A7E-9DED-3D3B21BB3F25}" type="parTrans" cxnId="{415E1C39-B582-40E2-8CD9-73F288E8FDCE}">
      <dgm:prSet/>
      <dgm:spPr/>
      <dgm:t>
        <a:bodyPr/>
        <a:lstStyle/>
        <a:p>
          <a:endParaRPr lang="en-GB"/>
        </a:p>
      </dgm:t>
    </dgm:pt>
    <dgm:pt modelId="{506CB8F7-059F-4756-9FA6-8704989F57E3}" type="sibTrans" cxnId="{415E1C39-B582-40E2-8CD9-73F288E8FDCE}">
      <dgm:prSet/>
      <dgm:spPr/>
      <dgm:t>
        <a:bodyPr/>
        <a:lstStyle/>
        <a:p>
          <a:endParaRPr lang="en-GB"/>
        </a:p>
      </dgm:t>
    </dgm:pt>
    <dgm:pt modelId="{65D79148-1F40-4645-9719-43F69629A6E3}">
      <dgm:prSet/>
      <dgm:spPr>
        <a:solidFill>
          <a:schemeClr val="l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GB" dirty="0" err="1" smtClean="0"/>
            <a:t>Crossmatch</a:t>
          </a:r>
          <a:r>
            <a:rPr lang="en-GB" dirty="0" smtClean="0"/>
            <a:t> tables between </a:t>
          </a:r>
          <a:r>
            <a:rPr lang="en-GB" dirty="0" err="1" smtClean="0"/>
            <a:t>Hipparcos</a:t>
          </a:r>
          <a:r>
            <a:rPr lang="en-GB" dirty="0" smtClean="0"/>
            <a:t>, 2MASS, Tycho2</a:t>
          </a:r>
          <a:r>
            <a:rPr lang="is-IS" dirty="0" smtClean="0"/>
            <a:t>… and Gaia expressed as neighbourhood and best neighbour, e.g:</a:t>
          </a:r>
          <a:endParaRPr lang="en-GB" dirty="0"/>
        </a:p>
      </dgm:t>
    </dgm:pt>
    <dgm:pt modelId="{FA6531C9-3E53-41CD-95FC-BFE5101D0A65}" type="parTrans" cxnId="{916D5E0E-3459-4C70-BEDF-4DB123518E0F}">
      <dgm:prSet/>
      <dgm:spPr/>
      <dgm:t>
        <a:bodyPr/>
        <a:lstStyle/>
        <a:p>
          <a:endParaRPr lang="en-GB"/>
        </a:p>
      </dgm:t>
    </dgm:pt>
    <dgm:pt modelId="{772387E6-C274-47DD-AADE-5B9F0DF1A124}" type="sibTrans" cxnId="{916D5E0E-3459-4C70-BEDF-4DB123518E0F}">
      <dgm:prSet/>
      <dgm:spPr/>
      <dgm:t>
        <a:bodyPr/>
        <a:lstStyle/>
        <a:p>
          <a:endParaRPr lang="en-GB"/>
        </a:p>
      </dgm:t>
    </dgm:pt>
    <dgm:pt modelId="{9BB4155D-3C9B-714A-9224-A8737CD7D850}">
      <dgm:prSet/>
      <dgm:spPr/>
      <dgm:t>
        <a:bodyPr/>
        <a:lstStyle/>
        <a:p>
          <a:r>
            <a:rPr lang="en-GB" b="1" dirty="0" smtClean="0"/>
            <a:t>Gaia</a:t>
          </a:r>
          <a:endParaRPr lang="en-GB" b="1" dirty="0"/>
        </a:p>
      </dgm:t>
    </dgm:pt>
    <dgm:pt modelId="{4F27D426-42B4-B049-9A5A-7C5A25F3E040}" type="parTrans" cxnId="{18BB9C41-E2F1-E246-AFBA-BB81E3E56905}">
      <dgm:prSet/>
      <dgm:spPr/>
      <dgm:t>
        <a:bodyPr/>
        <a:lstStyle/>
        <a:p>
          <a:endParaRPr lang="en-US"/>
        </a:p>
      </dgm:t>
    </dgm:pt>
    <dgm:pt modelId="{F52D5972-A6C3-8E47-86CA-A29495A8C1B0}" type="sibTrans" cxnId="{18BB9C41-E2F1-E246-AFBA-BB81E3E56905}">
      <dgm:prSet/>
      <dgm:spPr/>
      <dgm:t>
        <a:bodyPr/>
        <a:lstStyle/>
        <a:p>
          <a:endParaRPr lang="en-US"/>
        </a:p>
      </dgm:t>
    </dgm:pt>
    <dgm:pt modelId="{3A562833-70D5-564F-8F79-9EC9ED102853}">
      <dgm:prSet/>
      <dgm:spPr>
        <a:solidFill>
          <a:schemeClr val="l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GB" dirty="0" smtClean="0"/>
            <a:t>Gaia DR1 catalogue			1.1x10</a:t>
          </a:r>
          <a:r>
            <a:rPr lang="en-GB" baseline="30000" dirty="0" smtClean="0"/>
            <a:t>9	</a:t>
          </a:r>
          <a:r>
            <a:rPr lang="en-GB" dirty="0" smtClean="0"/>
            <a:t>rows</a:t>
          </a:r>
          <a:endParaRPr lang="en-US" dirty="0"/>
        </a:p>
      </dgm:t>
    </dgm:pt>
    <dgm:pt modelId="{E8DA9D7E-021F-4447-8A2F-A886AC46F4FC}" type="parTrans" cxnId="{ADDCEB38-DDF0-9F42-A766-0021E70C6109}">
      <dgm:prSet/>
      <dgm:spPr/>
      <dgm:t>
        <a:bodyPr/>
        <a:lstStyle/>
        <a:p>
          <a:endParaRPr lang="en-US"/>
        </a:p>
      </dgm:t>
    </dgm:pt>
    <dgm:pt modelId="{A30A63E1-BD19-5B46-BE2E-24C8B31C2752}" type="sibTrans" cxnId="{ADDCEB38-DDF0-9F42-A766-0021E70C6109}">
      <dgm:prSet/>
      <dgm:spPr/>
      <dgm:t>
        <a:bodyPr/>
        <a:lstStyle/>
        <a:p>
          <a:endParaRPr lang="en-US"/>
        </a:p>
      </dgm:t>
    </dgm:pt>
    <dgm:pt modelId="{80F1DA7B-C698-E64A-B8B2-BD07DAC45E8C}">
      <dgm:prSet/>
      <dgm:spPr>
        <a:solidFill>
          <a:schemeClr val="l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GB" dirty="0" smtClean="0"/>
            <a:t>TGAS 					2.0x10</a:t>
          </a:r>
          <a:r>
            <a:rPr lang="en-GB" baseline="30000" dirty="0" smtClean="0"/>
            <a:t>6  	</a:t>
          </a:r>
          <a:r>
            <a:rPr lang="en-GB" dirty="0" smtClean="0"/>
            <a:t>rows</a:t>
          </a:r>
          <a:endParaRPr lang="en-GB" dirty="0"/>
        </a:p>
      </dgm:t>
    </dgm:pt>
    <dgm:pt modelId="{165B7C6F-A8F0-EC45-97E8-99B0CC05AE8F}" type="parTrans" cxnId="{4E00F533-308A-054A-9FA4-2609E9F1A42A}">
      <dgm:prSet/>
      <dgm:spPr/>
      <dgm:t>
        <a:bodyPr/>
        <a:lstStyle/>
        <a:p>
          <a:endParaRPr lang="en-US"/>
        </a:p>
      </dgm:t>
    </dgm:pt>
    <dgm:pt modelId="{C6A1CB5C-6B37-974C-8674-46BC4081D87B}" type="sibTrans" cxnId="{4E00F533-308A-054A-9FA4-2609E9F1A42A}">
      <dgm:prSet/>
      <dgm:spPr/>
      <dgm:t>
        <a:bodyPr/>
        <a:lstStyle/>
        <a:p>
          <a:endParaRPr lang="en-US"/>
        </a:p>
      </dgm:t>
    </dgm:pt>
    <dgm:pt modelId="{71448066-6462-774E-8D73-AF0DD91F5837}">
      <dgm:prSet/>
      <dgm:spPr>
        <a:solidFill>
          <a:schemeClr val="l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GB" dirty="0" err="1" smtClean="0"/>
            <a:t>AllWise</a:t>
          </a:r>
          <a:r>
            <a:rPr lang="en-GB" dirty="0" smtClean="0"/>
            <a:t>-Gaia neighbourhood		3.1x10</a:t>
          </a:r>
          <a:r>
            <a:rPr lang="en-GB" baseline="30000" dirty="0" smtClean="0"/>
            <a:t>8 	</a:t>
          </a:r>
          <a:r>
            <a:rPr lang="en-GB" baseline="0" dirty="0" smtClean="0"/>
            <a:t>rows</a:t>
          </a:r>
          <a:r>
            <a:rPr lang="en-GB" dirty="0" smtClean="0"/>
            <a:t>	</a:t>
          </a:r>
          <a:endParaRPr lang="en-GB" dirty="0"/>
        </a:p>
      </dgm:t>
    </dgm:pt>
    <dgm:pt modelId="{203F4FB6-7AC1-E24A-86E6-BBB3710AC6ED}" type="parTrans" cxnId="{5BFCF687-C35F-204C-A93A-945FD50276DE}">
      <dgm:prSet/>
      <dgm:spPr/>
      <dgm:t>
        <a:bodyPr/>
        <a:lstStyle/>
        <a:p>
          <a:endParaRPr lang="en-US"/>
        </a:p>
      </dgm:t>
    </dgm:pt>
    <dgm:pt modelId="{30142124-DEC2-8E4E-98DC-42C2D80D93FE}" type="sibTrans" cxnId="{5BFCF687-C35F-204C-A93A-945FD50276DE}">
      <dgm:prSet/>
      <dgm:spPr/>
      <dgm:t>
        <a:bodyPr/>
        <a:lstStyle/>
        <a:p>
          <a:endParaRPr lang="en-US"/>
        </a:p>
      </dgm:t>
    </dgm:pt>
    <dgm:pt modelId="{76F5D80D-7A49-B34D-936B-BFD0CDAAF75C}">
      <dgm:prSet/>
      <dgm:spPr/>
      <dgm:t>
        <a:bodyPr/>
        <a:lstStyle/>
        <a:p>
          <a:r>
            <a:rPr lang="en-GB" b="1" dirty="0" smtClean="0"/>
            <a:t>External Catalogues</a:t>
          </a:r>
          <a:endParaRPr lang="en-GB" dirty="0"/>
        </a:p>
      </dgm:t>
    </dgm:pt>
    <dgm:pt modelId="{A8101332-A645-8E41-ADD8-0597967C9A63}" type="parTrans" cxnId="{EE761727-8C81-D448-8325-35B26815AAD6}">
      <dgm:prSet/>
      <dgm:spPr/>
      <dgm:t>
        <a:bodyPr/>
        <a:lstStyle/>
        <a:p>
          <a:endParaRPr lang="en-US"/>
        </a:p>
      </dgm:t>
    </dgm:pt>
    <dgm:pt modelId="{3F06967C-D2FA-5142-B57C-B3CD540CA35A}" type="sibTrans" cxnId="{EE761727-8C81-D448-8325-35B26815AAD6}">
      <dgm:prSet/>
      <dgm:spPr/>
      <dgm:t>
        <a:bodyPr/>
        <a:lstStyle/>
        <a:p>
          <a:endParaRPr lang="en-US"/>
        </a:p>
      </dgm:t>
    </dgm:pt>
    <dgm:pt modelId="{915C7CCF-86A5-B94C-BC1D-0AF381C85320}">
      <dgm:prSet/>
      <dgm:spPr>
        <a:solidFill>
          <a:schemeClr val="l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GB" dirty="0" err="1" smtClean="0"/>
            <a:t>Hipparcos</a:t>
          </a:r>
          <a:r>
            <a:rPr lang="en-GB" dirty="0" smtClean="0"/>
            <a:t> &amp; </a:t>
          </a:r>
          <a:r>
            <a:rPr lang="en-GB" dirty="0" err="1" smtClean="0"/>
            <a:t>Hipparcos</a:t>
          </a:r>
          <a:r>
            <a:rPr lang="en-GB" dirty="0" smtClean="0"/>
            <a:t> new red.		1.2x10</a:t>
          </a:r>
          <a:r>
            <a:rPr lang="en-GB" baseline="30000" dirty="0" smtClean="0"/>
            <a:t>6  	</a:t>
          </a:r>
          <a:r>
            <a:rPr lang="en-GB" dirty="0" smtClean="0"/>
            <a:t>rows</a:t>
          </a:r>
          <a:endParaRPr lang="en-GB" dirty="0"/>
        </a:p>
      </dgm:t>
    </dgm:pt>
    <dgm:pt modelId="{ED3CA65E-9B6A-3F42-858B-32B3B202BCD2}" type="parTrans" cxnId="{0C6876FA-CCBC-3F47-AA45-CA7D7CD4ECC2}">
      <dgm:prSet/>
      <dgm:spPr/>
      <dgm:t>
        <a:bodyPr/>
        <a:lstStyle/>
        <a:p>
          <a:endParaRPr lang="en-US"/>
        </a:p>
      </dgm:t>
    </dgm:pt>
    <dgm:pt modelId="{ECC75572-92E1-CC47-8B26-BFB4847E84BB}" type="sibTrans" cxnId="{0C6876FA-CCBC-3F47-AA45-CA7D7CD4ECC2}">
      <dgm:prSet/>
      <dgm:spPr/>
      <dgm:t>
        <a:bodyPr/>
        <a:lstStyle/>
        <a:p>
          <a:endParaRPr lang="en-US"/>
        </a:p>
      </dgm:t>
    </dgm:pt>
    <dgm:pt modelId="{22E174D0-B2F2-E04D-A23D-BAA509804CFB}">
      <dgm:prSet/>
      <dgm:spPr>
        <a:solidFill>
          <a:schemeClr val="l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GB" dirty="0" smtClean="0"/>
            <a:t>IGSL (Initial Gaia Source List)		1.2x10</a:t>
          </a:r>
          <a:r>
            <a:rPr lang="en-GB" baseline="30000" dirty="0" smtClean="0"/>
            <a:t>9  	</a:t>
          </a:r>
          <a:r>
            <a:rPr lang="en-GB" dirty="0" smtClean="0"/>
            <a:t>rows</a:t>
          </a:r>
          <a:endParaRPr lang="en-GB" dirty="0"/>
        </a:p>
      </dgm:t>
    </dgm:pt>
    <dgm:pt modelId="{AA0C49DA-1AD3-0A44-A732-3B4F713442D6}" type="parTrans" cxnId="{A097999C-6B8E-AF40-9B25-DF47B714B9CF}">
      <dgm:prSet/>
      <dgm:spPr/>
      <dgm:t>
        <a:bodyPr/>
        <a:lstStyle/>
        <a:p>
          <a:endParaRPr lang="en-US"/>
        </a:p>
      </dgm:t>
    </dgm:pt>
    <dgm:pt modelId="{0F9D8EC1-A6AF-4846-B094-09B5452E9A8B}" type="sibTrans" cxnId="{A097999C-6B8E-AF40-9B25-DF47B714B9CF}">
      <dgm:prSet/>
      <dgm:spPr/>
      <dgm:t>
        <a:bodyPr/>
        <a:lstStyle/>
        <a:p>
          <a:endParaRPr lang="en-US"/>
        </a:p>
      </dgm:t>
    </dgm:pt>
    <dgm:pt modelId="{4DA454D1-C16D-ED40-B4E9-44C0E3ABD6CB}">
      <dgm:prSet/>
      <dgm:spPr>
        <a:solidFill>
          <a:schemeClr val="l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GB" dirty="0" smtClean="0"/>
            <a:t>2MASS					4.7x10</a:t>
          </a:r>
          <a:r>
            <a:rPr lang="en-GB" baseline="30000" dirty="0" smtClean="0"/>
            <a:t>8	</a:t>
          </a:r>
          <a:r>
            <a:rPr lang="en-GB" dirty="0" smtClean="0"/>
            <a:t>rows</a:t>
          </a:r>
        </a:p>
      </dgm:t>
    </dgm:pt>
    <dgm:pt modelId="{FD23B8C0-A79A-B648-8114-6B325A3892E7}" type="parTrans" cxnId="{499E4045-665A-FC4F-91C8-781073E6538A}">
      <dgm:prSet/>
      <dgm:spPr/>
      <dgm:t>
        <a:bodyPr/>
        <a:lstStyle/>
        <a:p>
          <a:endParaRPr lang="en-US"/>
        </a:p>
      </dgm:t>
    </dgm:pt>
    <dgm:pt modelId="{94EE6329-E52A-C24F-9140-B365BA8B1427}" type="sibTrans" cxnId="{499E4045-665A-FC4F-91C8-781073E6538A}">
      <dgm:prSet/>
      <dgm:spPr/>
      <dgm:t>
        <a:bodyPr/>
        <a:lstStyle/>
        <a:p>
          <a:endParaRPr lang="en-US"/>
        </a:p>
      </dgm:t>
    </dgm:pt>
    <dgm:pt modelId="{2F6F97B8-F519-3F4B-B424-3E350729ADB4}">
      <dgm:prSet/>
      <dgm:spPr>
        <a:solidFill>
          <a:schemeClr val="l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GB" dirty="0" smtClean="0"/>
            <a:t>Tycho2					2.5x10</a:t>
          </a:r>
          <a:r>
            <a:rPr lang="en-GB" baseline="30000" dirty="0" smtClean="0"/>
            <a:t>6  	</a:t>
          </a:r>
          <a:r>
            <a:rPr lang="en-GB" dirty="0" smtClean="0"/>
            <a:t>rows</a:t>
          </a:r>
        </a:p>
      </dgm:t>
    </dgm:pt>
    <dgm:pt modelId="{C03038C6-05E7-CD41-BC22-6C25EF6B772B}" type="parTrans" cxnId="{561AD5EA-7614-FF4F-89AD-6D1B9EB58590}">
      <dgm:prSet/>
      <dgm:spPr/>
      <dgm:t>
        <a:bodyPr/>
        <a:lstStyle/>
        <a:p>
          <a:endParaRPr lang="en-US"/>
        </a:p>
      </dgm:t>
    </dgm:pt>
    <dgm:pt modelId="{9CD491BC-A14A-814D-B053-A6D4925FE11E}" type="sibTrans" cxnId="{561AD5EA-7614-FF4F-89AD-6D1B9EB58590}">
      <dgm:prSet/>
      <dgm:spPr/>
      <dgm:t>
        <a:bodyPr/>
        <a:lstStyle/>
        <a:p>
          <a:endParaRPr lang="en-US"/>
        </a:p>
      </dgm:t>
    </dgm:pt>
    <dgm:pt modelId="{5179AE76-034F-8F43-BA8E-AA69ADCFC8A5}">
      <dgm:prSet/>
      <dgm:spPr>
        <a:solidFill>
          <a:schemeClr val="l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GB" dirty="0" smtClean="0"/>
            <a:t>UCAC4					</a:t>
          </a:r>
          <a:r>
            <a:rPr lang="en-GB" b="0" i="0" dirty="0" smtClean="0"/>
            <a:t>1.1x</a:t>
          </a:r>
          <a:r>
            <a:rPr lang="en-GB" dirty="0" smtClean="0"/>
            <a:t>10</a:t>
          </a:r>
          <a:r>
            <a:rPr lang="en-GB" baseline="30000" dirty="0" smtClean="0"/>
            <a:t>8	</a:t>
          </a:r>
          <a:r>
            <a:rPr lang="en-GB" dirty="0" smtClean="0"/>
            <a:t>rows</a:t>
          </a:r>
        </a:p>
      </dgm:t>
    </dgm:pt>
    <dgm:pt modelId="{1191DDAC-7171-9740-82F0-9F74436F2D8D}" type="parTrans" cxnId="{0765BC5A-887F-A947-BF2D-29C7A1D7198C}">
      <dgm:prSet/>
      <dgm:spPr/>
      <dgm:t>
        <a:bodyPr/>
        <a:lstStyle/>
        <a:p>
          <a:endParaRPr lang="en-US"/>
        </a:p>
      </dgm:t>
    </dgm:pt>
    <dgm:pt modelId="{43863267-B3A0-5E41-B415-4323A31A1D06}" type="sibTrans" cxnId="{0765BC5A-887F-A947-BF2D-29C7A1D7198C}">
      <dgm:prSet/>
      <dgm:spPr/>
      <dgm:t>
        <a:bodyPr/>
        <a:lstStyle/>
        <a:p>
          <a:endParaRPr lang="en-US"/>
        </a:p>
      </dgm:t>
    </dgm:pt>
    <dgm:pt modelId="{F44998DB-A9A3-C145-9E29-3C96B5E7B859}">
      <dgm:prSet/>
      <dgm:spPr>
        <a:solidFill>
          <a:schemeClr val="l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r>
            <a:rPr lang="en-GB" dirty="0" smtClean="0"/>
            <a:t>Hubble Source Catalogue v1.0		2.9x10</a:t>
          </a:r>
          <a:r>
            <a:rPr lang="en-GB" baseline="30000" dirty="0" smtClean="0"/>
            <a:t>7  	</a:t>
          </a:r>
          <a:r>
            <a:rPr lang="en-GB" dirty="0" smtClean="0"/>
            <a:t>rows</a:t>
          </a:r>
        </a:p>
      </dgm:t>
    </dgm:pt>
    <dgm:pt modelId="{04A6ABDB-FE88-8D42-97E4-C34454FFCE37}" type="parTrans" cxnId="{23423FA4-6694-DA46-A1E5-5DE2591FF064}">
      <dgm:prSet/>
      <dgm:spPr/>
      <dgm:t>
        <a:bodyPr/>
        <a:lstStyle/>
        <a:p>
          <a:endParaRPr lang="en-US"/>
        </a:p>
      </dgm:t>
    </dgm:pt>
    <dgm:pt modelId="{C01299B3-B33B-3549-8EFF-888FA6F90C11}" type="sibTrans" cxnId="{23423FA4-6694-DA46-A1E5-5DE2591FF064}">
      <dgm:prSet/>
      <dgm:spPr/>
      <dgm:t>
        <a:bodyPr/>
        <a:lstStyle/>
        <a:p>
          <a:endParaRPr lang="en-US"/>
        </a:p>
      </dgm:t>
    </dgm:pt>
    <dgm:pt modelId="{106AB37D-9CD9-4D0B-8EB1-71A543D6134C}" type="pres">
      <dgm:prSet presAssocID="{8A2E4034-D3F3-4B26-BFA1-ECF849BC82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B2F7FD-3223-1345-B7DB-647706B688D7}" type="pres">
      <dgm:prSet presAssocID="{9BB4155D-3C9B-714A-9224-A8737CD7D850}" presName="parentLin" presStyleCnt="0"/>
      <dgm:spPr/>
      <dgm:t>
        <a:bodyPr/>
        <a:lstStyle/>
        <a:p>
          <a:endParaRPr lang="en-US"/>
        </a:p>
      </dgm:t>
    </dgm:pt>
    <dgm:pt modelId="{FD577603-40F6-8E43-81B2-23D8F25A9447}" type="pres">
      <dgm:prSet presAssocID="{9BB4155D-3C9B-714A-9224-A8737CD7D85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EB9ABE0-E3DC-6B4B-8BDA-F5A4BC407C69}" type="pres">
      <dgm:prSet presAssocID="{9BB4155D-3C9B-714A-9224-A8737CD7D85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626B3-EA4A-1D40-B0B3-798B2958FF4E}" type="pres">
      <dgm:prSet presAssocID="{9BB4155D-3C9B-714A-9224-A8737CD7D850}" presName="negativeSpace" presStyleCnt="0"/>
      <dgm:spPr/>
      <dgm:t>
        <a:bodyPr/>
        <a:lstStyle/>
        <a:p>
          <a:endParaRPr lang="en-US"/>
        </a:p>
      </dgm:t>
    </dgm:pt>
    <dgm:pt modelId="{29E26FBE-EA29-4F49-8496-5AED40DFAC7D}" type="pres">
      <dgm:prSet presAssocID="{9BB4155D-3C9B-714A-9224-A8737CD7D85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F80FE-D606-024C-8E33-1EFD21654E93}" type="pres">
      <dgm:prSet presAssocID="{F52D5972-A6C3-8E47-86CA-A29495A8C1B0}" presName="spaceBetweenRectangles" presStyleCnt="0"/>
      <dgm:spPr/>
      <dgm:t>
        <a:bodyPr/>
        <a:lstStyle/>
        <a:p>
          <a:endParaRPr lang="en-US"/>
        </a:p>
      </dgm:t>
    </dgm:pt>
    <dgm:pt modelId="{9CAA08C0-57AB-0947-9BFC-CDA876549989}" type="pres">
      <dgm:prSet presAssocID="{76F5D80D-7A49-B34D-936B-BFD0CDAAF75C}" presName="parentLin" presStyleCnt="0"/>
      <dgm:spPr/>
    </dgm:pt>
    <dgm:pt modelId="{E7083C61-E454-C74F-9ED8-DA65531B54FC}" type="pres">
      <dgm:prSet presAssocID="{76F5D80D-7A49-B34D-936B-BFD0CDAAF75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B2EF51F-2565-3244-A5F8-5E917143F36A}" type="pres">
      <dgm:prSet presAssocID="{76F5D80D-7A49-B34D-936B-BFD0CDAAF7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C1B59-A405-BB45-A41B-A3430B417F7F}" type="pres">
      <dgm:prSet presAssocID="{76F5D80D-7A49-B34D-936B-BFD0CDAAF75C}" presName="negativeSpace" presStyleCnt="0"/>
      <dgm:spPr/>
    </dgm:pt>
    <dgm:pt modelId="{AC9B0F6B-FD16-984E-9C64-429480CB810A}" type="pres">
      <dgm:prSet presAssocID="{76F5D80D-7A49-B34D-936B-BFD0CDAAF75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889A0-B3D7-D14F-A9D5-B6D7AF757C26}" type="pres">
      <dgm:prSet presAssocID="{3F06967C-D2FA-5142-B57C-B3CD540CA35A}" presName="spaceBetweenRectangles" presStyleCnt="0"/>
      <dgm:spPr/>
    </dgm:pt>
    <dgm:pt modelId="{44501E4B-9A6F-4E64-BE63-D838487C280A}" type="pres">
      <dgm:prSet presAssocID="{8606C184-7630-4782-8D8F-064E603C8C82}" presName="parentLin" presStyleCnt="0"/>
      <dgm:spPr/>
      <dgm:t>
        <a:bodyPr/>
        <a:lstStyle/>
        <a:p>
          <a:endParaRPr lang="en-US"/>
        </a:p>
      </dgm:t>
    </dgm:pt>
    <dgm:pt modelId="{1DBAFE45-7D0B-4439-A2DA-355690A8D4AF}" type="pres">
      <dgm:prSet presAssocID="{8606C184-7630-4782-8D8F-064E603C8C82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C6584984-9657-4520-9A64-8370746182D8}" type="pres">
      <dgm:prSet presAssocID="{8606C184-7630-4782-8D8F-064E603C8C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DED6C3-DAC6-4511-975D-6DF6C92E7D18}" type="pres">
      <dgm:prSet presAssocID="{8606C184-7630-4782-8D8F-064E603C8C82}" presName="negativeSpace" presStyleCnt="0"/>
      <dgm:spPr/>
      <dgm:t>
        <a:bodyPr/>
        <a:lstStyle/>
        <a:p>
          <a:endParaRPr lang="en-US"/>
        </a:p>
      </dgm:t>
    </dgm:pt>
    <dgm:pt modelId="{3FBEB5D0-3832-4EFD-87BC-0E50A0CA6A31}" type="pres">
      <dgm:prSet presAssocID="{8606C184-7630-4782-8D8F-064E603C8C8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9E4045-665A-FC4F-91C8-781073E6538A}" srcId="{76F5D80D-7A49-B34D-936B-BFD0CDAAF75C}" destId="{4DA454D1-C16D-ED40-B4E9-44C0E3ABD6CB}" srcOrd="2" destOrd="0" parTransId="{FD23B8C0-A79A-B648-8114-6B325A3892E7}" sibTransId="{94EE6329-E52A-C24F-9140-B365BA8B1427}"/>
    <dgm:cxn modelId="{0765BC5A-887F-A947-BF2D-29C7A1D7198C}" srcId="{76F5D80D-7A49-B34D-936B-BFD0CDAAF75C}" destId="{5179AE76-034F-8F43-BA8E-AA69ADCFC8A5}" srcOrd="4" destOrd="0" parTransId="{1191DDAC-7171-9740-82F0-9F74436F2D8D}" sibTransId="{43863267-B3A0-5E41-B415-4323A31A1D06}"/>
    <dgm:cxn modelId="{916D5E0E-3459-4C70-BEDF-4DB123518E0F}" srcId="{8606C184-7630-4782-8D8F-064E603C8C82}" destId="{65D79148-1F40-4645-9719-43F69629A6E3}" srcOrd="0" destOrd="0" parTransId="{FA6531C9-3E53-41CD-95FC-BFE5101D0A65}" sibTransId="{772387E6-C274-47DD-AADE-5B9F0DF1A124}"/>
    <dgm:cxn modelId="{0C6876FA-CCBC-3F47-AA45-CA7D7CD4ECC2}" srcId="{76F5D80D-7A49-B34D-936B-BFD0CDAAF75C}" destId="{915C7CCF-86A5-B94C-BC1D-0AF381C85320}" srcOrd="0" destOrd="0" parTransId="{ED3CA65E-9B6A-3F42-858B-32B3B202BCD2}" sibTransId="{ECC75572-92E1-CC47-8B26-BFB4847E84BB}"/>
    <dgm:cxn modelId="{84FA9BD0-1519-0844-AAB0-1DDF16E7E0D6}" type="presOf" srcId="{5179AE76-034F-8F43-BA8E-AA69ADCFC8A5}" destId="{AC9B0F6B-FD16-984E-9C64-429480CB810A}" srcOrd="0" destOrd="4" presId="urn:microsoft.com/office/officeart/2005/8/layout/list1"/>
    <dgm:cxn modelId="{EC5E1919-5CBE-A148-BCE5-272DB7C12D97}" type="presOf" srcId="{915C7CCF-86A5-B94C-BC1D-0AF381C85320}" destId="{AC9B0F6B-FD16-984E-9C64-429480CB810A}" srcOrd="0" destOrd="0" presId="urn:microsoft.com/office/officeart/2005/8/layout/list1"/>
    <dgm:cxn modelId="{366FF009-9693-F441-BE40-1DED19196336}" type="presOf" srcId="{80F1DA7B-C698-E64A-B8B2-BD07DAC45E8C}" destId="{29E26FBE-EA29-4F49-8496-5AED40DFAC7D}" srcOrd="0" destOrd="1" presId="urn:microsoft.com/office/officeart/2005/8/layout/list1"/>
    <dgm:cxn modelId="{054F0EFE-79C8-D747-8874-17DF69277F39}" type="presOf" srcId="{9BB4155D-3C9B-714A-9224-A8737CD7D850}" destId="{FD577603-40F6-8E43-81B2-23D8F25A9447}" srcOrd="0" destOrd="0" presId="urn:microsoft.com/office/officeart/2005/8/layout/list1"/>
    <dgm:cxn modelId="{1FB801C9-8CD8-D14A-AC62-E2CE292250B1}" type="presOf" srcId="{9BB4155D-3C9B-714A-9224-A8737CD7D850}" destId="{EEB9ABE0-E3DC-6B4B-8BDA-F5A4BC407C69}" srcOrd="1" destOrd="0" presId="urn:microsoft.com/office/officeart/2005/8/layout/list1"/>
    <dgm:cxn modelId="{B4284BF7-1045-B541-B7B8-E599E829E5D8}" type="presOf" srcId="{8606C184-7630-4782-8D8F-064E603C8C82}" destId="{1DBAFE45-7D0B-4439-A2DA-355690A8D4AF}" srcOrd="0" destOrd="0" presId="urn:microsoft.com/office/officeart/2005/8/layout/list1"/>
    <dgm:cxn modelId="{561AD5EA-7614-FF4F-89AD-6D1B9EB58590}" srcId="{76F5D80D-7A49-B34D-936B-BFD0CDAAF75C}" destId="{2F6F97B8-F519-3F4B-B424-3E350729ADB4}" srcOrd="3" destOrd="0" parTransId="{C03038C6-05E7-CD41-BC22-6C25EF6B772B}" sibTransId="{9CD491BC-A14A-814D-B053-A6D4925FE11E}"/>
    <dgm:cxn modelId="{CE1392E2-478C-E648-9402-360F613DBAEB}" type="presOf" srcId="{F44998DB-A9A3-C145-9E29-3C96B5E7B859}" destId="{AC9B0F6B-FD16-984E-9C64-429480CB810A}" srcOrd="0" destOrd="5" presId="urn:microsoft.com/office/officeart/2005/8/layout/list1"/>
    <dgm:cxn modelId="{62E65F1E-5DB8-B349-B3DB-D394B7DA3697}" type="presOf" srcId="{71448066-6462-774E-8D73-AF0DD91F5837}" destId="{3FBEB5D0-3832-4EFD-87BC-0E50A0CA6A31}" srcOrd="0" destOrd="1" presId="urn:microsoft.com/office/officeart/2005/8/layout/list1"/>
    <dgm:cxn modelId="{ADDCEB38-DDF0-9F42-A766-0021E70C6109}" srcId="{9BB4155D-3C9B-714A-9224-A8737CD7D850}" destId="{3A562833-70D5-564F-8F79-9EC9ED102853}" srcOrd="0" destOrd="0" parTransId="{E8DA9D7E-021F-4447-8A2F-A886AC46F4FC}" sibTransId="{A30A63E1-BD19-5B46-BE2E-24C8B31C2752}"/>
    <dgm:cxn modelId="{C3B7DD84-EEA2-6743-9D88-950CCCD4EB40}" type="presOf" srcId="{76F5D80D-7A49-B34D-936B-BFD0CDAAF75C}" destId="{DB2EF51F-2565-3244-A5F8-5E917143F36A}" srcOrd="1" destOrd="0" presId="urn:microsoft.com/office/officeart/2005/8/layout/list1"/>
    <dgm:cxn modelId="{53FA1078-794A-BA42-B991-A6D1DD4B4A8A}" type="presOf" srcId="{76F5D80D-7A49-B34D-936B-BFD0CDAAF75C}" destId="{E7083C61-E454-C74F-9ED8-DA65531B54FC}" srcOrd="0" destOrd="0" presId="urn:microsoft.com/office/officeart/2005/8/layout/list1"/>
    <dgm:cxn modelId="{75DB8E8B-0383-2343-BBE4-F7FB5DF5CCD1}" type="presOf" srcId="{3A562833-70D5-564F-8F79-9EC9ED102853}" destId="{29E26FBE-EA29-4F49-8496-5AED40DFAC7D}" srcOrd="0" destOrd="0" presId="urn:microsoft.com/office/officeart/2005/8/layout/list1"/>
    <dgm:cxn modelId="{4E00F533-308A-054A-9FA4-2609E9F1A42A}" srcId="{9BB4155D-3C9B-714A-9224-A8737CD7D850}" destId="{80F1DA7B-C698-E64A-B8B2-BD07DAC45E8C}" srcOrd="1" destOrd="0" parTransId="{165B7C6F-A8F0-EC45-97E8-99B0CC05AE8F}" sibTransId="{C6A1CB5C-6B37-974C-8674-46BC4081D87B}"/>
    <dgm:cxn modelId="{415E1C39-B582-40E2-8CD9-73F288E8FDCE}" srcId="{8A2E4034-D3F3-4B26-BFA1-ECF849BC8217}" destId="{8606C184-7630-4782-8D8F-064E603C8C82}" srcOrd="2" destOrd="0" parTransId="{FAF1D57F-9589-4A7E-9DED-3D3B21BB3F25}" sibTransId="{506CB8F7-059F-4756-9FA6-8704989F57E3}"/>
    <dgm:cxn modelId="{F07F2D53-3E35-4741-953F-357C9F7F545C}" type="presOf" srcId="{8606C184-7630-4782-8D8F-064E603C8C82}" destId="{C6584984-9657-4520-9A64-8370746182D8}" srcOrd="1" destOrd="0" presId="urn:microsoft.com/office/officeart/2005/8/layout/list1"/>
    <dgm:cxn modelId="{23423FA4-6694-DA46-A1E5-5DE2591FF064}" srcId="{76F5D80D-7A49-B34D-936B-BFD0CDAAF75C}" destId="{F44998DB-A9A3-C145-9E29-3C96B5E7B859}" srcOrd="5" destOrd="0" parTransId="{04A6ABDB-FE88-8D42-97E4-C34454FFCE37}" sibTransId="{C01299B3-B33B-3549-8EFF-888FA6F90C11}"/>
    <dgm:cxn modelId="{5BFCF687-C35F-204C-A93A-945FD50276DE}" srcId="{8606C184-7630-4782-8D8F-064E603C8C82}" destId="{71448066-6462-774E-8D73-AF0DD91F5837}" srcOrd="1" destOrd="0" parTransId="{203F4FB6-7AC1-E24A-86E6-BBB3710AC6ED}" sibTransId="{30142124-DEC2-8E4E-98DC-42C2D80D93FE}"/>
    <dgm:cxn modelId="{EE761727-8C81-D448-8325-35B26815AAD6}" srcId="{8A2E4034-D3F3-4B26-BFA1-ECF849BC8217}" destId="{76F5D80D-7A49-B34D-936B-BFD0CDAAF75C}" srcOrd="1" destOrd="0" parTransId="{A8101332-A645-8E41-ADD8-0597967C9A63}" sibTransId="{3F06967C-D2FA-5142-B57C-B3CD540CA35A}"/>
    <dgm:cxn modelId="{74BE6235-0926-5249-BBE5-0C791679FE8E}" type="presOf" srcId="{65D79148-1F40-4645-9719-43F69629A6E3}" destId="{3FBEB5D0-3832-4EFD-87BC-0E50A0CA6A31}" srcOrd="0" destOrd="0" presId="urn:microsoft.com/office/officeart/2005/8/layout/list1"/>
    <dgm:cxn modelId="{18BB9C41-E2F1-E246-AFBA-BB81E3E56905}" srcId="{8A2E4034-D3F3-4B26-BFA1-ECF849BC8217}" destId="{9BB4155D-3C9B-714A-9224-A8737CD7D850}" srcOrd="0" destOrd="0" parTransId="{4F27D426-42B4-B049-9A5A-7C5A25F3E040}" sibTransId="{F52D5972-A6C3-8E47-86CA-A29495A8C1B0}"/>
    <dgm:cxn modelId="{EE7C291E-FF17-9245-891B-C30B29AA4D4D}" type="presOf" srcId="{22E174D0-B2F2-E04D-A23D-BAA509804CFB}" destId="{AC9B0F6B-FD16-984E-9C64-429480CB810A}" srcOrd="0" destOrd="1" presId="urn:microsoft.com/office/officeart/2005/8/layout/list1"/>
    <dgm:cxn modelId="{5C6536C6-26F3-F84F-9AE5-E9DEF89020BA}" type="presOf" srcId="{4DA454D1-C16D-ED40-B4E9-44C0E3ABD6CB}" destId="{AC9B0F6B-FD16-984E-9C64-429480CB810A}" srcOrd="0" destOrd="2" presId="urn:microsoft.com/office/officeart/2005/8/layout/list1"/>
    <dgm:cxn modelId="{994854D7-6221-3F4C-84D2-3AEDB5CC0C02}" type="presOf" srcId="{2F6F97B8-F519-3F4B-B424-3E350729ADB4}" destId="{AC9B0F6B-FD16-984E-9C64-429480CB810A}" srcOrd="0" destOrd="3" presId="urn:microsoft.com/office/officeart/2005/8/layout/list1"/>
    <dgm:cxn modelId="{4569E492-0C5D-0848-B818-2D926D42DF25}" type="presOf" srcId="{8A2E4034-D3F3-4B26-BFA1-ECF849BC8217}" destId="{106AB37D-9CD9-4D0B-8EB1-71A543D6134C}" srcOrd="0" destOrd="0" presId="urn:microsoft.com/office/officeart/2005/8/layout/list1"/>
    <dgm:cxn modelId="{A097999C-6B8E-AF40-9B25-DF47B714B9CF}" srcId="{76F5D80D-7A49-B34D-936B-BFD0CDAAF75C}" destId="{22E174D0-B2F2-E04D-A23D-BAA509804CFB}" srcOrd="1" destOrd="0" parTransId="{AA0C49DA-1AD3-0A44-A732-3B4F713442D6}" sibTransId="{0F9D8EC1-A6AF-4846-B094-09B5452E9A8B}"/>
    <dgm:cxn modelId="{D2CF976D-EC34-574E-93D1-6FE2556F89C2}" type="presParOf" srcId="{106AB37D-9CD9-4D0B-8EB1-71A543D6134C}" destId="{57B2F7FD-3223-1345-B7DB-647706B688D7}" srcOrd="0" destOrd="0" presId="urn:microsoft.com/office/officeart/2005/8/layout/list1"/>
    <dgm:cxn modelId="{8A2FD123-541E-4B41-B76A-AD506DE50058}" type="presParOf" srcId="{57B2F7FD-3223-1345-B7DB-647706B688D7}" destId="{FD577603-40F6-8E43-81B2-23D8F25A9447}" srcOrd="0" destOrd="0" presId="urn:microsoft.com/office/officeart/2005/8/layout/list1"/>
    <dgm:cxn modelId="{965F88FC-FDD6-4D4C-87A2-BC975232BBB8}" type="presParOf" srcId="{57B2F7FD-3223-1345-B7DB-647706B688D7}" destId="{EEB9ABE0-E3DC-6B4B-8BDA-F5A4BC407C69}" srcOrd="1" destOrd="0" presId="urn:microsoft.com/office/officeart/2005/8/layout/list1"/>
    <dgm:cxn modelId="{30428682-F828-4140-9C6C-7CF13B3E0A6F}" type="presParOf" srcId="{106AB37D-9CD9-4D0B-8EB1-71A543D6134C}" destId="{123626B3-EA4A-1D40-B0B3-798B2958FF4E}" srcOrd="1" destOrd="0" presId="urn:microsoft.com/office/officeart/2005/8/layout/list1"/>
    <dgm:cxn modelId="{5A392D0B-1275-3646-91AC-02A364503EAE}" type="presParOf" srcId="{106AB37D-9CD9-4D0B-8EB1-71A543D6134C}" destId="{29E26FBE-EA29-4F49-8496-5AED40DFAC7D}" srcOrd="2" destOrd="0" presId="urn:microsoft.com/office/officeart/2005/8/layout/list1"/>
    <dgm:cxn modelId="{C901BF55-E311-3E46-980C-3E96325E18C4}" type="presParOf" srcId="{106AB37D-9CD9-4D0B-8EB1-71A543D6134C}" destId="{CE7F80FE-D606-024C-8E33-1EFD21654E93}" srcOrd="3" destOrd="0" presId="urn:microsoft.com/office/officeart/2005/8/layout/list1"/>
    <dgm:cxn modelId="{B31415A6-C4A8-4447-8904-5DDF931F0F5B}" type="presParOf" srcId="{106AB37D-9CD9-4D0B-8EB1-71A543D6134C}" destId="{9CAA08C0-57AB-0947-9BFC-CDA876549989}" srcOrd="4" destOrd="0" presId="urn:microsoft.com/office/officeart/2005/8/layout/list1"/>
    <dgm:cxn modelId="{726DB9B2-23F5-F646-A3D5-79A1F3A7234D}" type="presParOf" srcId="{9CAA08C0-57AB-0947-9BFC-CDA876549989}" destId="{E7083C61-E454-C74F-9ED8-DA65531B54FC}" srcOrd="0" destOrd="0" presId="urn:microsoft.com/office/officeart/2005/8/layout/list1"/>
    <dgm:cxn modelId="{1502F620-CECF-924B-8C7E-1821544C3439}" type="presParOf" srcId="{9CAA08C0-57AB-0947-9BFC-CDA876549989}" destId="{DB2EF51F-2565-3244-A5F8-5E917143F36A}" srcOrd="1" destOrd="0" presId="urn:microsoft.com/office/officeart/2005/8/layout/list1"/>
    <dgm:cxn modelId="{F7E9841A-E9CD-D143-AC50-E9A52C074E3C}" type="presParOf" srcId="{106AB37D-9CD9-4D0B-8EB1-71A543D6134C}" destId="{5BAC1B59-A405-BB45-A41B-A3430B417F7F}" srcOrd="5" destOrd="0" presId="urn:microsoft.com/office/officeart/2005/8/layout/list1"/>
    <dgm:cxn modelId="{08824B15-96EB-A84A-AA33-55E384D311B8}" type="presParOf" srcId="{106AB37D-9CD9-4D0B-8EB1-71A543D6134C}" destId="{AC9B0F6B-FD16-984E-9C64-429480CB810A}" srcOrd="6" destOrd="0" presId="urn:microsoft.com/office/officeart/2005/8/layout/list1"/>
    <dgm:cxn modelId="{BA933EEE-F82C-B344-9810-53729432E6A1}" type="presParOf" srcId="{106AB37D-9CD9-4D0B-8EB1-71A543D6134C}" destId="{1CE889A0-B3D7-D14F-A9D5-B6D7AF757C26}" srcOrd="7" destOrd="0" presId="urn:microsoft.com/office/officeart/2005/8/layout/list1"/>
    <dgm:cxn modelId="{521818DE-C6FB-8B48-9B9D-6777D0448EDB}" type="presParOf" srcId="{106AB37D-9CD9-4D0B-8EB1-71A543D6134C}" destId="{44501E4B-9A6F-4E64-BE63-D838487C280A}" srcOrd="8" destOrd="0" presId="urn:microsoft.com/office/officeart/2005/8/layout/list1"/>
    <dgm:cxn modelId="{F0E13537-9DCB-004A-A5AD-96000EE1A9B1}" type="presParOf" srcId="{44501E4B-9A6F-4E64-BE63-D838487C280A}" destId="{1DBAFE45-7D0B-4439-A2DA-355690A8D4AF}" srcOrd="0" destOrd="0" presId="urn:microsoft.com/office/officeart/2005/8/layout/list1"/>
    <dgm:cxn modelId="{DA413427-0399-154B-8D5C-3BED16297615}" type="presParOf" srcId="{44501E4B-9A6F-4E64-BE63-D838487C280A}" destId="{C6584984-9657-4520-9A64-8370746182D8}" srcOrd="1" destOrd="0" presId="urn:microsoft.com/office/officeart/2005/8/layout/list1"/>
    <dgm:cxn modelId="{08C9769B-C73D-384B-A211-B1B838AB6D74}" type="presParOf" srcId="{106AB37D-9CD9-4D0B-8EB1-71A543D6134C}" destId="{15DED6C3-DAC6-4511-975D-6DF6C92E7D18}" srcOrd="9" destOrd="0" presId="urn:microsoft.com/office/officeart/2005/8/layout/list1"/>
    <dgm:cxn modelId="{300357C1-A800-0B42-AD7C-1E65072FE69A}" type="presParOf" srcId="{106AB37D-9CD9-4D0B-8EB1-71A543D6134C}" destId="{3FBEB5D0-3832-4EFD-87BC-0E50A0CA6A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26FBE-EA29-4F49-8496-5AED40DFAC7D}">
      <dsp:nvSpPr>
        <dsp:cNvPr id="0" name=""/>
        <dsp:cNvSpPr/>
      </dsp:nvSpPr>
      <dsp:spPr>
        <a:xfrm>
          <a:off x="0" y="312992"/>
          <a:ext cx="7750019" cy="757575"/>
        </a:xfrm>
        <a:prstGeom prst="rect">
          <a:avLst/>
        </a:prstGeom>
        <a:solidFill>
          <a:schemeClr val="lt1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488" tIns="270764" rIns="60148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Gaia DR1 catalogue			1.1x10</a:t>
          </a:r>
          <a:r>
            <a:rPr lang="en-GB" sz="1300" kern="1200" baseline="30000" dirty="0" smtClean="0"/>
            <a:t>9	</a:t>
          </a:r>
          <a:r>
            <a:rPr lang="en-GB" sz="1300" kern="1200" dirty="0" smtClean="0"/>
            <a:t>rows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TGAS 					2.0x10</a:t>
          </a:r>
          <a:r>
            <a:rPr lang="en-GB" sz="1300" kern="1200" baseline="30000" dirty="0" smtClean="0"/>
            <a:t>6  	</a:t>
          </a:r>
          <a:r>
            <a:rPr lang="en-GB" sz="1300" kern="1200" dirty="0" smtClean="0"/>
            <a:t>rows</a:t>
          </a:r>
          <a:endParaRPr lang="en-GB" sz="1300" kern="1200" dirty="0"/>
        </a:p>
      </dsp:txBody>
      <dsp:txXfrm>
        <a:off x="0" y="312992"/>
        <a:ext cx="7750019" cy="757575"/>
      </dsp:txXfrm>
    </dsp:sp>
    <dsp:sp modelId="{EEB9ABE0-E3DC-6B4B-8BDA-F5A4BC407C69}">
      <dsp:nvSpPr>
        <dsp:cNvPr id="0" name=""/>
        <dsp:cNvSpPr/>
      </dsp:nvSpPr>
      <dsp:spPr>
        <a:xfrm>
          <a:off x="387500" y="121112"/>
          <a:ext cx="542501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053" tIns="0" rIns="20505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Gaia</a:t>
          </a:r>
          <a:endParaRPr lang="en-GB" sz="1300" b="1" kern="1200" dirty="0"/>
        </a:p>
      </dsp:txBody>
      <dsp:txXfrm>
        <a:off x="406234" y="139846"/>
        <a:ext cx="5387545" cy="346292"/>
      </dsp:txXfrm>
    </dsp:sp>
    <dsp:sp modelId="{AC9B0F6B-FD16-984E-9C64-429480CB810A}">
      <dsp:nvSpPr>
        <dsp:cNvPr id="0" name=""/>
        <dsp:cNvSpPr/>
      </dsp:nvSpPr>
      <dsp:spPr>
        <a:xfrm>
          <a:off x="0" y="1332647"/>
          <a:ext cx="7750019" cy="1597050"/>
        </a:xfrm>
        <a:prstGeom prst="rect">
          <a:avLst/>
        </a:prstGeom>
        <a:solidFill>
          <a:schemeClr val="lt1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488" tIns="270764" rIns="60148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err="1" smtClean="0"/>
            <a:t>Hipparcos</a:t>
          </a:r>
          <a:r>
            <a:rPr lang="en-GB" sz="1300" kern="1200" dirty="0" smtClean="0"/>
            <a:t> &amp; </a:t>
          </a:r>
          <a:r>
            <a:rPr lang="en-GB" sz="1300" kern="1200" dirty="0" err="1" smtClean="0"/>
            <a:t>Hipparcos</a:t>
          </a:r>
          <a:r>
            <a:rPr lang="en-GB" sz="1300" kern="1200" dirty="0" smtClean="0"/>
            <a:t> new red.		1.2x10</a:t>
          </a:r>
          <a:r>
            <a:rPr lang="en-GB" sz="1300" kern="1200" baseline="30000" dirty="0" smtClean="0"/>
            <a:t>6  	</a:t>
          </a:r>
          <a:r>
            <a:rPr lang="en-GB" sz="1300" kern="1200" dirty="0" smtClean="0"/>
            <a:t>rows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IGSL (Initial Gaia Source List)		1.2x10</a:t>
          </a:r>
          <a:r>
            <a:rPr lang="en-GB" sz="1300" kern="1200" baseline="30000" dirty="0" smtClean="0"/>
            <a:t>9  	</a:t>
          </a:r>
          <a:r>
            <a:rPr lang="en-GB" sz="1300" kern="1200" dirty="0" smtClean="0"/>
            <a:t>rows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2MASS					4.7x10</a:t>
          </a:r>
          <a:r>
            <a:rPr lang="en-GB" sz="1300" kern="1200" baseline="30000" dirty="0" smtClean="0"/>
            <a:t>8	</a:t>
          </a:r>
          <a:r>
            <a:rPr lang="en-GB" sz="1300" kern="1200" dirty="0" smtClean="0"/>
            <a:t>rows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Tycho2					2.5x10</a:t>
          </a:r>
          <a:r>
            <a:rPr lang="en-GB" sz="1300" kern="1200" baseline="30000" dirty="0" smtClean="0"/>
            <a:t>6  	</a:t>
          </a:r>
          <a:r>
            <a:rPr lang="en-GB" sz="1300" kern="1200" dirty="0" smtClean="0"/>
            <a:t>rows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UCAC4					</a:t>
          </a:r>
          <a:r>
            <a:rPr lang="en-GB" sz="1300" b="0" i="0" kern="1200" dirty="0" smtClean="0"/>
            <a:t>1.1x</a:t>
          </a:r>
          <a:r>
            <a:rPr lang="en-GB" sz="1300" kern="1200" dirty="0" smtClean="0"/>
            <a:t>10</a:t>
          </a:r>
          <a:r>
            <a:rPr lang="en-GB" sz="1300" kern="1200" baseline="30000" dirty="0" smtClean="0"/>
            <a:t>8	</a:t>
          </a:r>
          <a:r>
            <a:rPr lang="en-GB" sz="1300" kern="1200" dirty="0" smtClean="0"/>
            <a:t>rows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Hubble Source Catalogue v1.0		2.9x10</a:t>
          </a:r>
          <a:r>
            <a:rPr lang="en-GB" sz="1300" kern="1200" baseline="30000" dirty="0" smtClean="0"/>
            <a:t>7  	</a:t>
          </a:r>
          <a:r>
            <a:rPr lang="en-GB" sz="1300" kern="1200" dirty="0" smtClean="0"/>
            <a:t>rows</a:t>
          </a:r>
        </a:p>
      </dsp:txBody>
      <dsp:txXfrm>
        <a:off x="0" y="1332647"/>
        <a:ext cx="7750019" cy="1597050"/>
      </dsp:txXfrm>
    </dsp:sp>
    <dsp:sp modelId="{DB2EF51F-2565-3244-A5F8-5E917143F36A}">
      <dsp:nvSpPr>
        <dsp:cNvPr id="0" name=""/>
        <dsp:cNvSpPr/>
      </dsp:nvSpPr>
      <dsp:spPr>
        <a:xfrm>
          <a:off x="387500" y="1140767"/>
          <a:ext cx="542501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053" tIns="0" rIns="20505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External Catalogues</a:t>
          </a:r>
          <a:endParaRPr lang="en-GB" sz="1300" kern="1200" dirty="0"/>
        </a:p>
      </dsp:txBody>
      <dsp:txXfrm>
        <a:off x="406234" y="1159501"/>
        <a:ext cx="5387545" cy="346292"/>
      </dsp:txXfrm>
    </dsp:sp>
    <dsp:sp modelId="{3FBEB5D0-3832-4EFD-87BC-0E50A0CA6A31}">
      <dsp:nvSpPr>
        <dsp:cNvPr id="0" name=""/>
        <dsp:cNvSpPr/>
      </dsp:nvSpPr>
      <dsp:spPr>
        <a:xfrm>
          <a:off x="0" y="3191778"/>
          <a:ext cx="7750019" cy="941850"/>
        </a:xfrm>
        <a:prstGeom prst="rect">
          <a:avLst/>
        </a:prstGeom>
        <a:solidFill>
          <a:schemeClr val="lt1">
            <a:hueOff val="0"/>
            <a:satOff val="0"/>
            <a:lumOff val="0"/>
            <a:alpha val="59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488" tIns="270764" rIns="60148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err="1" smtClean="0"/>
            <a:t>Crossmatch</a:t>
          </a:r>
          <a:r>
            <a:rPr lang="en-GB" sz="1300" kern="1200" dirty="0" smtClean="0"/>
            <a:t> tables between </a:t>
          </a:r>
          <a:r>
            <a:rPr lang="en-GB" sz="1300" kern="1200" dirty="0" err="1" smtClean="0"/>
            <a:t>Hipparcos</a:t>
          </a:r>
          <a:r>
            <a:rPr lang="en-GB" sz="1300" kern="1200" dirty="0" smtClean="0"/>
            <a:t>, 2MASS, Tycho2</a:t>
          </a:r>
          <a:r>
            <a:rPr lang="is-IS" sz="1300" kern="1200" dirty="0" smtClean="0"/>
            <a:t>… and Gaia expressed as neighbourhood and best neighbour, e.g: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err="1" smtClean="0"/>
            <a:t>AllWise</a:t>
          </a:r>
          <a:r>
            <a:rPr lang="en-GB" sz="1300" kern="1200" dirty="0" smtClean="0"/>
            <a:t>-Gaia neighbourhood		3.1x10</a:t>
          </a:r>
          <a:r>
            <a:rPr lang="en-GB" sz="1300" kern="1200" baseline="30000" dirty="0" smtClean="0"/>
            <a:t>8 	</a:t>
          </a:r>
          <a:r>
            <a:rPr lang="en-GB" sz="1300" kern="1200" baseline="0" dirty="0" smtClean="0"/>
            <a:t>rows</a:t>
          </a:r>
          <a:r>
            <a:rPr lang="en-GB" sz="1300" kern="1200" dirty="0" smtClean="0"/>
            <a:t>	</a:t>
          </a:r>
          <a:endParaRPr lang="en-GB" sz="1300" kern="1200" dirty="0"/>
        </a:p>
      </dsp:txBody>
      <dsp:txXfrm>
        <a:off x="0" y="3191778"/>
        <a:ext cx="7750019" cy="941850"/>
      </dsp:txXfrm>
    </dsp:sp>
    <dsp:sp modelId="{C6584984-9657-4520-9A64-8370746182D8}">
      <dsp:nvSpPr>
        <dsp:cNvPr id="0" name=""/>
        <dsp:cNvSpPr/>
      </dsp:nvSpPr>
      <dsp:spPr>
        <a:xfrm>
          <a:off x="387500" y="2999898"/>
          <a:ext cx="542501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053" tIns="0" rIns="20505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err="1" smtClean="0"/>
            <a:t>Crossmatches</a:t>
          </a:r>
          <a:endParaRPr lang="en-GB" sz="1300" b="1" kern="1200" dirty="0"/>
        </a:p>
      </dsp:txBody>
      <dsp:txXfrm>
        <a:off x="406234" y="3018632"/>
        <a:ext cx="5387545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18/05/17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6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1" noProof="0" dirty="0" smtClean="0">
                <a:solidFill>
                  <a:srgbClr val="82243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dirty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dirty="0" smtClean="0"/>
              <a:t>Reference: Gaia Archive –</a:t>
            </a:r>
            <a:r>
              <a:rPr lang="en-US" sz="800" baseline="0" noProof="0" dirty="0" smtClean="0"/>
              <a:t> VO inside</a:t>
            </a:r>
            <a:endParaRPr lang="en-US" sz="800" noProof="0" dirty="0" smtClean="0"/>
          </a:p>
          <a:p>
            <a:pPr>
              <a:spcBef>
                <a:spcPct val="50000"/>
              </a:spcBef>
            </a:pPr>
            <a:r>
              <a:rPr lang="en-US" sz="800" noProof="0" dirty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dirty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11" y="5747854"/>
            <a:ext cx="2554941" cy="1050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" b="24990"/>
          <a:stretch/>
        </p:blipFill>
        <p:spPr>
          <a:xfrm>
            <a:off x="0" y="0"/>
            <a:ext cx="9144000" cy="9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9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043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230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6950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514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8904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62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7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54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gif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6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J. González -</a:t>
            </a:r>
            <a:r>
              <a:rPr lang="en-US" sz="800" baseline="0" noProof="1" smtClean="0">
                <a:solidFill>
                  <a:schemeClr val="bg2"/>
                </a:solidFill>
              </a:rPr>
              <a:t> ESDC</a:t>
            </a:r>
            <a:r>
              <a:rPr lang="en-US" sz="800" noProof="1" smtClean="0">
                <a:solidFill>
                  <a:schemeClr val="bg2"/>
                </a:solidFill>
              </a:rPr>
              <a:t> | Gaia DR2/3: Serving Time Series, Spectra, SSOs in the VO | | 18/05/2017 | Slide  </a:t>
            </a:r>
            <a:fld id="{DF2D2A8E-DA4A-4BF9-B874-0E7FC9724F8D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dirty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56" y="6203976"/>
            <a:ext cx="1591299" cy="654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" b="24990"/>
          <a:stretch/>
        </p:blipFill>
        <p:spPr>
          <a:xfrm>
            <a:off x="0" y="0"/>
            <a:ext cx="9144000" cy="9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0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1981132"/>
            <a:ext cx="7972425" cy="1754327"/>
          </a:xfrm>
        </p:spPr>
        <p:txBody>
          <a:bodyPr/>
          <a:lstStyle/>
          <a:p>
            <a:r>
              <a:rPr lang="en-US" sz="3600" dirty="0" smtClean="0"/>
              <a:t>Gaia DR2/3: Serving Time Series, Spectra, SSOs in the VO</a:t>
            </a:r>
            <a:endParaRPr lang="en-GB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16954" y="4319685"/>
            <a:ext cx="78898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b="1" i="1" dirty="0">
                <a:solidFill>
                  <a:schemeClr val="accent1"/>
                </a:solidFill>
              </a:rPr>
              <a:t>J. González-</a:t>
            </a:r>
            <a:r>
              <a:rPr lang="en-US" b="1" i="1" dirty="0" err="1">
                <a:solidFill>
                  <a:schemeClr val="accent1"/>
                </a:solidFill>
              </a:rPr>
              <a:t>Núñez - </a:t>
            </a:r>
            <a:r>
              <a:rPr lang="es-ES_tradnl" i="1" dirty="0">
                <a:solidFill>
                  <a:schemeClr val="accent1"/>
                </a:solidFill>
              </a:rPr>
              <a:t>ESAC </a:t>
            </a:r>
            <a:r>
              <a:rPr lang="es-ES_tradnl" i="1" dirty="0" err="1">
                <a:solidFill>
                  <a:schemeClr val="accent1"/>
                </a:solidFill>
              </a:rPr>
              <a:t>Science</a:t>
            </a:r>
            <a:r>
              <a:rPr lang="es-ES_tradnl" i="1" dirty="0">
                <a:solidFill>
                  <a:schemeClr val="accent1"/>
                </a:solidFill>
              </a:rPr>
              <a:t> Data Center (ESDC)</a:t>
            </a:r>
            <a:endParaRPr lang="en-GB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US" b="1" i="1" dirty="0" err="1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i="1" dirty="0">
                <a:solidFill>
                  <a:schemeClr val="accent1"/>
                </a:solidFill>
              </a:rPr>
              <a:t>J. Salgado, A. Mora, J. Bakker, E. Racero, D. Baines, B. Merín, R. Gutiérrez-Sánchez, JC. Segovia, J. Durán, C. Arviset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68024" y="2997504"/>
            <a:ext cx="459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Time Series and Spectra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832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37" y="1060338"/>
            <a:ext cx="8280854" cy="5227445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s-ES_tradnl" dirty="0" err="1"/>
              <a:t>DAL side</a:t>
            </a:r>
            <a:endParaRPr lang="is-IS" sz="600" dirty="0" smtClean="0"/>
          </a:p>
          <a:p>
            <a:pPr lvl="1">
              <a:buFont typeface="Wingdings" charset="2"/>
              <a:buChar char="Ø"/>
            </a:pPr>
            <a:r>
              <a:rPr lang="es-ES_tradnl" dirty="0" smtClean="0"/>
              <a:t>Extension of DataLink through Custom Access Data Service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No protocol extension needed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Archive data distribution has Mission specific features 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DataLink recognition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On the fly data serialization to requested formats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SSAP, Obscore TS vs SVO TS-SSAP?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6973" y="11043"/>
            <a:ext cx="620004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VO Inside Time Series &amp; Spectra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5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50" y="1219039"/>
            <a:ext cx="4146970" cy="498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agen 3" descr="Captura de pantalla 2014-09-28 a la(s) 16.40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5" y="1658571"/>
            <a:ext cx="2064353" cy="14286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033" y="1886335"/>
            <a:ext cx="1047017" cy="1134268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6973" y="11043"/>
            <a:ext cx="620004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DataLink/SSAP int. with TAP+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953" y="3698695"/>
            <a:ext cx="856637" cy="856637"/>
          </a:xfrm>
          <a:prstGeom prst="rect">
            <a:avLst/>
          </a:prstGeom>
        </p:spPr>
      </p:pic>
      <p:cxnSp>
        <p:nvCxnSpPr>
          <p:cNvPr id="53" name="Curved Connector 52"/>
          <p:cNvCxnSpPr>
            <a:stCxn id="58" idx="2"/>
            <a:endCxn id="59" idx="1"/>
          </p:cNvCxnSpPr>
          <p:nvPr/>
        </p:nvCxnSpPr>
        <p:spPr>
          <a:xfrm rot="5400000">
            <a:off x="3587964" y="2470214"/>
            <a:ext cx="1064745" cy="1129887"/>
          </a:xfrm>
          <a:prstGeom prst="curvedConnector4">
            <a:avLst>
              <a:gd name="adj1" fmla="val 38421"/>
              <a:gd name="adj2" fmla="val 12023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4155102" y="2009625"/>
            <a:ext cx="1060353" cy="493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TAP+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555392" y="3320950"/>
            <a:ext cx="1060353" cy="493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DataLink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348934" y="4015825"/>
            <a:ext cx="1060353" cy="493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SSAP</a:t>
            </a:r>
          </a:p>
        </p:txBody>
      </p:sp>
      <p:cxnSp>
        <p:nvCxnSpPr>
          <p:cNvPr id="69" name="Curved Connector 68"/>
          <p:cNvCxnSpPr>
            <a:stCxn id="59" idx="2"/>
            <a:endCxn id="65" idx="1"/>
          </p:cNvCxnSpPr>
          <p:nvPr/>
        </p:nvCxnSpPr>
        <p:spPr>
          <a:xfrm rot="16200000" flipH="1">
            <a:off x="3993104" y="3906574"/>
            <a:ext cx="448295" cy="26336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 Box 19"/>
          <p:cNvSpPr txBox="1">
            <a:spLocks noChangeArrowheads="1"/>
          </p:cNvSpPr>
          <p:nvPr/>
        </p:nvSpPr>
        <p:spPr bwMode="auto">
          <a:xfrm>
            <a:off x="6539024" y="2943578"/>
            <a:ext cx="1160941" cy="2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tabLst>
                <a:tab pos="457200" algn="l"/>
                <a:tab pos="914400" algn="l"/>
              </a:tabLst>
            </a:pPr>
            <a:r>
              <a:rPr lang="en-US" altLang="en-US" sz="1400" dirty="0">
                <a:latin typeface="+mn-lt"/>
              </a:rPr>
              <a:t>Catalogues</a:t>
            </a:r>
          </a:p>
        </p:txBody>
      </p:sp>
      <p:sp>
        <p:nvSpPr>
          <p:cNvPr id="90" name="Text Box 19"/>
          <p:cNvSpPr txBox="1">
            <a:spLocks noChangeArrowheads="1"/>
          </p:cNvSpPr>
          <p:nvPr/>
        </p:nvSpPr>
        <p:spPr bwMode="auto">
          <a:xfrm>
            <a:off x="6551353" y="4743611"/>
            <a:ext cx="1160941" cy="2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tabLst>
                <a:tab pos="457200" algn="l"/>
                <a:tab pos="914400" algn="l"/>
              </a:tabLst>
            </a:pPr>
            <a:r>
              <a:rPr lang="en-US" altLang="en-US" sz="1400" dirty="0">
                <a:latin typeface="+mn-lt"/>
              </a:rPr>
              <a:t>Time Series </a:t>
            </a:r>
          </a:p>
          <a:p>
            <a:pPr algn="ctr">
              <a:tabLst>
                <a:tab pos="457200" algn="l"/>
                <a:tab pos="914400" algn="l"/>
              </a:tabLst>
            </a:pPr>
            <a:r>
              <a:rPr lang="en-US" altLang="en-US" sz="1400" dirty="0">
                <a:latin typeface="+mn-lt"/>
              </a:rPr>
              <a:t>Spectra</a:t>
            </a:r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4603264" y="3732634"/>
            <a:ext cx="525884" cy="24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tabLst>
                <a:tab pos="457200" algn="l"/>
                <a:tab pos="914400" algn="l"/>
              </a:tabLst>
            </a:pPr>
            <a:r>
              <a:rPr lang="en-US" altLang="en-US" sz="900" dirty="0">
                <a:latin typeface="+mn-lt"/>
              </a:rPr>
              <a:t>* DR2</a:t>
            </a:r>
          </a:p>
        </p:txBody>
      </p:sp>
      <p:sp>
        <p:nvSpPr>
          <p:cNvPr id="92" name="Text Box 19"/>
          <p:cNvSpPr txBox="1">
            <a:spLocks noChangeArrowheads="1"/>
          </p:cNvSpPr>
          <p:nvPr/>
        </p:nvSpPr>
        <p:spPr bwMode="auto">
          <a:xfrm>
            <a:off x="5063906" y="4526141"/>
            <a:ext cx="525884" cy="24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096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tabLst>
                <a:tab pos="457200" algn="l"/>
                <a:tab pos="914400" algn="l"/>
              </a:tabLst>
            </a:pPr>
            <a:r>
              <a:rPr lang="en-US" altLang="en-US" sz="900" dirty="0">
                <a:latin typeface="+mn-lt"/>
              </a:rPr>
              <a:t>* DR3</a:t>
            </a:r>
          </a:p>
        </p:txBody>
      </p:sp>
      <p:cxnSp>
        <p:nvCxnSpPr>
          <p:cNvPr id="5" name="Curved Connector 4"/>
          <p:cNvCxnSpPr>
            <a:stCxn id="4" idx="3"/>
            <a:endCxn id="58" idx="1"/>
          </p:cNvCxnSpPr>
          <p:nvPr/>
        </p:nvCxnSpPr>
        <p:spPr>
          <a:xfrm flipV="1">
            <a:off x="2739488" y="2256205"/>
            <a:ext cx="1415614" cy="11671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8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5" grpId="0" animBg="1"/>
      <p:bldP spid="90" grpId="0"/>
      <p:bldP spid="91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37" y="1060338"/>
            <a:ext cx="8280854" cy="5227445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s-ES_tradnl" dirty="0" err="1"/>
              <a:t>DAL side</a:t>
            </a:r>
            <a:endParaRPr lang="is-IS" sz="600" dirty="0" smtClean="0"/>
          </a:p>
          <a:p>
            <a:pPr lvl="1">
              <a:buFont typeface="Wingdings" charset="2"/>
              <a:buChar char="Ø"/>
            </a:pPr>
            <a:r>
              <a:rPr lang="es-ES_tradnl" dirty="0" smtClean="0"/>
              <a:t>Extension of DataLink through Custom Access Data Service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No protocol extension needed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Archive data distribution has Mission specific features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DataLink recognition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On the fly data serialization to requested formats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SSAP, Obscore TS vs SVO TS-SSAP?</a:t>
            </a:r>
          </a:p>
          <a:p>
            <a:pPr>
              <a:buFont typeface="Wingdings" charset="2"/>
              <a:buChar char="Ø"/>
            </a:pPr>
            <a:r>
              <a:rPr lang="es-ES_tradnl" dirty="0"/>
              <a:t>DM side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OK for spectra, pending Time Series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DR2 ~April 2018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Need to base in and extend current WIP (Nadvornik TS draft)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6973" y="11043"/>
            <a:ext cx="620004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VO Inside Time Series &amp; Spectra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2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37" y="1060338"/>
            <a:ext cx="8280854" cy="5227445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s-ES_tradnl" dirty="0" err="1"/>
              <a:t>DAL side</a:t>
            </a:r>
            <a:endParaRPr lang="is-IS" sz="600" dirty="0" smtClean="0"/>
          </a:p>
          <a:p>
            <a:pPr lvl="1">
              <a:buFont typeface="Wingdings" charset="2"/>
              <a:buChar char="Ø"/>
            </a:pPr>
            <a:r>
              <a:rPr lang="es-ES_tradnl" dirty="0" smtClean="0"/>
              <a:t>Extension of DataLink through Custom Access Data Service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No protocol extension needed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Archive data distribution has Mission specific features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DataLink recognition 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On the fly data serialization to requested formats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SSAP, Obscore TS vs SVO TS-SSAP?</a:t>
            </a:r>
          </a:p>
          <a:p>
            <a:pPr>
              <a:buFont typeface="Wingdings" charset="2"/>
              <a:buChar char="Ø"/>
            </a:pPr>
            <a:r>
              <a:rPr lang="es-ES_tradnl" dirty="0"/>
              <a:t>DM side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OK for spectra, pending Time Series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DR2 ~April 2018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Need to base in and extend current WIP (Nadvornik TS draft)</a:t>
            </a:r>
          </a:p>
          <a:p>
            <a:pPr>
              <a:buFont typeface="Wingdings" charset="2"/>
              <a:buChar char="Ø"/>
            </a:pPr>
            <a:r>
              <a:rPr lang="es-ES_tradnl" dirty="0"/>
              <a:t>Applications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Spectra (VOSpec, SPLAT-VO)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Time Series (A. Nebot talk on SCI session)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6973" y="11043"/>
            <a:ext cx="620004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VO Inside Time Series &amp; Spectra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2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DR2 Contents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54400" y="3256413"/>
            <a:ext cx="1616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480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 Inside</a:t>
            </a:r>
            <a:endParaRPr lang="en-GB" dirty="0"/>
          </a:p>
        </p:txBody>
      </p:sp>
      <p:pic>
        <p:nvPicPr>
          <p:cNvPr id="5" name="Picture 4" descr="made_at_www.txt2pic.co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"/>
          <a:stretch/>
        </p:blipFill>
        <p:spPr>
          <a:xfrm>
            <a:off x="6740131" y="4500079"/>
            <a:ext cx="1591984" cy="134702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1491" y="1513553"/>
            <a:ext cx="6554098" cy="365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04800" indent="-3048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14375" indent="-2635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076325" indent="-182563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r>
              <a:rPr lang="it-IT" altLang="ja-JP" sz="1800" dirty="0" err="1" smtClean="0">
                <a:solidFill>
                  <a:schemeClr val="bg2"/>
                </a:solidFill>
              </a:rPr>
              <a:t>Homogeneity</a:t>
            </a:r>
            <a:r>
              <a:rPr lang="it-IT" altLang="ja-JP" sz="1800" dirty="0" smtClean="0">
                <a:solidFill>
                  <a:schemeClr val="bg2"/>
                </a:solidFill>
              </a:rPr>
              <a:t> </a:t>
            </a:r>
            <a:r>
              <a:rPr lang="it-IT" altLang="ja-JP" sz="1800" dirty="0" err="1" smtClean="0">
                <a:solidFill>
                  <a:schemeClr val="bg2"/>
                </a:solidFill>
              </a:rPr>
              <a:t>through</a:t>
            </a:r>
            <a:r>
              <a:rPr lang="it-IT" altLang="ja-JP" sz="1800" dirty="0" smtClean="0">
                <a:solidFill>
                  <a:schemeClr val="bg2"/>
                </a:solidFill>
              </a:rPr>
              <a:t> common Data </a:t>
            </a:r>
            <a:r>
              <a:rPr lang="it-IT" altLang="ja-JP" sz="1800" dirty="0" err="1" smtClean="0">
                <a:solidFill>
                  <a:schemeClr val="bg2"/>
                </a:solidFill>
              </a:rPr>
              <a:t>Models</a:t>
            </a:r>
          </a:p>
          <a:p>
            <a:pPr lvl="1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r>
              <a:rPr lang="it-IT" altLang="ja-JP" sz="1800" dirty="0" err="1">
                <a:solidFill>
                  <a:schemeClr val="bg2"/>
                </a:solidFill>
              </a:rPr>
              <a:t>Mission DMs in line with VO DMs</a:t>
            </a:r>
            <a:endParaRPr lang="it-IT" altLang="ja-JP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endParaRPr lang="it-IT" altLang="ja-JP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r>
              <a:rPr lang="it-IT" altLang="ja-JP" sz="1800" dirty="0" err="1" smtClean="0">
                <a:solidFill>
                  <a:schemeClr val="bg2"/>
                </a:solidFill>
              </a:rPr>
              <a:t>Interoperability</a:t>
            </a:r>
            <a:r>
              <a:rPr lang="it-IT" altLang="ja-JP" sz="1800" dirty="0" smtClean="0">
                <a:solidFill>
                  <a:schemeClr val="bg2"/>
                </a:solidFill>
              </a:rPr>
              <a:t> </a:t>
            </a:r>
            <a:r>
              <a:rPr lang="it-IT" altLang="ja-JP" sz="1800" dirty="0" err="1" smtClean="0">
                <a:solidFill>
                  <a:schemeClr val="bg2"/>
                </a:solidFill>
              </a:rPr>
              <a:t>through</a:t>
            </a:r>
            <a:r>
              <a:rPr lang="it-IT" altLang="ja-JP" sz="1800" dirty="0" smtClean="0">
                <a:solidFill>
                  <a:schemeClr val="bg2"/>
                </a:solidFill>
              </a:rPr>
              <a:t> Open </a:t>
            </a:r>
            <a:r>
              <a:rPr lang="it-IT" altLang="ja-JP" sz="1800" dirty="0" err="1" smtClean="0">
                <a:solidFill>
                  <a:schemeClr val="bg2"/>
                </a:solidFill>
              </a:rPr>
              <a:t>Protocols</a:t>
            </a:r>
          </a:p>
          <a:p>
            <a:pPr lvl="1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r>
              <a:rPr lang="it-IT" altLang="ja-JP" sz="1800" dirty="0" err="1">
                <a:solidFill>
                  <a:schemeClr val="bg2"/>
                </a:solidFill>
              </a:rPr>
              <a:t>VO protocols as core of archive architectures</a:t>
            </a:r>
          </a:p>
          <a:p>
            <a:pPr lvl="1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r>
              <a:rPr lang="it-IT" altLang="ja-JP" sz="1800" dirty="0" err="1" smtClean="0">
                <a:solidFill>
                  <a:schemeClr val="bg2"/>
                </a:solidFill>
              </a:rPr>
              <a:t>Extend instead of replace</a:t>
            </a:r>
            <a:endParaRPr lang="it-IT" altLang="ja-JP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endParaRPr lang="it-IT" altLang="ja-JP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Wingdings" charset="0"/>
              <a:buChar char="Ø"/>
            </a:pPr>
            <a:r>
              <a:rPr lang="it-IT" altLang="ja-JP" sz="1800" dirty="0" err="1" smtClean="0">
                <a:solidFill>
                  <a:schemeClr val="bg2"/>
                </a:solidFill>
              </a:rPr>
              <a:t>Goal: Transparent</a:t>
            </a:r>
            <a:r>
              <a:rPr lang="it-IT" altLang="ja-JP" sz="1800" dirty="0" smtClean="0">
                <a:solidFill>
                  <a:schemeClr val="bg2"/>
                </a:solidFill>
              </a:rPr>
              <a:t> </a:t>
            </a:r>
            <a:r>
              <a:rPr lang="it-IT" altLang="ja-JP" sz="1800" dirty="0" err="1" smtClean="0">
                <a:solidFill>
                  <a:schemeClr val="bg2"/>
                </a:solidFill>
              </a:rPr>
              <a:t>access</a:t>
            </a:r>
            <a:r>
              <a:rPr lang="it-IT" altLang="ja-JP" sz="1800" dirty="0" smtClean="0">
                <a:solidFill>
                  <a:schemeClr val="bg2"/>
                </a:solidFill>
              </a:rPr>
              <a:t> to Archives and Data providers </a:t>
            </a:r>
            <a:r>
              <a:rPr lang="it-IT" altLang="ja-JP" sz="1800" dirty="0" err="1" smtClean="0">
                <a:solidFill>
                  <a:schemeClr val="bg2"/>
                </a:solidFill>
              </a:rPr>
              <a:t>worldwide</a:t>
            </a:r>
            <a:endParaRPr lang="it-IT" sz="18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5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66663" y="3231755"/>
            <a:ext cx="422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Release Scenario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585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MDB Data Volumes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4643" y="1299791"/>
            <a:ext cx="8718211" cy="47807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Main Database </a:t>
            </a:r>
            <a:r>
              <a:rPr lang="en-GB" sz="2000" dirty="0" smtClean="0">
                <a:solidFill>
                  <a:srgbClr val="000000"/>
                </a:solidFill>
              </a:rPr>
              <a:t>Statistics</a:t>
            </a:r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61296"/>
              </p:ext>
            </p:extLst>
          </p:nvPr>
        </p:nvGraphicFramePr>
        <p:xfrm>
          <a:off x="333782" y="2101538"/>
          <a:ext cx="8407962" cy="195084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64573"/>
                <a:gridCol w="2356777"/>
                <a:gridCol w="3486612"/>
              </a:tblGrid>
              <a:tr h="41357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 today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Estimation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5-year ext.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25651">
                <a:tc>
                  <a:txBody>
                    <a:bodyPr/>
                    <a:lstStyle/>
                    <a:p>
                      <a:r>
                        <a:rPr lang="en-US" dirty="0" smtClean="0"/>
                        <a:t>Size (as of today)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r>
                        <a:rPr lang="en-US" baseline="0" dirty="0" smtClean="0"/>
                        <a:t> TB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~1.4 PB</a:t>
                      </a:r>
                      <a:endParaRPr lang="en-US" b="1" baseline="30000" dirty="0"/>
                    </a:p>
                  </a:txBody>
                  <a:tcPr/>
                </a:tc>
              </a:tr>
              <a:tr h="811622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objects (sources, transits</a:t>
                      </a:r>
                      <a:r>
                        <a:rPr lang="mr-IN" baseline="0" dirty="0" smtClean="0"/>
                        <a:t>…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1300 billion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~6000 billion</a:t>
                      </a:r>
                      <a:endParaRPr lang="en-US" baseline="30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61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4843" y="671513"/>
            <a:ext cx="5722326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ED1B34"/>
              </a:buClr>
              <a:buChar char="•"/>
              <a:defRPr sz="16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B34"/>
              </a:buClr>
              <a:buFont typeface="NotesSoft-Bold"/>
              <a:buChar char="–"/>
              <a:defRPr sz="2800">
                <a:solidFill>
                  <a:schemeClr val="bg2"/>
                </a:solidFill>
                <a:latin typeface="NotesSoft-Bold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B34"/>
              </a:buClr>
              <a:buFont typeface="NotesSoft-Bold"/>
              <a:buChar char="•"/>
              <a:defRPr sz="2800">
                <a:solidFill>
                  <a:schemeClr val="bg2"/>
                </a:solidFill>
                <a:latin typeface="NotesSoft-Bold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B34"/>
              </a:buClr>
              <a:buFont typeface="NotesSoft-Bold"/>
              <a:buChar char="–"/>
              <a:defRPr sz="2800">
                <a:solidFill>
                  <a:schemeClr val="bg2"/>
                </a:solidFill>
                <a:latin typeface="NotesSoft-Bold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B34"/>
              </a:buClr>
              <a:buFont typeface="NotesSoft-Bold"/>
              <a:buChar char="»"/>
              <a:defRPr sz="2800">
                <a:solidFill>
                  <a:schemeClr val="bg2"/>
                </a:solidFill>
                <a:latin typeface="NotesSoft-Bol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B34"/>
              </a:buClr>
              <a:buFont typeface="NotesSoft-Bold"/>
              <a:buChar char="»"/>
              <a:defRPr sz="2800">
                <a:solidFill>
                  <a:schemeClr val="bg2"/>
                </a:solidFill>
                <a:latin typeface="NotesSoft-Bol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B34"/>
              </a:buClr>
              <a:buFont typeface="NotesSoft-Bold"/>
              <a:buChar char="»"/>
              <a:defRPr sz="2800">
                <a:solidFill>
                  <a:schemeClr val="bg2"/>
                </a:solidFill>
                <a:latin typeface="NotesSoft-Bol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B34"/>
              </a:buClr>
              <a:buFont typeface="NotesSoft-Bold"/>
              <a:buChar char="»"/>
              <a:defRPr sz="2800">
                <a:solidFill>
                  <a:schemeClr val="bg2"/>
                </a:solidFill>
                <a:latin typeface="NotesSoft-Bol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B34"/>
              </a:buClr>
              <a:buFont typeface="NotesSoft-Bold"/>
              <a:buChar char="»"/>
              <a:defRPr sz="2800">
                <a:solidFill>
                  <a:schemeClr val="bg2"/>
                </a:solidFill>
                <a:latin typeface="NotesSoft-Bold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it-IT" altLang="en-US" sz="24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86907598"/>
              </p:ext>
            </p:extLst>
          </p:nvPr>
        </p:nvGraphicFramePr>
        <p:xfrm>
          <a:off x="731489" y="1522800"/>
          <a:ext cx="7750019" cy="425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44305" y="381000"/>
            <a:ext cx="6486695" cy="4270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altLang="en-US" dirty="0"/>
              <a:t>Archive content @ DR1</a:t>
            </a:r>
            <a:endParaRPr lang="it-IT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249747" y="1125426"/>
            <a:ext cx="2933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2400" u="sng" dirty="0"/>
              <a:t>Total DR1: 1.6 TB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4675" y="5850638"/>
            <a:ext cx="520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11.59 Billion rows through TAP+</a:t>
            </a:r>
          </a:p>
        </p:txBody>
      </p:sp>
    </p:spTree>
    <p:extLst>
      <p:ext uri="{BB962C8B-B14F-4D97-AF65-F5344CB8AC3E}">
        <p14:creationId xmlns:p14="http://schemas.microsoft.com/office/powerpoint/2010/main" val="421502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Archive content @ DR2</a:t>
            </a:r>
            <a:endParaRPr lang="it-IT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6" y="1220616"/>
            <a:ext cx="8687734" cy="491922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s-ES_tradnl" dirty="0" err="1"/>
              <a:t>DR2 contents (April 2018)</a:t>
            </a:r>
            <a:endParaRPr lang="is-IS" sz="600" dirty="0" smtClean="0"/>
          </a:p>
          <a:p>
            <a:pPr lvl="1">
              <a:buFont typeface="Wingdings" charset="2"/>
              <a:buChar char="Ø"/>
            </a:pPr>
            <a:r>
              <a:rPr lang="es-ES_tradnl" dirty="0" smtClean="0"/>
              <a:t>Main Catalogue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Astrometric 5 parameter solution for “all” stars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G magnitude for “all” stars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RV for bright sources (Grvs &lt; 12)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Astrophysical parameters for bright sources (G&lt;17)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BP/RP integrated photometry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Variables: All sky RR Lyrae stars, Cepheids, LPVs, Short-Time scale, Classification all types, (and EB for CU4, not DR2)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Xmatches with “main” catalogues</a:t>
            </a:r>
          </a:p>
          <a:p>
            <a:pPr lvl="1">
              <a:buFont typeface="Wingdings" charset="2"/>
              <a:buChar char="Ø"/>
            </a:pPr>
            <a:r>
              <a:rPr lang="es-ES_tradnl" b="1" dirty="0"/>
              <a:t>SSOs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Detections for MPC objects</a:t>
            </a:r>
          </a:p>
          <a:p>
            <a:pPr lvl="1">
              <a:buFont typeface="Wingdings" charset="2"/>
              <a:buChar char="Ø"/>
            </a:pPr>
            <a:r>
              <a:rPr lang="es-ES_tradnl" b="1" dirty="0" smtClean="0"/>
              <a:t>Epoch Photometry</a:t>
            </a:r>
          </a:p>
          <a:p>
            <a:pPr lvl="2">
              <a:buFont typeface="Wingdings" charset="2"/>
              <a:buChar char="Ø"/>
            </a:pPr>
            <a:r>
              <a:rPr lang="es-ES_tradnl" dirty="0" smtClean="0"/>
              <a:t> ~ 100 million sources</a:t>
            </a:r>
          </a:p>
        </p:txBody>
      </p:sp>
    </p:spTree>
    <p:extLst>
      <p:ext uri="{BB962C8B-B14F-4D97-AF65-F5344CB8AC3E}">
        <p14:creationId xmlns:p14="http://schemas.microsoft.com/office/powerpoint/2010/main" val="344056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79076"/>
            <a:ext cx="6486695" cy="430887"/>
          </a:xfrm>
        </p:spPr>
        <p:txBody>
          <a:bodyPr/>
          <a:lstStyle/>
          <a:p>
            <a:r>
              <a:rPr lang="en-US" altLang="en-US" dirty="0"/>
              <a:t>Archive content @ DR3</a:t>
            </a:r>
            <a:endParaRPr lang="it-IT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6" y="1220616"/>
            <a:ext cx="8687734" cy="491922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s-ES_tradnl" dirty="0" err="1"/>
              <a:t>DR3 contents (TBD ~2020?)</a:t>
            </a:r>
            <a:endParaRPr lang="is-IS" sz="600" dirty="0" smtClean="0"/>
          </a:p>
          <a:p>
            <a:pPr lvl="1">
              <a:buFont typeface="Wingdings" charset="2"/>
              <a:buChar char="Ø"/>
            </a:pPr>
            <a:endParaRPr lang="es-ES_tradnl" dirty="0" smtClean="0"/>
          </a:p>
          <a:p>
            <a:pPr lvl="1">
              <a:buFont typeface="Wingdings" charset="2"/>
              <a:buChar char="Ø"/>
            </a:pPr>
            <a:r>
              <a:rPr lang="es-ES_tradnl" dirty="0" smtClean="0"/>
              <a:t>Main Catalogue</a:t>
            </a:r>
          </a:p>
          <a:p>
            <a:pPr lvl="1">
              <a:buFont typeface="Wingdings" charset="2"/>
              <a:buChar char="Ø"/>
            </a:pPr>
            <a:endParaRPr lang="es-ES_tradnl" dirty="0"/>
          </a:p>
          <a:p>
            <a:pPr lvl="1">
              <a:buFont typeface="Wingdings" charset="2"/>
              <a:buChar char="Ø"/>
            </a:pPr>
            <a:r>
              <a:rPr lang="es-ES_tradnl" b="1" dirty="0"/>
              <a:t>Spectra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RVS (Averaged, Epoch)</a:t>
            </a:r>
          </a:p>
          <a:p>
            <a:pPr lvl="2">
              <a:buFont typeface="Wingdings" charset="2"/>
              <a:buChar char="Ø"/>
            </a:pPr>
            <a:r>
              <a:rPr lang="es-ES_tradnl" dirty="0"/>
              <a:t>BP/RP (Averaged, Epoch) (~ 1E9, ~70 obs)</a:t>
            </a:r>
          </a:p>
          <a:p>
            <a:pPr lvl="1">
              <a:buFont typeface="Wingdings" charset="2"/>
              <a:buChar char="Ø"/>
            </a:pPr>
            <a:endParaRPr lang="es-ES_tradnl" dirty="0" smtClean="0"/>
          </a:p>
          <a:p>
            <a:pPr lvl="1">
              <a:buFont typeface="Wingdings" charset="2"/>
              <a:buChar char="Ø"/>
            </a:pPr>
            <a:r>
              <a:rPr lang="es-ES_tradnl" dirty="0"/>
              <a:t>Epoch Photometry (</a:t>
            </a:r>
            <a:r>
              <a:rPr lang="es-ES_tradnl" b="1" dirty="0"/>
              <a:t>~ 1E9</a:t>
            </a:r>
            <a:r>
              <a:rPr lang="es-ES_tradnl" dirty="0"/>
              <a:t>)</a:t>
            </a:r>
            <a:endParaRPr lang="es-ES_tradnl" dirty="0" smtClean="0"/>
          </a:p>
          <a:p>
            <a:pPr marL="1406525" lvl="2" indent="0">
              <a:buNone/>
            </a:pPr>
            <a:endParaRPr lang="es-ES_tradnl" dirty="0"/>
          </a:p>
          <a:p>
            <a:pPr lvl="1">
              <a:buFont typeface="Wingdings" charset="2"/>
              <a:buChar char="Ø"/>
            </a:pPr>
            <a:r>
              <a:rPr lang="es-ES_tradnl" dirty="0"/>
              <a:t>SSOs</a:t>
            </a:r>
          </a:p>
        </p:txBody>
      </p:sp>
    </p:spTree>
    <p:extLst>
      <p:ext uri="{BB962C8B-B14F-4D97-AF65-F5344CB8AC3E}">
        <p14:creationId xmlns:p14="http://schemas.microsoft.com/office/powerpoint/2010/main" val="385943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98268" y="3219426"/>
            <a:ext cx="114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SSOs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497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SSOs integration</a:t>
            </a:r>
            <a:endParaRPr lang="es-ES" dirty="0"/>
          </a:p>
        </p:txBody>
      </p:sp>
      <p:grpSp>
        <p:nvGrpSpPr>
          <p:cNvPr id="3" name="Group 2"/>
          <p:cNvGrpSpPr/>
          <p:nvPr/>
        </p:nvGrpSpPr>
        <p:grpSpPr>
          <a:xfrm>
            <a:off x="3070090" y="3895961"/>
            <a:ext cx="5548355" cy="2342509"/>
            <a:chOff x="972123" y="2145154"/>
            <a:chExt cx="7116416" cy="3069204"/>
          </a:xfrm>
        </p:grpSpPr>
        <p:sp>
          <p:nvSpPr>
            <p:cNvPr id="4" name="Rounded Rectangle 3"/>
            <p:cNvSpPr/>
            <p:nvPr/>
          </p:nvSpPr>
          <p:spPr>
            <a:xfrm>
              <a:off x="972123" y="2972101"/>
              <a:ext cx="1407382" cy="787179"/>
            </a:xfrm>
            <a:prstGeom prst="roundRect">
              <a:avLst/>
            </a:prstGeom>
            <a:ln>
              <a:solidFill>
                <a:srgbClr val="AA1A1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bg2"/>
                  </a:solidFill>
                </a:rPr>
                <a:t>ORBITAL </a:t>
              </a:r>
              <a:r>
                <a:rPr lang="en-US" sz="800" b="1" dirty="0" smtClean="0">
                  <a:solidFill>
                    <a:schemeClr val="bg2"/>
                  </a:solidFill>
                </a:rPr>
                <a:t>PARAMETERS</a:t>
              </a:r>
              <a:endParaRPr lang="es-ES" sz="800" b="1" dirty="0">
                <a:solidFill>
                  <a:schemeClr val="bg2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724594" y="2973424"/>
              <a:ext cx="1407382" cy="787179"/>
            </a:xfrm>
            <a:prstGeom prst="roundRect">
              <a:avLst/>
            </a:prstGeom>
            <a:ln>
              <a:solidFill>
                <a:srgbClr val="AA1A1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2"/>
                  </a:solidFill>
                </a:rPr>
                <a:t>EPHEMERIDES TABLE</a:t>
              </a:r>
            </a:p>
            <a:p>
              <a:pPr algn="ctr"/>
              <a:r>
                <a:rPr lang="en-US" sz="800" dirty="0" smtClean="0">
                  <a:solidFill>
                    <a:schemeClr val="bg2"/>
                  </a:solidFill>
                </a:rPr>
                <a:t>(per Object and ref ref frame) </a:t>
              </a:r>
              <a:endParaRPr lang="es-ES" sz="800" dirty="0">
                <a:solidFill>
                  <a:schemeClr val="bg2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53220" y="2977400"/>
              <a:ext cx="1635319" cy="787179"/>
            </a:xfrm>
            <a:prstGeom prst="roundRect">
              <a:avLst/>
            </a:prstGeom>
            <a:ln>
              <a:solidFill>
                <a:srgbClr val="AA1A1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2"/>
                  </a:solidFill>
                </a:rPr>
                <a:t>TAP interface</a:t>
              </a:r>
              <a:endParaRPr lang="es-ES" sz="800" b="1" dirty="0">
                <a:solidFill>
                  <a:schemeClr val="bg2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3"/>
              <a:endCxn id="5" idx="1"/>
            </p:cNvCxnSpPr>
            <p:nvPr/>
          </p:nvCxnSpPr>
          <p:spPr>
            <a:xfrm>
              <a:off x="2379505" y="3365691"/>
              <a:ext cx="1345089" cy="1323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3"/>
              <a:endCxn id="6" idx="1"/>
            </p:cNvCxnSpPr>
            <p:nvPr/>
          </p:nvCxnSpPr>
          <p:spPr>
            <a:xfrm>
              <a:off x="5131976" y="3367014"/>
              <a:ext cx="1321244" cy="397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439798" y="2955258"/>
              <a:ext cx="1295954" cy="44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</a:rPr>
                <a:t>Ephemerides computation</a:t>
              </a:r>
              <a:endParaRPr lang="es-E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83715" y="2956603"/>
              <a:ext cx="985961" cy="77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Position/time resolution</a:t>
              </a: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</a:rPr>
                <a:t> functions</a:t>
              </a:r>
              <a:endParaRPr lang="es-E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39798" y="2288278"/>
              <a:ext cx="1188062" cy="324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US" sz="10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</a:rPr>
                <a:t> Step</a:t>
              </a:r>
              <a:endParaRPr lang="es-E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22420" y="2293192"/>
              <a:ext cx="1230800" cy="324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US" sz="1000" b="1" baseline="30000" dirty="0" smtClean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</a:rPr>
                <a:t>Step</a:t>
              </a:r>
              <a:endParaRPr lang="es-E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439798" y="2145154"/>
              <a:ext cx="0" cy="2919454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627860" y="2193407"/>
              <a:ext cx="0" cy="287120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22420" y="2297554"/>
              <a:ext cx="0" cy="2767054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413465" y="2288278"/>
              <a:ext cx="0" cy="292608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12935" y="1134313"/>
            <a:ext cx="7516413" cy="2946582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err="1"/>
              <a:t>TAP service adaptation for SSO handling</a:t>
            </a:r>
          </a:p>
          <a:p>
            <a:pPr>
              <a:buFont typeface="Wingdings" charset="2"/>
              <a:buChar char="Ø"/>
            </a:pPr>
            <a:endParaRPr lang="is-IS" sz="600" dirty="0" smtClean="0"/>
          </a:p>
          <a:p>
            <a:pPr lvl="1">
              <a:buFont typeface="Wingdings" charset="2"/>
              <a:buChar char="Ø"/>
            </a:pPr>
            <a:r>
              <a:rPr lang="es-ES_tradnl" dirty="0"/>
              <a:t>UDFs definition for SSOs</a:t>
            </a:r>
            <a:endParaRPr lang="es-ES_tradnl" dirty="0" smtClean="0"/>
          </a:p>
          <a:p>
            <a:pPr lvl="1">
              <a:buFont typeface="Wingdings" charset="2"/>
              <a:buChar char="Ø"/>
            </a:pPr>
            <a:r>
              <a:rPr lang="es-ES_tradnl" dirty="0"/>
              <a:t>Based upon IMCCE Eproc integration performed for ESASKy SSO search service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Possible ADQL extension with datatypes and functions to EPN-TAP?</a:t>
            </a:r>
          </a:p>
          <a:p>
            <a:pPr lvl="1">
              <a:buFont typeface="Wingdings" charset="2"/>
              <a:buChar char="Ø"/>
            </a:pPr>
            <a:endParaRPr lang="es-ES_tradnl" dirty="0"/>
          </a:p>
          <a:p>
            <a:pPr>
              <a:buFont typeface="Wingdings" charset="2"/>
              <a:buChar char="Ø"/>
            </a:pPr>
            <a:r>
              <a:rPr lang="es-ES_tradnl" dirty="0"/>
              <a:t>SSO Data Model</a:t>
            </a:r>
          </a:p>
          <a:p>
            <a:pPr lvl="1">
              <a:buFont typeface="Wingdings" charset="2"/>
              <a:buChar char="Ø"/>
            </a:pPr>
            <a:r>
              <a:rPr lang="es-ES_tradnl" dirty="0"/>
              <a:t>EPNCore V2 draft</a:t>
            </a:r>
          </a:p>
        </p:txBody>
      </p:sp>
    </p:spTree>
    <p:extLst>
      <p:ext uri="{BB962C8B-B14F-4D97-AF65-F5344CB8AC3E}">
        <p14:creationId xmlns:p14="http://schemas.microsoft.com/office/powerpoint/2010/main" val="106668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2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www.w3.org/XML/1998/namespace"/>
    <ds:schemaRef ds:uri="f2760952-b3bb-408f-ace6-eb1e07642b86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14102</TotalTime>
  <Words>670</Words>
  <Application>Microsoft Macintosh PowerPoint</Application>
  <PresentationFormat>On-screen Show (4:3)</PresentationFormat>
  <Paragraphs>132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ESA Presentation</vt:lpstr>
      <vt:lpstr>Gaia DR2/3: Serving Time Series, Spectra, SSOs in the VO</vt:lpstr>
      <vt:lpstr>VO Inside</vt:lpstr>
      <vt:lpstr>PowerPoint Presentation</vt:lpstr>
      <vt:lpstr>MDB Data Volumes</vt:lpstr>
      <vt:lpstr>PowerPoint Presentation</vt:lpstr>
      <vt:lpstr>Archive content @ DR2</vt:lpstr>
      <vt:lpstr>Archive content @ DR3</vt:lpstr>
      <vt:lpstr>PowerPoint Presentation</vt:lpstr>
      <vt:lpstr>SSOs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DR2 Contents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Gaia Archive: VO in action in the big data era</dc:title>
  <dc:subject>The Gaia Archive: VO in action in the big data era</dc:subject>
  <dc:creator>Christophe Arviset</dc:creator>
  <cp:lastModifiedBy>Juan Gonzalez</cp:lastModifiedBy>
  <cp:revision>389</cp:revision>
  <cp:lastPrinted>2017-05-18T04:06:00Z</cp:lastPrinted>
  <dcterms:created xsi:type="dcterms:W3CDTF">2015-09-14T16:06:08Z</dcterms:created>
  <dcterms:modified xsi:type="dcterms:W3CDTF">2017-05-18T04:24:23Z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2015-10-05T22:00:00Z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Gaia Archive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1</vt:i4>
  </property>
  <property fmtid="{D5CDD505-2E9C-101B-9397-08002B2CF9AE}" pid="29" name="Revision">
    <vt:i4>0</vt:i4>
  </property>
</Properties>
</file>