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7" r:id="rId4"/>
    <p:sldId id="284" r:id="rId5"/>
    <p:sldId id="278" r:id="rId6"/>
    <p:sldId id="285" r:id="rId7"/>
    <p:sldId id="286" r:id="rId8"/>
    <p:sldId id="283" r:id="rId9"/>
    <p:sldId id="287" r:id="rId10"/>
    <p:sldId id="282" r:id="rId11"/>
    <p:sldId id="279" r:id="rId12"/>
    <p:sldId id="28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57" autoAdjust="0"/>
  </p:normalViewPr>
  <p:slideViewPr>
    <p:cSldViewPr snapToGrid="0" snapToObjects="1">
      <p:cViewPr varScale="1">
        <p:scale>
          <a:sx n="107" d="100"/>
          <a:sy n="107" d="100"/>
        </p:scale>
        <p:origin x="-92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1D145-024B-FB41-A29E-A05A149918CE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A6663-FABE-D944-B50F-D2515A5ED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24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6CCC9-FE2B-FE48-A46B-D3BCCC67115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9331-6BA6-1A49-9DCF-2309E1F9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for KOA</a:t>
            </a:r>
          </a:p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Shrink and repeat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66" y="24971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57" y="1953657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71F2-5C2F-BE4F-8819-2A6698472179}" type="datetime1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2921-28D5-0947-8135-3A651955F456}" type="datetime1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2F88-A1B3-884A-A44D-6A46C031782F}" type="datetime1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3971-01FB-094F-BB7E-4C8757D486F4}" type="datetime1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6781800" cy="12001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045"/>
            <a:ext cx="7543800" cy="2914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C304-2B47-F940-B788-04DD90675E91}" type="datetime1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74469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52C9-7CE6-E948-BFB6-9AFF8444E378}" type="datetime1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058" y="1742236"/>
            <a:ext cx="487386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1285417"/>
            <a:ext cx="7589520" cy="75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89DD-9AFB-234A-A2DD-2A8542EDF961}" type="datetime1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DE04-C49E-7E40-8A89-8CF0703BCC44}" type="datetime1">
              <a:rPr lang="en-US" smtClean="0"/>
              <a:t>5/13/19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BB77-0CC5-7342-A2F9-BD54C4CE83D6}" type="datetime1">
              <a:rPr lang="en-US" smtClean="0"/>
              <a:t>5/13/19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9A63-46B3-6E4F-B288-442A3ABAD2CC}" type="datetime1">
              <a:rPr lang="en-US" smtClean="0"/>
              <a:t>5/13/19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77C5-33CF-4446-BF50-411C652E8697}" type="datetime1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2A4A-D2FB-3949-81B8-68205A5A86DD}" type="datetime1">
              <a:rPr lang="en-US" smtClean="0"/>
              <a:t>5/13/19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866" y="28575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3022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0C588A-00A1-654D-8EE6-7CA8956D6BAC}" type="datetime1">
              <a:rPr lang="en-US" smtClean="0"/>
              <a:t>5/13/19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9676" y="1248367"/>
            <a:ext cx="7744965" cy="4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ltech-IPAC/Montage" TargetMode="External"/><Relationship Id="rId4" Type="http://schemas.openxmlformats.org/officeDocument/2006/relationships/hyperlink" Target="https://www.facebook.com/montagemosaicsoftware/" TargetMode="External"/><Relationship Id="rId5" Type="http://schemas.openxmlformats.org/officeDocument/2006/relationships/hyperlink" Target="https://www.youtube.com/channel/UCFjmHCDrq4YIUly1r082Tj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ntage.ipac.caltec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88/1538-3873/aa545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505516" y="4155278"/>
            <a:ext cx="82095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25" y="394973"/>
            <a:ext cx="8278091" cy="1143000"/>
          </a:xfrm>
        </p:spPr>
        <p:txBody>
          <a:bodyPr/>
          <a:lstStyle/>
          <a:p>
            <a:r>
              <a:rPr lang="en-US" sz="5400" cap="small" dirty="0" smtClean="0"/>
              <a:t>Montage and HiPS</a:t>
            </a:r>
            <a:endParaRPr lang="en-US" sz="5400" cap="small" dirty="0"/>
          </a:p>
        </p:txBody>
      </p:sp>
      <p:pic>
        <p:nvPicPr>
          <p:cNvPr id="4" name="Picture 3" descr="JPL_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23" y="4438519"/>
            <a:ext cx="849051" cy="288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735" y="4350835"/>
            <a:ext cx="484778" cy="484778"/>
          </a:xfrm>
          <a:prstGeom prst="rect">
            <a:avLst/>
          </a:prstGeom>
        </p:spPr>
      </p:pic>
      <p:pic>
        <p:nvPicPr>
          <p:cNvPr id="12" name="Picture 11" descr="Caltech_LOGO-Orange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8" y="4261327"/>
            <a:ext cx="1391759" cy="597568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60" y="4309629"/>
            <a:ext cx="595507" cy="598165"/>
          </a:xfrm>
          <a:prstGeom prst="rect">
            <a:avLst/>
          </a:prstGeom>
        </p:spPr>
      </p:pic>
      <p:pic>
        <p:nvPicPr>
          <p:cNvPr id="7" name="Picture 6" descr="WISE123.png"/>
          <p:cNvPicPr>
            <a:picLocks noChangeAspect="1"/>
          </p:cNvPicPr>
          <p:nvPr/>
        </p:nvPicPr>
        <p:blipFill>
          <a:blip r:embed="rId7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95"/>
            <a:ext cx="9223970" cy="6743700"/>
          </a:xfrm>
          <a:prstGeom prst="rect">
            <a:avLst/>
          </a:prstGeom>
        </p:spPr>
      </p:pic>
      <p:pic>
        <p:nvPicPr>
          <p:cNvPr id="6" name="Picture 5" descr="IPAC-Logo-100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63" y="4278928"/>
            <a:ext cx="1082028" cy="5799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154" y="1978501"/>
            <a:ext cx="7386613" cy="1927301"/>
          </a:xfrm>
        </p:spPr>
        <p:txBody>
          <a:bodyPr>
            <a:normAutofit fontScale="62500" lnSpcReduction="20000"/>
          </a:bodyPr>
          <a:lstStyle/>
          <a:p>
            <a:r>
              <a:rPr lang="en-US" sz="4800" b="1" dirty="0" smtClean="0">
                <a:latin typeface="Cambria"/>
                <a:cs typeface="Cambria"/>
              </a:rPr>
              <a:t>G. Bruce Berriman </a:t>
            </a:r>
            <a:endParaRPr lang="en-US" sz="4800" b="1" dirty="0">
              <a:latin typeface="Cambria"/>
              <a:cs typeface="Cambria"/>
            </a:endParaRPr>
          </a:p>
          <a:p>
            <a:r>
              <a:rPr lang="en-US" sz="4800" b="1" dirty="0" smtClean="0">
                <a:latin typeface="Cambria"/>
                <a:cs typeface="Cambria"/>
              </a:rPr>
              <a:t>John Good </a:t>
            </a:r>
          </a:p>
          <a:p>
            <a:r>
              <a:rPr lang="en-US" sz="4800" b="1" dirty="0" err="1" smtClean="0">
                <a:latin typeface="Cambria"/>
                <a:cs typeface="Cambria"/>
              </a:rPr>
              <a:t>Vandana</a:t>
            </a:r>
            <a:r>
              <a:rPr lang="en-US" sz="4800" b="1" dirty="0" smtClean="0">
                <a:latin typeface="Cambria"/>
                <a:cs typeface="Cambria"/>
              </a:rPr>
              <a:t> Desai</a:t>
            </a:r>
          </a:p>
          <a:p>
            <a:r>
              <a:rPr lang="en-US" sz="4800" b="1" dirty="0" smtClean="0">
                <a:latin typeface="Cambria"/>
                <a:cs typeface="Cambria"/>
              </a:rPr>
              <a:t>Steve Groom </a:t>
            </a:r>
            <a:r>
              <a:rPr lang="en-US" sz="4800" b="1" dirty="0">
                <a:latin typeface="Cambria"/>
                <a:cs typeface="Cambria"/>
              </a:rPr>
              <a:t> </a:t>
            </a:r>
            <a:r>
              <a:rPr lang="en-US" sz="4800" b="1" dirty="0" smtClean="0">
                <a:latin typeface="Cambria"/>
                <a:cs typeface="Cambria"/>
              </a:rPr>
              <a:t>(Caltech/IPAC)</a:t>
            </a:r>
          </a:p>
          <a:p>
            <a:endParaRPr lang="en-US" sz="4800" b="1" dirty="0">
              <a:latin typeface="Cambria"/>
              <a:cs typeface="Cambria"/>
            </a:endParaRPr>
          </a:p>
        </p:txBody>
      </p:sp>
      <p:pic>
        <p:nvPicPr>
          <p:cNvPr id="9" name="Picture 8" descr="IRSA_Logo_img_6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75" y="4341150"/>
            <a:ext cx="945413" cy="57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Processing  </a:t>
            </a:r>
            <a:r>
              <a:rPr lang="en-US" dirty="0" smtClean="0"/>
              <a:t>Times</a:t>
            </a:r>
            <a:endParaRPr lang="en-US" dirty="0"/>
          </a:p>
        </p:txBody>
      </p:sp>
      <p:pic>
        <p:nvPicPr>
          <p:cNvPr id="4" name="Content Placeholder 3" descr="2019-04-23_09-42-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250" b="-56250"/>
          <a:stretch>
            <a:fillRect/>
          </a:stretch>
        </p:blipFill>
        <p:spPr>
          <a:xfrm>
            <a:off x="701161" y="971972"/>
            <a:ext cx="7543800" cy="2914650"/>
          </a:xfrm>
        </p:spPr>
      </p:pic>
      <p:sp>
        <p:nvSpPr>
          <p:cNvPr id="6" name="TextBox 5"/>
          <p:cNvSpPr txBox="1"/>
          <p:nvPr/>
        </p:nvSpPr>
        <p:spPr>
          <a:xfrm>
            <a:off x="6254348" y="3017583"/>
            <a:ext cx="180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= 141m 54s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752" y="2681270"/>
            <a:ext cx="7768048" cy="328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Three nodes on a cluster of 3 GHz, 20 core machines</a:t>
            </a:r>
          </a:p>
          <a:p>
            <a:pPr lvl="1"/>
            <a:r>
              <a:rPr lang="en-US" dirty="0" smtClean="0"/>
              <a:t>40 days to complete </a:t>
            </a:r>
            <a:endParaRPr lang="is-IS" dirty="0" smtClean="0"/>
          </a:p>
          <a:p>
            <a:pPr lvl="1"/>
            <a:r>
              <a:rPr lang="en-US" dirty="0" smtClean="0"/>
              <a:t>Optimize processing </a:t>
            </a:r>
            <a:r>
              <a:rPr lang="is-IS" smtClean="0"/>
              <a:t>… good candidate for cloud processing.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6679" y="1354283"/>
            <a:ext cx="352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Times for one of the 32 x 32 plates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7240855" y="2044236"/>
            <a:ext cx="1141146" cy="178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83000"/>
                  <a:shade val="100000"/>
                  <a:hueMod val="100000"/>
                  <a:satMod val="220000"/>
                  <a:lumMod val="90000"/>
                  <a:alpha val="0"/>
                </a:schemeClr>
              </a:gs>
              <a:gs pos="76000">
                <a:schemeClr val="accent1">
                  <a:shade val="100000"/>
                  <a:alpha val="0"/>
                </a:schemeClr>
              </a:gs>
              <a:gs pos="100000">
                <a:schemeClr val="accent1">
                  <a:shade val="93000"/>
                  <a:satMod val="100000"/>
                  <a:lumMod val="93000"/>
                  <a:alpha val="0"/>
                </a:schemeClr>
              </a:gs>
            </a:gsLst>
            <a:path path="circle">
              <a:fillToRect l="15000" t="15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60" y="115416"/>
            <a:ext cx="8402789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Formal Release Summer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51" y="1315566"/>
            <a:ext cx="7740849" cy="3017077"/>
          </a:xfrm>
        </p:spPr>
        <p:txBody>
          <a:bodyPr>
            <a:normAutofit/>
          </a:bodyPr>
          <a:lstStyle/>
          <a:p>
            <a:r>
              <a:rPr lang="en-US" dirty="0" smtClean="0"/>
              <a:t>Formally test new </a:t>
            </a:r>
            <a:r>
              <a:rPr lang="en-US" dirty="0" smtClean="0"/>
              <a:t>HiPS modules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Python binary extensions of new modules and test them.</a:t>
            </a:r>
          </a:p>
          <a:p>
            <a:r>
              <a:rPr lang="en-US" dirty="0" smtClean="0"/>
              <a:t>Optimize processing.</a:t>
            </a:r>
            <a:endParaRPr lang="en-US" b="1" dirty="0" smtClean="0"/>
          </a:p>
          <a:p>
            <a:pPr marL="0" indent="0">
              <a:buNone/>
            </a:pPr>
            <a:r>
              <a:rPr lang="is-IS" b="1" dirty="0" smtClean="0"/>
              <a:t>…. Contact Bruce if you want to do a shared-risk test drive</a:t>
            </a:r>
          </a:p>
          <a:p>
            <a:pPr marL="0" indent="0" algn="ctr">
              <a:buNone/>
            </a:pPr>
            <a:r>
              <a:rPr lang="is-IS" b="1" dirty="0" smtClean="0"/>
              <a:t>gbb@ipac.caltech.edu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4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0" y="115416"/>
            <a:ext cx="7893051" cy="1200150"/>
          </a:xfrm>
        </p:spPr>
        <p:txBody>
          <a:bodyPr>
            <a:normAutofit/>
          </a:bodyPr>
          <a:lstStyle/>
          <a:p>
            <a:r>
              <a:rPr lang="en-US" dirty="0" smtClean="0"/>
              <a:t>Montage and Social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Web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montage.ipac.caltech.edu</a:t>
            </a:r>
            <a:endParaRPr lang="en-US" dirty="0" smtClean="0"/>
          </a:p>
          <a:p>
            <a:r>
              <a:rPr lang="en-US" dirty="0" smtClean="0"/>
              <a:t>Git Hub  </a:t>
            </a:r>
            <a:r>
              <a:rPr lang="en-US" dirty="0" smtClean="0">
                <a:hlinkClick r:id="rId3"/>
              </a:rPr>
              <a:t>https://github.com/Caltech-IPAC/Montage</a:t>
            </a:r>
            <a:endParaRPr lang="en-US" dirty="0" smtClean="0"/>
          </a:p>
          <a:p>
            <a:r>
              <a:rPr lang="en-US" dirty="0" smtClean="0"/>
              <a:t>Facebook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www.facebook.com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montagemosaicsoftware</a:t>
            </a:r>
            <a:r>
              <a:rPr lang="en-US" dirty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YouTube</a:t>
            </a:r>
            <a:r>
              <a:rPr lang="en-US" dirty="0"/>
              <a:t>: 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www.youtube.com</a:t>
            </a:r>
            <a:r>
              <a:rPr lang="en-US" dirty="0">
                <a:hlinkClick r:id="rId5"/>
              </a:rPr>
              <a:t>/channel/UCFjmHCDrq4YIUly1r082TjA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9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6" y="-92956"/>
            <a:ext cx="7563868" cy="12001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Is Montage?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7" y="954593"/>
            <a:ext cx="8098186" cy="40788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Open </a:t>
            </a:r>
            <a:r>
              <a:rPr lang="en-US" sz="4000" dirty="0" smtClean="0"/>
              <a:t>source image mosaic engine (BSD 3-clause).</a:t>
            </a:r>
          </a:p>
          <a:p>
            <a:r>
              <a:rPr lang="en-US" sz="4000" dirty="0" smtClean="0"/>
              <a:t>Written in ANSI-C for performance and portability.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7952516" cy="1200150"/>
          </a:xfrm>
        </p:spPr>
        <p:txBody>
          <a:bodyPr>
            <a:noAutofit/>
          </a:bodyPr>
          <a:lstStyle/>
          <a:p>
            <a:r>
              <a:rPr lang="en-US" sz="4200" dirty="0" smtClean="0"/>
              <a:t>What Does Montage Bring to HiPS?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51" y="1448001"/>
            <a:ext cx="7952516" cy="3252877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Rectifies backgrounds by modeling differences between images.</a:t>
            </a:r>
          </a:p>
          <a:p>
            <a:r>
              <a:rPr lang="en-US" sz="4400" dirty="0" smtClean="0"/>
              <a:t>Adaptive stretch for visualization.</a:t>
            </a:r>
          </a:p>
          <a:p>
            <a:pPr lvl="1"/>
            <a:r>
              <a:rPr lang="en-US" sz="3100" dirty="0" smtClean="0"/>
              <a:t>See Berriman and Good </a:t>
            </a:r>
            <a:r>
              <a:rPr lang="sk-SK" sz="3100" dirty="0"/>
              <a:t>2017 </a:t>
            </a:r>
            <a:r>
              <a:rPr lang="sk-SK" sz="3100" i="1" dirty="0"/>
              <a:t>PASP</a:t>
            </a:r>
            <a:r>
              <a:rPr lang="sk-SK" sz="3100" dirty="0"/>
              <a:t> </a:t>
            </a:r>
            <a:r>
              <a:rPr lang="sk-SK" sz="3100" b="1" dirty="0"/>
              <a:t>129</a:t>
            </a:r>
            <a:r>
              <a:rPr lang="sk-SK" sz="3100" dirty="0"/>
              <a:t> </a:t>
            </a:r>
            <a:r>
              <a:rPr lang="sk-SK" sz="3100" dirty="0" smtClean="0"/>
              <a:t>058006      </a:t>
            </a:r>
            <a:r>
              <a:rPr lang="en-US" sz="3100" dirty="0" smtClean="0"/>
              <a:t>(</a:t>
            </a:r>
            <a:r>
              <a:rPr lang="en-US" sz="3100" dirty="0" smtClean="0">
                <a:hlinkClick r:id="rId2"/>
              </a:rPr>
              <a:t>https</a:t>
            </a:r>
            <a:r>
              <a:rPr lang="en-US" sz="3100" dirty="0">
                <a:hlinkClick r:id="rId2"/>
              </a:rPr>
              <a:t>://doi.org/10.1088/1538-3873/</a:t>
            </a:r>
            <a:r>
              <a:rPr lang="en-US" sz="3100" dirty="0" smtClean="0">
                <a:hlinkClick r:id="rId2"/>
              </a:rPr>
              <a:t>aa5456</a:t>
            </a:r>
            <a:r>
              <a:rPr lang="en-US" sz="3100" dirty="0" smtClean="0"/>
              <a:t>)</a:t>
            </a:r>
          </a:p>
          <a:p>
            <a:r>
              <a:rPr lang="en-US" sz="3300" dirty="0" smtClean="0"/>
              <a:t> </a:t>
            </a:r>
            <a:r>
              <a:rPr lang="en-US" sz="4400" dirty="0" smtClean="0"/>
              <a:t>Supports HPX </a:t>
            </a:r>
            <a:r>
              <a:rPr lang="en-US" sz="4400" dirty="0" smtClean="0"/>
              <a:t>(Version </a:t>
            </a:r>
            <a:r>
              <a:rPr lang="en-US" sz="4400" dirty="0" smtClean="0"/>
              <a:t>5; Dec 2016).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4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0"/>
            <a:ext cx="6781800" cy="1200150"/>
          </a:xfrm>
        </p:spPr>
        <p:txBody>
          <a:bodyPr/>
          <a:lstStyle/>
          <a:p>
            <a:pPr algn="ctr"/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4666"/>
            <a:ext cx="7543800" cy="3213945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WISE </a:t>
            </a:r>
            <a:r>
              <a:rPr lang="en-US" sz="4400" dirty="0" smtClean="0"/>
              <a:t>performed an </a:t>
            </a:r>
            <a:r>
              <a:rPr lang="en-US" sz="4400" dirty="0"/>
              <a:t>a</a:t>
            </a:r>
            <a:r>
              <a:rPr lang="en-US" sz="4400" dirty="0" smtClean="0"/>
              <a:t>ll</a:t>
            </a:r>
            <a:r>
              <a:rPr lang="en-US" sz="4400" dirty="0" smtClean="0"/>
              <a:t>-sky image-survey at 3.4 </a:t>
            </a:r>
            <a:r>
              <a:rPr lang="en-US" sz="4400" dirty="0" err="1" smtClean="0"/>
              <a:t>μm</a:t>
            </a:r>
            <a:r>
              <a:rPr lang="en-US" sz="4400" dirty="0" smtClean="0"/>
              <a:t>, 4.6 </a:t>
            </a:r>
            <a:r>
              <a:rPr lang="en-US" sz="4400" dirty="0" err="1" smtClean="0"/>
              <a:t>μm</a:t>
            </a:r>
            <a:r>
              <a:rPr lang="en-US" sz="4400" dirty="0" smtClean="0"/>
              <a:t>, 12 </a:t>
            </a:r>
            <a:r>
              <a:rPr lang="en-US" sz="4400" dirty="0" err="1" smtClean="0"/>
              <a:t>μm</a:t>
            </a:r>
            <a:r>
              <a:rPr lang="en-US" sz="4400" dirty="0" smtClean="0"/>
              <a:t>, and 22 </a:t>
            </a:r>
            <a:r>
              <a:rPr lang="en-US" sz="4400" dirty="0" err="1" smtClean="0"/>
              <a:t>μm</a:t>
            </a:r>
            <a:r>
              <a:rPr lang="en-US" sz="4400" dirty="0" smtClean="0"/>
              <a:t>  18,240 </a:t>
            </a:r>
            <a:r>
              <a:rPr lang="en-US" sz="4400" dirty="0"/>
              <a:t>images 4095x4095 pixel @1.375"/</a:t>
            </a:r>
            <a:r>
              <a:rPr lang="en-US" sz="4400" dirty="0" smtClean="0"/>
              <a:t>pix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/>
              <a:t>Build HiPS maps of WISE down to level 9 tiles, level 18 pixels (1 </a:t>
            </a:r>
            <a:r>
              <a:rPr lang="en-US" sz="4400" dirty="0" err="1"/>
              <a:t>arcsecond</a:t>
            </a:r>
            <a:r>
              <a:rPr lang="en-US" sz="4400" dirty="0"/>
              <a:t>)</a:t>
            </a:r>
            <a:r>
              <a:rPr lang="en-US" sz="4400" dirty="0" smtClean="0"/>
              <a:t>.</a:t>
            </a: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1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73" y="115416"/>
            <a:ext cx="8574663" cy="1200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HiPS Map of WISE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1187"/>
            <a:ext cx="7543800" cy="291465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Computing HPX mosaics of WISE data.</a:t>
            </a:r>
          </a:p>
          <a:p>
            <a:pPr lvl="1"/>
            <a:r>
              <a:rPr lang="en-US" sz="3200" dirty="0"/>
              <a:t>B</a:t>
            </a:r>
            <a:r>
              <a:rPr lang="en-US" sz="3200" dirty="0" smtClean="0"/>
              <a:t>ackground rectification.</a:t>
            </a:r>
          </a:p>
          <a:p>
            <a:r>
              <a:rPr lang="en-US" sz="3800" dirty="0" smtClean="0"/>
              <a:t>Creating HiPS tiles from the HPX mosaics. </a:t>
            </a:r>
          </a:p>
          <a:p>
            <a:pPr lvl="1"/>
            <a:r>
              <a:rPr lang="en-US" sz="3200" dirty="0" smtClean="0"/>
              <a:t>Image data </a:t>
            </a:r>
            <a:r>
              <a:rPr lang="en-US" sz="3200" dirty="0" smtClean="0">
                <a:sym typeface="Wingdings"/>
              </a:rPr>
              <a:t> display values.</a:t>
            </a:r>
          </a:p>
          <a:p>
            <a:pPr lvl="1"/>
            <a:r>
              <a:rPr lang="en-US" sz="3200" dirty="0" smtClean="0">
                <a:sym typeface="Wingdings"/>
              </a:rPr>
              <a:t>Adaptive stretch.</a:t>
            </a:r>
            <a:endParaRPr lang="en-US" sz="3200" dirty="0" smtClean="0"/>
          </a:p>
          <a:p>
            <a:r>
              <a:rPr lang="en-US" sz="3800" dirty="0" smtClean="0"/>
              <a:t>Optimize use of hardware resources. 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WISE Mosaics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90" y="1646389"/>
            <a:ext cx="8150718" cy="37269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the hard </a:t>
            </a:r>
            <a:r>
              <a:rPr lang="en-US" dirty="0" smtClean="0"/>
              <a:t>part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Compute intensive.</a:t>
            </a:r>
          </a:p>
          <a:p>
            <a:pPr lvl="1"/>
            <a:r>
              <a:rPr lang="en-US" dirty="0" smtClean="0"/>
              <a:t>Backgrounds icky at the longer wavelengths.</a:t>
            </a:r>
            <a:endParaRPr lang="en-US" dirty="0" smtClean="0"/>
          </a:p>
          <a:p>
            <a:r>
              <a:rPr lang="en-US" dirty="0" smtClean="0"/>
              <a:t>Use existing Montage tools delivered in Version 5.</a:t>
            </a:r>
          </a:p>
          <a:p>
            <a:r>
              <a:rPr lang="en-US" dirty="0" smtClean="0"/>
              <a:t>Use mProjectQL (image interpolation) for </a:t>
            </a:r>
            <a:r>
              <a:rPr lang="en-US" dirty="0" smtClean="0"/>
              <a:t>reprojection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set of overlapping image plates.	</a:t>
            </a:r>
          </a:p>
          <a:p>
            <a:pPr lvl="1"/>
            <a:r>
              <a:rPr lang="en-US" dirty="0" smtClean="0"/>
              <a:t>32 x 32 plates with 128 pixel overlap.</a:t>
            </a:r>
          </a:p>
          <a:p>
            <a:pPr lvl="1"/>
            <a:r>
              <a:rPr lang="en-US" dirty="0" smtClean="0"/>
              <a:t>Plates 10.6° on a side.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9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WISE </a:t>
            </a:r>
            <a:r>
              <a:rPr lang="en-US" dirty="0"/>
              <a:t>mosaics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83642" y="1918649"/>
            <a:ext cx="5444793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r>
              <a:rPr lang="en-US" sz="3200" dirty="0" smtClean="0"/>
              <a:t>Create HPX plate headers.</a:t>
            </a:r>
          </a:p>
          <a:p>
            <a:r>
              <a:rPr lang="en-US" sz="3200" dirty="0" smtClean="0"/>
              <a:t>Find files in each region.</a:t>
            </a:r>
          </a:p>
          <a:p>
            <a:r>
              <a:rPr lang="en-US" sz="3200" dirty="0" smtClean="0"/>
              <a:t>Reprojection.</a:t>
            </a:r>
          </a:p>
          <a:p>
            <a:r>
              <a:rPr lang="en-US" sz="3200" dirty="0" smtClean="0"/>
              <a:t>Background rectification.</a:t>
            </a:r>
          </a:p>
          <a:p>
            <a:r>
              <a:rPr lang="en-US" sz="3200" dirty="0" smtClean="0"/>
              <a:t>Co-add files to create plate.</a:t>
            </a:r>
          </a:p>
          <a:p>
            <a:r>
              <a:rPr lang="en-US" sz="3200" dirty="0" smtClean="0"/>
              <a:t>Do global background corrections.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Cutting out HiPS Tiles</a:t>
            </a:r>
            <a:endParaRPr lang="en-US" dirty="0"/>
          </a:p>
        </p:txBody>
      </p:sp>
      <p:pic>
        <p:nvPicPr>
          <p:cNvPr id="5" name="Content Placeholder 4" descr="HPX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12" r="-79412"/>
          <a:stretch>
            <a:fillRect/>
          </a:stretch>
        </p:blipFill>
        <p:spPr>
          <a:xfrm>
            <a:off x="1412534" y="1315567"/>
            <a:ext cx="9742252" cy="37640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790" y="1646389"/>
            <a:ext cx="3237673" cy="328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2790" y="1646389"/>
            <a:ext cx="3330604" cy="328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Prescription:</a:t>
            </a:r>
          </a:p>
          <a:p>
            <a:pPr lvl="1"/>
            <a:r>
              <a:rPr lang="en-US" dirty="0" smtClean="0"/>
              <a:t>Create HiPS tile header.</a:t>
            </a:r>
          </a:p>
          <a:p>
            <a:pPr lvl="1"/>
            <a:r>
              <a:rPr lang="en-US" dirty="0" smtClean="0"/>
              <a:t>Co-add images.</a:t>
            </a:r>
          </a:p>
          <a:p>
            <a:pPr lvl="1"/>
            <a:r>
              <a:rPr lang="en-US" dirty="0" smtClean="0"/>
              <a:t>Shrink and repeat</a:t>
            </a:r>
          </a:p>
          <a:p>
            <a:pPr lvl="1"/>
            <a:r>
              <a:rPr lang="en-US" dirty="0" smtClean="0"/>
              <a:t>Generate PNGs</a:t>
            </a:r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1151" y="17342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128" y="1440464"/>
            <a:ext cx="2460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WISE  band 1 Level 3</a:t>
            </a:r>
          </a:p>
          <a:p>
            <a:r>
              <a:rPr lang="en-US" dirty="0" smtClean="0"/>
              <a:t>Image is 74.7 </a:t>
            </a:r>
            <a:r>
              <a:rPr lang="en-US" dirty="0" err="1" smtClean="0"/>
              <a:t>deg</a:t>
            </a:r>
            <a:r>
              <a:rPr lang="en-US" dirty="0" smtClean="0"/>
              <a:t> across</a:t>
            </a:r>
          </a:p>
          <a:p>
            <a:r>
              <a:rPr lang="en-US" dirty="0" smtClean="0"/>
              <a:t>2404 x 2404 pixels</a:t>
            </a:r>
            <a:endParaRPr lang="en-US" dirty="0"/>
          </a:p>
        </p:txBody>
      </p:sp>
      <p:pic>
        <p:nvPicPr>
          <p:cNvPr id="9" name="Content Placeholder 8" descr="WISE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12" r="-79412"/>
          <a:stretch>
            <a:fillRect/>
          </a:stretch>
        </p:blipFill>
        <p:spPr>
          <a:xfrm>
            <a:off x="-1158732" y="94034"/>
            <a:ext cx="13069206" cy="5049466"/>
          </a:xfrm>
        </p:spPr>
      </p:pic>
    </p:spTree>
    <p:extLst>
      <p:ext uri="{BB962C8B-B14F-4D97-AF65-F5344CB8AC3E}">
        <p14:creationId xmlns:p14="http://schemas.microsoft.com/office/powerpoint/2010/main" val="146875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4518</TotalTime>
  <Words>451</Words>
  <Application>Microsoft Macintosh PowerPoint</Application>
  <PresentationFormat>On-screen Show (16:9)</PresentationFormat>
  <Paragraphs>101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Montage and HiPS</vt:lpstr>
      <vt:lpstr>What Is Montage?</vt:lpstr>
      <vt:lpstr>What Does Montage Bring to HiPS?</vt:lpstr>
      <vt:lpstr>The Goal</vt:lpstr>
      <vt:lpstr>Creating a HiPS Map of WISE Data</vt:lpstr>
      <vt:lpstr>Creating WISE Mosaics</vt:lpstr>
      <vt:lpstr>Creating WISE mosaics</vt:lpstr>
      <vt:lpstr>Cutting out HiPS Tiles</vt:lpstr>
      <vt:lpstr>PowerPoint Presentation</vt:lpstr>
      <vt:lpstr>     Processing  Times</vt:lpstr>
      <vt:lpstr>Formal Release Summer 2019</vt:lpstr>
      <vt:lpstr>Montage and Social Media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Keck Observatory Archive</dc:title>
  <dc:creator>Bruce Berriman</dc:creator>
  <cp:lastModifiedBy>Bruce Berriman</cp:lastModifiedBy>
  <cp:revision>148</cp:revision>
  <cp:lastPrinted>2018-12-17T16:57:22Z</cp:lastPrinted>
  <dcterms:created xsi:type="dcterms:W3CDTF">2018-11-10T20:02:04Z</dcterms:created>
  <dcterms:modified xsi:type="dcterms:W3CDTF">2019-05-13T09:58:51Z</dcterms:modified>
</cp:coreProperties>
</file>