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  <p:sldMasterId id="2147483950" r:id="rId6"/>
  </p:sldMasterIdLst>
  <p:notesMasterIdLst>
    <p:notesMasterId r:id="rId20"/>
  </p:notesMasterIdLst>
  <p:handoutMasterIdLst>
    <p:handoutMasterId r:id="rId21"/>
  </p:handoutMasterIdLst>
  <p:sldIdLst>
    <p:sldId id="256" r:id="rId7"/>
    <p:sldId id="343" r:id="rId8"/>
    <p:sldId id="344" r:id="rId9"/>
    <p:sldId id="350" r:id="rId10"/>
    <p:sldId id="346" r:id="rId11"/>
    <p:sldId id="345" r:id="rId12"/>
    <p:sldId id="347" r:id="rId13"/>
    <p:sldId id="355" r:id="rId14"/>
    <p:sldId id="351" r:id="rId15"/>
    <p:sldId id="354" r:id="rId16"/>
    <p:sldId id="356" r:id="rId17"/>
    <p:sldId id="357" r:id="rId18"/>
    <p:sldId id="353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16/05/19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79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54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794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662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20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2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29859" y="6386059"/>
            <a:ext cx="6977062" cy="2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Paris</a:t>
            </a:r>
            <a:r>
              <a:rPr lang="en-US" sz="800" noProof="1" smtClean="0">
                <a:solidFill>
                  <a:schemeClr val="bg2"/>
                </a:solidFill>
              </a:rPr>
              <a:t> | 16/05/2019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59"/>
            <a:ext cx="6977062" cy="2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rgbClr val="4D4F53"/>
                </a:solidFill>
              </a:rPr>
              <a:t>Jesus Salgado | Source DM | IVOA interop @ Paris | 16/05/2019 | Slide  </a:t>
            </a:r>
            <a:fld id="{9FB3C21A-310A-4B60-9C40-B50028CE87CB}" type="slidenum">
              <a:rPr lang="en-US" sz="800" noProof="1" smtClean="0">
                <a:solidFill>
                  <a:srgbClr val="4D4F53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95794" y="2908691"/>
            <a:ext cx="7972425" cy="1200329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Gaia and Euclid requirements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15" y="24448"/>
            <a:ext cx="3749642" cy="68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Coordinates and errors needed</a:t>
            </a:r>
            <a:endParaRPr lang="en-GB" dirty="0"/>
          </a:p>
          <a:p>
            <a:r>
              <a:rPr lang="en-GB" dirty="0" smtClean="0"/>
              <a:t>Epoch and Equinox</a:t>
            </a:r>
          </a:p>
          <a:p>
            <a:pPr lvl="1"/>
            <a:r>
              <a:rPr lang="en-GB" dirty="0" smtClean="0"/>
              <a:t>Errors in milliseconds</a:t>
            </a:r>
            <a:endParaRPr lang="en-GB" dirty="0"/>
          </a:p>
          <a:p>
            <a:pPr lvl="1"/>
            <a:r>
              <a:rPr lang="en-GB" dirty="0" smtClean="0"/>
              <a:t>Combined information with Gaia in some cases so, probably, data model could define </a:t>
            </a:r>
            <a:r>
              <a:rPr lang="en-GB" dirty="0" err="1" smtClean="0"/>
              <a:t>crossmatch</a:t>
            </a:r>
            <a:r>
              <a:rPr lang="en-GB" dirty="0" smtClean="0"/>
              <a:t> information</a:t>
            </a:r>
          </a:p>
          <a:p>
            <a:r>
              <a:rPr lang="en-GB" dirty="0" smtClean="0"/>
              <a:t>No parallaxes or distances expected on Euclid catalogues</a:t>
            </a:r>
          </a:p>
          <a:p>
            <a:endParaRPr lang="en-GB" dirty="0"/>
          </a:p>
          <a:p>
            <a:r>
              <a:rPr lang="en-GB" dirty="0" smtClean="0"/>
              <a:t>Radial velocity will not be provided but</a:t>
            </a:r>
          </a:p>
          <a:p>
            <a:pPr lvl="1"/>
            <a:r>
              <a:rPr lang="en-GB" dirty="0" smtClean="0"/>
              <a:t>Redshift will be provided for some Galaxies -&gt; DM support needed</a:t>
            </a:r>
          </a:p>
          <a:p>
            <a:pPr lvl="1"/>
            <a:endParaRPr lang="en-GB" dirty="0"/>
          </a:p>
          <a:p>
            <a:r>
              <a:rPr lang="en-GB" dirty="0" smtClean="0"/>
              <a:t>Photometry for some bands (</a:t>
            </a:r>
            <a:r>
              <a:rPr lang="en-GB" dirty="0"/>
              <a:t>Y,J,</a:t>
            </a:r>
            <a:r>
              <a:rPr lang="en-GB" dirty="0" smtClean="0"/>
              <a:t>H) but, also, photometric information from ground based observatories (combination of Euclid and external photometric data)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5748604" cy="4816305"/>
          </a:xfrm>
        </p:spPr>
        <p:txBody>
          <a:bodyPr/>
          <a:lstStyle/>
          <a:p>
            <a:r>
              <a:rPr lang="en-US" dirty="0" smtClean="0"/>
              <a:t>Difference on </a:t>
            </a:r>
            <a:r>
              <a:rPr lang="en-US" dirty="0"/>
              <a:t>the data model between detection and </a:t>
            </a:r>
            <a:r>
              <a:rPr lang="en-US" dirty="0" smtClean="0"/>
              <a:t>source:</a:t>
            </a:r>
          </a:p>
          <a:p>
            <a:endParaRPr lang="en-US" dirty="0"/>
          </a:p>
          <a:p>
            <a:pPr lvl="1"/>
            <a:r>
              <a:rPr lang="en-US" dirty="0"/>
              <a:t>This is done by OU-MER, there will be one single ID per source/</a:t>
            </a:r>
            <a:r>
              <a:rPr lang="en-US" dirty="0" smtClean="0"/>
              <a:t>galaxy</a:t>
            </a:r>
            <a:endParaRPr lang="en-US" dirty="0"/>
          </a:p>
          <a:p>
            <a:pPr lvl="1"/>
            <a:r>
              <a:rPr lang="en-US" dirty="0" smtClean="0"/>
              <a:t>Although there will be different detections per source, this is hidden into the Euclid catalogues</a:t>
            </a:r>
          </a:p>
          <a:p>
            <a:pPr lvl="1"/>
            <a:endParaRPr lang="en-US" dirty="0"/>
          </a:p>
          <a:p>
            <a:r>
              <a:rPr lang="en-US" dirty="0" smtClean="0"/>
              <a:t>For Galaxies, there are going to be quite specific extra metadata</a:t>
            </a:r>
          </a:p>
          <a:p>
            <a:r>
              <a:rPr lang="en-US" dirty="0" smtClean="0"/>
              <a:t>One very important requirements is the accurate description of shapes</a:t>
            </a:r>
          </a:p>
          <a:p>
            <a:pPr lvl="1"/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Photometric redshift</a:t>
            </a:r>
          </a:p>
          <a:p>
            <a:pPr lvl="1"/>
            <a:endParaRPr lang="en-GB" dirty="0"/>
          </a:p>
        </p:txBody>
      </p:sp>
      <p:pic>
        <p:nvPicPr>
          <p:cNvPr id="4" name="Picture 3" descr="Screen Shot 2019-05-15 at 16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52" y="1427841"/>
            <a:ext cx="26924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66" y="4174581"/>
            <a:ext cx="3077655" cy="18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85" y="3445317"/>
            <a:ext cx="1532562" cy="464367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Catalogue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Scans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that could be needed</a:t>
            </a:r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quantity. Conversion from parallaxes to distance requires certain assumptions</a:t>
            </a:r>
          </a:p>
          <a:p>
            <a:r>
              <a:rPr lang="en-GB" dirty="0" smtClean="0"/>
              <a:t>Parallaxes are preferred as a closer concept to 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protocol</a:t>
            </a:r>
          </a:p>
          <a:p>
            <a:pPr lvl="2"/>
            <a:r>
              <a:rPr lang="en-GB" dirty="0" smtClean="0"/>
              <a:t>Support to other coordinates within DM</a:t>
            </a:r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Spectra</a:t>
            </a:r>
            <a:r>
              <a:rPr lang="en-GB" dirty="0"/>
              <a:t> </a:t>
            </a:r>
            <a:r>
              <a:rPr lang="en-GB" dirty="0" smtClean="0"/>
              <a:t>and 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3142</TotalTime>
  <Words>476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ESA Presentation</vt:lpstr>
      <vt:lpstr>Custom Design</vt:lpstr>
      <vt:lpstr>1_ESA Presentation</vt:lpstr>
      <vt:lpstr>SourceDM: Gaia and Euclid requirements</vt:lpstr>
      <vt:lpstr>Gaia Catalogue</vt:lpstr>
      <vt:lpstr>PowerPoint Presentation</vt:lpstr>
      <vt:lpstr>Source DM geometrical Support</vt:lpstr>
      <vt:lpstr>Distances, parallaxes and radial velocity</vt:lpstr>
      <vt:lpstr>Positions and proper motion</vt:lpstr>
      <vt:lpstr>Correlations</vt:lpstr>
      <vt:lpstr>PowerPoint Presentation</vt:lpstr>
      <vt:lpstr>Luminosities</vt:lpstr>
      <vt:lpstr>PowerPoint Presentation</vt:lpstr>
      <vt:lpstr>Euclid</vt:lpstr>
      <vt:lpstr>Euclid (II)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Jesus Salgado</cp:lastModifiedBy>
  <cp:revision>249</cp:revision>
  <cp:lastPrinted>2008-08-26T16:26:23Z</cp:lastPrinted>
  <dcterms:created xsi:type="dcterms:W3CDTF">2015-09-14T16:06:08Z</dcterms:created>
  <dcterms:modified xsi:type="dcterms:W3CDTF">2019-05-16T08:21:01Z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