
<file path=[Content_Types].xml><?xml version="1.0" encoding="utf-8"?>
<Types xmlns="http://schemas.openxmlformats.org/package/2006/content-types">
  <Default Extension="xml" ContentType="application/xml"/>
  <Default Extension="rels" ContentType="application/vnd.openxmlformats-package.relationships+xml"/>
  <Default Extension="mp4" ContentType="video/unknown"/>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embeddings/oleObject1.bin" ContentType="application/vnd.openxmlformats-officedocument.oleObject"/>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embeddings/oleObject2.bin" ContentType="application/vnd.openxmlformats-officedocument.oleObject"/>
  <Override PartName="/ppt/embeddings/oleObject3.bin" ContentType="application/vnd.openxmlformats-officedocument.oleObject"/>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4"/>
  </p:sldMasterIdLst>
  <p:notesMasterIdLst>
    <p:notesMasterId r:id="rId28"/>
  </p:notesMasterIdLst>
  <p:handoutMasterIdLst>
    <p:handoutMasterId r:id="rId29"/>
  </p:handoutMasterIdLst>
  <p:sldIdLst>
    <p:sldId id="256" r:id="rId5"/>
    <p:sldId id="460" r:id="rId6"/>
    <p:sldId id="425" r:id="rId7"/>
    <p:sldId id="468" r:id="rId8"/>
    <p:sldId id="427" r:id="rId9"/>
    <p:sldId id="428" r:id="rId10"/>
    <p:sldId id="461" r:id="rId11"/>
    <p:sldId id="467" r:id="rId12"/>
    <p:sldId id="435" r:id="rId13"/>
    <p:sldId id="436" r:id="rId14"/>
    <p:sldId id="437" r:id="rId15"/>
    <p:sldId id="463" r:id="rId16"/>
    <p:sldId id="441" r:id="rId17"/>
    <p:sldId id="464" r:id="rId18"/>
    <p:sldId id="430" r:id="rId19"/>
    <p:sldId id="433" r:id="rId20"/>
    <p:sldId id="431" r:id="rId21"/>
    <p:sldId id="462" r:id="rId22"/>
    <p:sldId id="466" r:id="rId23"/>
    <p:sldId id="465" r:id="rId24"/>
    <p:sldId id="457" r:id="rId25"/>
    <p:sldId id="459" r:id="rId26"/>
    <p:sldId id="421" r:id="rId27"/>
  </p:sldIdLst>
  <p:sldSz cx="9144000" cy="6858000" type="screen4x3"/>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222"/>
    <a:srgbClr val="FDC82F"/>
    <a:srgbClr val="000000"/>
    <a:srgbClr val="FFCC99"/>
    <a:srgbClr val="AA1A16"/>
    <a:srgbClr val="0098DB"/>
    <a:srgbClr val="00549F"/>
    <a:srgbClr val="00338D"/>
    <a:srgbClr val="D0103A"/>
    <a:srgbClr val="008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2" autoAdjust="0"/>
    <p:restoredTop sz="99455" autoAdjust="0"/>
  </p:normalViewPr>
  <p:slideViewPr>
    <p:cSldViewPr snapToGrid="0">
      <p:cViewPr>
        <p:scale>
          <a:sx n="103" d="100"/>
          <a:sy n="103" d="100"/>
        </p:scale>
        <p:origin x="-136" y="3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EE72D-D61C-B245-BFBA-2AED660783BF}" type="doc">
      <dgm:prSet loTypeId="urn:microsoft.com/office/officeart/2005/8/layout/hProcess9" loCatId="" qsTypeId="urn:microsoft.com/office/officeart/2005/8/quickstyle/simple4" qsCatId="simple" csTypeId="urn:microsoft.com/office/officeart/2005/8/colors/accent1_2" csCatId="accent1" phldr="1"/>
      <dgm:spPr/>
    </dgm:pt>
    <dgm:pt modelId="{CCFF6E89-2095-074F-9582-470C935FEF75}">
      <dgm:prSet phldrT="[Text]"/>
      <dgm:spPr/>
      <dgm:t>
        <a:bodyPr/>
        <a:lstStyle/>
        <a:p>
          <a:r>
            <a:rPr lang="en-US" dirty="0" smtClean="0"/>
            <a:t>Use Case</a:t>
          </a:r>
          <a:endParaRPr lang="en-US" dirty="0"/>
        </a:p>
      </dgm:t>
    </dgm:pt>
    <dgm:pt modelId="{77020DE6-FE07-3E4F-9935-C216C14B6340}" type="parTrans" cxnId="{3D3102BE-6DD7-C848-A59E-6C45AA3AF61E}">
      <dgm:prSet/>
      <dgm:spPr/>
      <dgm:t>
        <a:bodyPr/>
        <a:lstStyle/>
        <a:p>
          <a:endParaRPr lang="en-US"/>
        </a:p>
      </dgm:t>
    </dgm:pt>
    <dgm:pt modelId="{67549FF2-B8F6-7242-B6C7-33F2A462AD0B}" type="sibTrans" cxnId="{3D3102BE-6DD7-C848-A59E-6C45AA3AF61E}">
      <dgm:prSet/>
      <dgm:spPr/>
      <dgm:t>
        <a:bodyPr/>
        <a:lstStyle/>
        <a:p>
          <a:endParaRPr lang="en-US"/>
        </a:p>
      </dgm:t>
    </dgm:pt>
    <dgm:pt modelId="{00A84833-45E9-A54B-9CE0-3FDF3BDFA29E}" type="pres">
      <dgm:prSet presAssocID="{0D4EE72D-D61C-B245-BFBA-2AED660783BF}" presName="CompostProcess" presStyleCnt="0">
        <dgm:presLayoutVars>
          <dgm:dir/>
          <dgm:resizeHandles val="exact"/>
        </dgm:presLayoutVars>
      </dgm:prSet>
      <dgm:spPr/>
    </dgm:pt>
    <dgm:pt modelId="{CE877E43-73E8-334D-9256-EA6607D563E6}" type="pres">
      <dgm:prSet presAssocID="{0D4EE72D-D61C-B245-BFBA-2AED660783BF}" presName="arrow" presStyleLbl="bgShp" presStyleIdx="0" presStyleCnt="1"/>
      <dgm:spPr/>
    </dgm:pt>
    <dgm:pt modelId="{7219F719-41FA-9F42-AC47-0D7FA9AB9560}" type="pres">
      <dgm:prSet presAssocID="{0D4EE72D-D61C-B245-BFBA-2AED660783BF}" presName="linearProcess" presStyleCnt="0"/>
      <dgm:spPr/>
    </dgm:pt>
    <dgm:pt modelId="{1E1F0941-9E2E-2341-A142-A8669097D71B}" type="pres">
      <dgm:prSet presAssocID="{CCFF6E89-2095-074F-9582-470C935FEF75}" presName="textNode" presStyleLbl="node1" presStyleIdx="0" presStyleCnt="1">
        <dgm:presLayoutVars>
          <dgm:bulletEnabled val="1"/>
        </dgm:presLayoutVars>
      </dgm:prSet>
      <dgm:spPr/>
      <dgm:t>
        <a:bodyPr/>
        <a:lstStyle/>
        <a:p>
          <a:endParaRPr lang="en-US"/>
        </a:p>
      </dgm:t>
    </dgm:pt>
  </dgm:ptLst>
  <dgm:cxnLst>
    <dgm:cxn modelId="{3D3102BE-6DD7-C848-A59E-6C45AA3AF61E}" srcId="{0D4EE72D-D61C-B245-BFBA-2AED660783BF}" destId="{CCFF6E89-2095-074F-9582-470C935FEF75}" srcOrd="0" destOrd="0" parTransId="{77020DE6-FE07-3E4F-9935-C216C14B6340}" sibTransId="{67549FF2-B8F6-7242-B6C7-33F2A462AD0B}"/>
    <dgm:cxn modelId="{8867E27B-2707-5F49-8740-A3F244B05818}" type="presOf" srcId="{CCFF6E89-2095-074F-9582-470C935FEF75}" destId="{1E1F0941-9E2E-2341-A142-A8669097D71B}" srcOrd="0" destOrd="0" presId="urn:microsoft.com/office/officeart/2005/8/layout/hProcess9"/>
    <dgm:cxn modelId="{918BD8B5-C8F6-DA45-9BFE-12E9A54C8FFC}" type="presOf" srcId="{0D4EE72D-D61C-B245-BFBA-2AED660783BF}" destId="{00A84833-45E9-A54B-9CE0-3FDF3BDFA29E}" srcOrd="0" destOrd="0" presId="urn:microsoft.com/office/officeart/2005/8/layout/hProcess9"/>
    <dgm:cxn modelId="{A561FA1A-2848-0D41-917F-FFF5B0AC42DE}" type="presParOf" srcId="{00A84833-45E9-A54B-9CE0-3FDF3BDFA29E}" destId="{CE877E43-73E8-334D-9256-EA6607D563E6}" srcOrd="0" destOrd="0" presId="urn:microsoft.com/office/officeart/2005/8/layout/hProcess9"/>
    <dgm:cxn modelId="{B5066EDE-2F09-A741-85DD-6B53DCD75786}" type="presParOf" srcId="{00A84833-45E9-A54B-9CE0-3FDF3BDFA29E}" destId="{7219F719-41FA-9F42-AC47-0D7FA9AB9560}" srcOrd="1" destOrd="0" presId="urn:microsoft.com/office/officeart/2005/8/layout/hProcess9"/>
    <dgm:cxn modelId="{16FD92CA-E0FD-624D-84F1-8FA815197D81}" type="presParOf" srcId="{7219F719-41FA-9F42-AC47-0D7FA9AB9560}" destId="{1E1F0941-9E2E-2341-A142-A8669097D71B}"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EE72D-D61C-B245-BFBA-2AED660783BF}" type="doc">
      <dgm:prSet loTypeId="urn:microsoft.com/office/officeart/2005/8/layout/hProcess9" loCatId="" qsTypeId="urn:microsoft.com/office/officeart/2005/8/quickstyle/simple4" qsCatId="simple" csTypeId="urn:microsoft.com/office/officeart/2005/8/colors/accent1_2" csCatId="accent1" phldr="1"/>
      <dgm:spPr/>
    </dgm:pt>
    <dgm:pt modelId="{CCFF6E89-2095-074F-9582-470C935FEF75}">
      <dgm:prSet phldrT="[Text]"/>
      <dgm:spPr/>
      <dgm:t>
        <a:bodyPr/>
        <a:lstStyle/>
        <a:p>
          <a:r>
            <a:rPr lang="en-US" dirty="0" smtClean="0"/>
            <a:t>Use Case</a:t>
          </a:r>
          <a:endParaRPr lang="en-US" dirty="0"/>
        </a:p>
      </dgm:t>
    </dgm:pt>
    <dgm:pt modelId="{77020DE6-FE07-3E4F-9935-C216C14B6340}" type="parTrans" cxnId="{3D3102BE-6DD7-C848-A59E-6C45AA3AF61E}">
      <dgm:prSet/>
      <dgm:spPr/>
      <dgm:t>
        <a:bodyPr/>
        <a:lstStyle/>
        <a:p>
          <a:endParaRPr lang="en-US"/>
        </a:p>
      </dgm:t>
    </dgm:pt>
    <dgm:pt modelId="{67549FF2-B8F6-7242-B6C7-33F2A462AD0B}" type="sibTrans" cxnId="{3D3102BE-6DD7-C848-A59E-6C45AA3AF61E}">
      <dgm:prSet/>
      <dgm:spPr/>
      <dgm:t>
        <a:bodyPr/>
        <a:lstStyle/>
        <a:p>
          <a:endParaRPr lang="en-US"/>
        </a:p>
      </dgm:t>
    </dgm:pt>
    <dgm:pt modelId="{30ED8B26-37B0-B946-B0E0-863C9A72F30E}">
      <dgm:prSet phldrT="[Text]"/>
      <dgm:spPr/>
      <dgm:t>
        <a:bodyPr/>
        <a:lstStyle/>
        <a:p>
          <a:r>
            <a:rPr lang="en-US" dirty="0" smtClean="0"/>
            <a:t>Standard Solution</a:t>
          </a:r>
          <a:endParaRPr lang="en-US" dirty="0"/>
        </a:p>
      </dgm:t>
    </dgm:pt>
    <dgm:pt modelId="{2DC0875D-F956-D840-82D3-FD69DCCB5E4D}" type="parTrans" cxnId="{D708ADE5-460E-5C46-B05A-00ECF0097661}">
      <dgm:prSet/>
      <dgm:spPr/>
      <dgm:t>
        <a:bodyPr/>
        <a:lstStyle/>
        <a:p>
          <a:endParaRPr lang="en-US"/>
        </a:p>
      </dgm:t>
    </dgm:pt>
    <dgm:pt modelId="{C659330C-FEBC-C84C-B753-990CE6425773}" type="sibTrans" cxnId="{D708ADE5-460E-5C46-B05A-00ECF0097661}">
      <dgm:prSet/>
      <dgm:spPr/>
      <dgm:t>
        <a:bodyPr/>
        <a:lstStyle/>
        <a:p>
          <a:endParaRPr lang="en-US"/>
        </a:p>
      </dgm:t>
    </dgm:pt>
    <dgm:pt modelId="{00A84833-45E9-A54B-9CE0-3FDF3BDFA29E}" type="pres">
      <dgm:prSet presAssocID="{0D4EE72D-D61C-B245-BFBA-2AED660783BF}" presName="CompostProcess" presStyleCnt="0">
        <dgm:presLayoutVars>
          <dgm:dir/>
          <dgm:resizeHandles val="exact"/>
        </dgm:presLayoutVars>
      </dgm:prSet>
      <dgm:spPr/>
    </dgm:pt>
    <dgm:pt modelId="{CE877E43-73E8-334D-9256-EA6607D563E6}" type="pres">
      <dgm:prSet presAssocID="{0D4EE72D-D61C-B245-BFBA-2AED660783BF}" presName="arrow" presStyleLbl="bgShp" presStyleIdx="0" presStyleCnt="1"/>
      <dgm:spPr/>
    </dgm:pt>
    <dgm:pt modelId="{7219F719-41FA-9F42-AC47-0D7FA9AB9560}" type="pres">
      <dgm:prSet presAssocID="{0D4EE72D-D61C-B245-BFBA-2AED660783BF}" presName="linearProcess" presStyleCnt="0"/>
      <dgm:spPr/>
    </dgm:pt>
    <dgm:pt modelId="{1E1F0941-9E2E-2341-A142-A8669097D71B}" type="pres">
      <dgm:prSet presAssocID="{CCFF6E89-2095-074F-9582-470C935FEF75}" presName="textNode" presStyleLbl="node1" presStyleIdx="0" presStyleCnt="2">
        <dgm:presLayoutVars>
          <dgm:bulletEnabled val="1"/>
        </dgm:presLayoutVars>
      </dgm:prSet>
      <dgm:spPr/>
      <dgm:t>
        <a:bodyPr/>
        <a:lstStyle/>
        <a:p>
          <a:endParaRPr lang="en-US"/>
        </a:p>
      </dgm:t>
    </dgm:pt>
    <dgm:pt modelId="{AE4ED2D3-4662-E84B-8D0D-5CCAA6BCE914}" type="pres">
      <dgm:prSet presAssocID="{67549FF2-B8F6-7242-B6C7-33F2A462AD0B}" presName="sibTrans" presStyleCnt="0"/>
      <dgm:spPr/>
    </dgm:pt>
    <dgm:pt modelId="{7A94BC0F-C55C-424C-BBB8-FC53D8B22E29}" type="pres">
      <dgm:prSet presAssocID="{30ED8B26-37B0-B946-B0E0-863C9A72F30E}" presName="textNode" presStyleLbl="node1" presStyleIdx="1" presStyleCnt="2">
        <dgm:presLayoutVars>
          <dgm:bulletEnabled val="1"/>
        </dgm:presLayoutVars>
      </dgm:prSet>
      <dgm:spPr/>
      <dgm:t>
        <a:bodyPr/>
        <a:lstStyle/>
        <a:p>
          <a:endParaRPr lang="en-US"/>
        </a:p>
      </dgm:t>
    </dgm:pt>
  </dgm:ptLst>
  <dgm:cxnLst>
    <dgm:cxn modelId="{3D3102BE-6DD7-C848-A59E-6C45AA3AF61E}" srcId="{0D4EE72D-D61C-B245-BFBA-2AED660783BF}" destId="{CCFF6E89-2095-074F-9582-470C935FEF75}" srcOrd="0" destOrd="0" parTransId="{77020DE6-FE07-3E4F-9935-C216C14B6340}" sibTransId="{67549FF2-B8F6-7242-B6C7-33F2A462AD0B}"/>
    <dgm:cxn modelId="{503F4852-B940-BA4A-B411-57E3AF6A5D43}" type="presOf" srcId="{0D4EE72D-D61C-B245-BFBA-2AED660783BF}" destId="{00A84833-45E9-A54B-9CE0-3FDF3BDFA29E}" srcOrd="0" destOrd="0" presId="urn:microsoft.com/office/officeart/2005/8/layout/hProcess9"/>
    <dgm:cxn modelId="{D708ADE5-460E-5C46-B05A-00ECF0097661}" srcId="{0D4EE72D-D61C-B245-BFBA-2AED660783BF}" destId="{30ED8B26-37B0-B946-B0E0-863C9A72F30E}" srcOrd="1" destOrd="0" parTransId="{2DC0875D-F956-D840-82D3-FD69DCCB5E4D}" sibTransId="{C659330C-FEBC-C84C-B753-990CE6425773}"/>
    <dgm:cxn modelId="{4234ED5A-3740-D04A-BC65-F9837C44E37F}" type="presOf" srcId="{30ED8B26-37B0-B946-B0E0-863C9A72F30E}" destId="{7A94BC0F-C55C-424C-BBB8-FC53D8B22E29}" srcOrd="0" destOrd="0" presId="urn:microsoft.com/office/officeart/2005/8/layout/hProcess9"/>
    <dgm:cxn modelId="{429762A2-1D35-EB43-A998-256097C5C21C}" type="presOf" srcId="{CCFF6E89-2095-074F-9582-470C935FEF75}" destId="{1E1F0941-9E2E-2341-A142-A8669097D71B}" srcOrd="0" destOrd="0" presId="urn:microsoft.com/office/officeart/2005/8/layout/hProcess9"/>
    <dgm:cxn modelId="{EF28F0F6-E700-7548-AB74-AB521CF5E2F3}" type="presParOf" srcId="{00A84833-45E9-A54B-9CE0-3FDF3BDFA29E}" destId="{CE877E43-73E8-334D-9256-EA6607D563E6}" srcOrd="0" destOrd="0" presId="urn:microsoft.com/office/officeart/2005/8/layout/hProcess9"/>
    <dgm:cxn modelId="{43EE9909-3DF4-8644-A462-C330DF87AC0D}" type="presParOf" srcId="{00A84833-45E9-A54B-9CE0-3FDF3BDFA29E}" destId="{7219F719-41FA-9F42-AC47-0D7FA9AB9560}" srcOrd="1" destOrd="0" presId="urn:microsoft.com/office/officeart/2005/8/layout/hProcess9"/>
    <dgm:cxn modelId="{17116086-61FD-A04E-A154-44494C0F7B30}" type="presParOf" srcId="{7219F719-41FA-9F42-AC47-0D7FA9AB9560}" destId="{1E1F0941-9E2E-2341-A142-A8669097D71B}" srcOrd="0" destOrd="0" presId="urn:microsoft.com/office/officeart/2005/8/layout/hProcess9"/>
    <dgm:cxn modelId="{9C8BF282-2848-7942-9A4A-A94843A071C9}" type="presParOf" srcId="{7219F719-41FA-9F42-AC47-0D7FA9AB9560}" destId="{AE4ED2D3-4662-E84B-8D0D-5CCAA6BCE914}" srcOrd="1" destOrd="0" presId="urn:microsoft.com/office/officeart/2005/8/layout/hProcess9"/>
    <dgm:cxn modelId="{148DCB7B-B4E1-AB42-A7DC-2521E6386D1C}" type="presParOf" srcId="{7219F719-41FA-9F42-AC47-0D7FA9AB9560}" destId="{7A94BC0F-C55C-424C-BBB8-FC53D8B22E29}"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AE8DD7-E6C8-BF4A-8972-39219BA1A675}"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F90F5572-4010-4840-80B9-BF3831747C51}">
      <dgm:prSet phldrT="[Text]"/>
      <dgm:spPr/>
      <dgm:t>
        <a:bodyPr/>
        <a:lstStyle/>
        <a:p>
          <a:r>
            <a:rPr lang="en-US" dirty="0"/>
            <a:t>Planned</a:t>
          </a:r>
        </a:p>
      </dgm:t>
    </dgm:pt>
    <dgm:pt modelId="{185DEE2C-3198-644F-918C-A26491349C23}" type="parTrans" cxnId="{A42B099D-4057-8642-BFA2-A45480B06E38}">
      <dgm:prSet/>
      <dgm:spPr/>
      <dgm:t>
        <a:bodyPr/>
        <a:lstStyle/>
        <a:p>
          <a:endParaRPr lang="en-US"/>
        </a:p>
      </dgm:t>
    </dgm:pt>
    <dgm:pt modelId="{3EEC69BB-31E5-004C-A95D-A0185D813EC8}" type="sibTrans" cxnId="{A42B099D-4057-8642-BFA2-A45480B06E38}">
      <dgm:prSet/>
      <dgm:spPr/>
      <dgm:t>
        <a:bodyPr/>
        <a:lstStyle/>
        <a:p>
          <a:endParaRPr lang="en-US"/>
        </a:p>
      </dgm:t>
    </dgm:pt>
    <dgm:pt modelId="{6186AADE-ACAC-BB46-8008-D23F2F29AF6D}">
      <dgm:prSet phldrT="[Text]"/>
      <dgm:spPr/>
      <dgm:t>
        <a:bodyPr/>
        <a:lstStyle/>
        <a:p>
          <a:r>
            <a:rPr lang="en-US" dirty="0"/>
            <a:t>Scheduled</a:t>
          </a:r>
        </a:p>
      </dgm:t>
    </dgm:pt>
    <dgm:pt modelId="{F3783AE8-9805-5343-BDFD-E5CC1CEBF9E1}" type="parTrans" cxnId="{72020946-F176-AF49-A86D-1D01FAB73FB0}">
      <dgm:prSet/>
      <dgm:spPr/>
      <dgm:t>
        <a:bodyPr/>
        <a:lstStyle/>
        <a:p>
          <a:endParaRPr lang="en-US"/>
        </a:p>
      </dgm:t>
    </dgm:pt>
    <dgm:pt modelId="{AA669D0C-6E44-AB48-A371-D834F399DD06}" type="sibTrans" cxnId="{72020946-F176-AF49-A86D-1D01FAB73FB0}">
      <dgm:prSet/>
      <dgm:spPr/>
      <dgm:t>
        <a:bodyPr/>
        <a:lstStyle/>
        <a:p>
          <a:endParaRPr lang="en-US"/>
        </a:p>
      </dgm:t>
    </dgm:pt>
    <dgm:pt modelId="{2EFC1731-D7FC-8442-AF06-12870F3D62B4}">
      <dgm:prSet phldrT="[Text]"/>
      <dgm:spPr/>
      <dgm:t>
        <a:bodyPr/>
        <a:lstStyle/>
        <a:p>
          <a:r>
            <a:rPr lang="en-US" dirty="0"/>
            <a:t>Performed</a:t>
          </a:r>
        </a:p>
      </dgm:t>
    </dgm:pt>
    <dgm:pt modelId="{8E82ADFB-DCCB-2B47-8059-2D16CF45CF2D}" type="parTrans" cxnId="{222A9EB6-F81A-454B-AFAD-918EF3C899B1}">
      <dgm:prSet/>
      <dgm:spPr/>
      <dgm:t>
        <a:bodyPr/>
        <a:lstStyle/>
        <a:p>
          <a:endParaRPr lang="en-US"/>
        </a:p>
      </dgm:t>
    </dgm:pt>
    <dgm:pt modelId="{0DEDC6DF-8FEF-9C49-A303-1EEAC2911A3C}" type="sibTrans" cxnId="{222A9EB6-F81A-454B-AFAD-918EF3C899B1}">
      <dgm:prSet/>
      <dgm:spPr/>
      <dgm:t>
        <a:bodyPr/>
        <a:lstStyle/>
        <a:p>
          <a:endParaRPr lang="en-US"/>
        </a:p>
      </dgm:t>
    </dgm:pt>
    <dgm:pt modelId="{17E6C5A1-6F08-3947-93D7-B02A2120F7CB}">
      <dgm:prSet phldrT="[Text]"/>
      <dgm:spPr>
        <a:solidFill>
          <a:srgbClr val="008000"/>
        </a:solidFill>
        <a:effectLst>
          <a:outerShdw blurRad="40000" dist="23000" dir="5400000" rotWithShape="0">
            <a:srgbClr val="CCFFCC">
              <a:alpha val="35000"/>
            </a:srgbClr>
          </a:outerShdw>
        </a:effectLst>
      </dgm:spPr>
      <dgm:t>
        <a:bodyPr/>
        <a:lstStyle/>
        <a:p>
          <a:r>
            <a:rPr lang="en-US"/>
            <a:t>Archived</a:t>
          </a:r>
        </a:p>
      </dgm:t>
    </dgm:pt>
    <dgm:pt modelId="{04EF302A-2E30-AE48-B982-9BC2417AA4DF}" type="parTrans" cxnId="{584A6A0E-9BF2-1F4F-8343-71271A30C182}">
      <dgm:prSet/>
      <dgm:spPr/>
      <dgm:t>
        <a:bodyPr/>
        <a:lstStyle/>
        <a:p>
          <a:endParaRPr lang="en-US"/>
        </a:p>
      </dgm:t>
    </dgm:pt>
    <dgm:pt modelId="{4492ED9E-D19B-2945-8050-67C129B5D0E7}" type="sibTrans" cxnId="{584A6A0E-9BF2-1F4F-8343-71271A30C182}">
      <dgm:prSet/>
      <dgm:spPr/>
      <dgm:t>
        <a:bodyPr/>
        <a:lstStyle/>
        <a:p>
          <a:endParaRPr lang="en-US"/>
        </a:p>
      </dgm:t>
    </dgm:pt>
    <dgm:pt modelId="{9FA16D16-6EB0-134D-8EB6-49E4533996AB}">
      <dgm:prSet/>
      <dgm:spPr/>
      <dgm:t>
        <a:bodyPr/>
        <a:lstStyle/>
        <a:p>
          <a:r>
            <a:rPr lang="en-US"/>
            <a:t>Aborted</a:t>
          </a:r>
        </a:p>
      </dgm:t>
    </dgm:pt>
    <dgm:pt modelId="{0475D01B-3865-1544-9623-72E37D926DDC}" type="parTrans" cxnId="{145BDE55-F54E-1749-A785-BB54BA4E4D3E}">
      <dgm:prSet/>
      <dgm:spPr/>
      <dgm:t>
        <a:bodyPr/>
        <a:lstStyle/>
        <a:p>
          <a:endParaRPr lang="en-US"/>
        </a:p>
      </dgm:t>
    </dgm:pt>
    <dgm:pt modelId="{2284429F-7CC2-F642-A468-EE3D94A297F2}" type="sibTrans" cxnId="{145BDE55-F54E-1749-A785-BB54BA4E4D3E}">
      <dgm:prSet/>
      <dgm:spPr/>
      <dgm:t>
        <a:bodyPr/>
        <a:lstStyle/>
        <a:p>
          <a:endParaRPr lang="en-US"/>
        </a:p>
      </dgm:t>
    </dgm:pt>
    <dgm:pt modelId="{9AE85C93-AD70-1040-9AC5-7E6FF0427B46}" type="pres">
      <dgm:prSet presAssocID="{5AAE8DD7-E6C8-BF4A-8972-39219BA1A675}" presName="cycle" presStyleCnt="0">
        <dgm:presLayoutVars>
          <dgm:dir/>
          <dgm:resizeHandles val="exact"/>
        </dgm:presLayoutVars>
      </dgm:prSet>
      <dgm:spPr/>
      <dgm:t>
        <a:bodyPr/>
        <a:lstStyle/>
        <a:p>
          <a:endParaRPr lang="en-US"/>
        </a:p>
      </dgm:t>
    </dgm:pt>
    <dgm:pt modelId="{DFD1F225-6362-E347-8658-D0D50F98C2B3}" type="pres">
      <dgm:prSet presAssocID="{F90F5572-4010-4840-80B9-BF3831747C51}" presName="node" presStyleLbl="node1" presStyleIdx="0" presStyleCnt="5" custRadScaleRad="228432" custRadScaleInc="-202856">
        <dgm:presLayoutVars>
          <dgm:bulletEnabled val="1"/>
        </dgm:presLayoutVars>
      </dgm:prSet>
      <dgm:spPr/>
      <dgm:t>
        <a:bodyPr/>
        <a:lstStyle/>
        <a:p>
          <a:endParaRPr lang="en-US"/>
        </a:p>
      </dgm:t>
    </dgm:pt>
    <dgm:pt modelId="{CDD24C7A-3EF2-2945-94FB-7BB8C443C1AE}" type="pres">
      <dgm:prSet presAssocID="{3EEC69BB-31E5-004C-A95D-A0185D813EC8}" presName="sibTrans" presStyleLbl="sibTrans2D1" presStyleIdx="0" presStyleCnt="5"/>
      <dgm:spPr/>
      <dgm:t>
        <a:bodyPr/>
        <a:lstStyle/>
        <a:p>
          <a:endParaRPr lang="en-US"/>
        </a:p>
      </dgm:t>
    </dgm:pt>
    <dgm:pt modelId="{11D83B9C-B25C-7848-8140-2EA47FA7BCB4}" type="pres">
      <dgm:prSet presAssocID="{3EEC69BB-31E5-004C-A95D-A0185D813EC8}" presName="connectorText" presStyleLbl="sibTrans2D1" presStyleIdx="0" presStyleCnt="5"/>
      <dgm:spPr/>
      <dgm:t>
        <a:bodyPr/>
        <a:lstStyle/>
        <a:p>
          <a:endParaRPr lang="en-US"/>
        </a:p>
      </dgm:t>
    </dgm:pt>
    <dgm:pt modelId="{9C173178-71BA-A34F-9717-546298DE9EA8}" type="pres">
      <dgm:prSet presAssocID="{6186AADE-ACAC-BB46-8008-D23F2F29AF6D}" presName="node" presStyleLbl="node1" presStyleIdx="1" presStyleCnt="5" custRadScaleRad="101711" custRadScaleInc="-332550">
        <dgm:presLayoutVars>
          <dgm:bulletEnabled val="1"/>
        </dgm:presLayoutVars>
      </dgm:prSet>
      <dgm:spPr/>
      <dgm:t>
        <a:bodyPr/>
        <a:lstStyle/>
        <a:p>
          <a:endParaRPr lang="en-US"/>
        </a:p>
      </dgm:t>
    </dgm:pt>
    <dgm:pt modelId="{A8E23981-C764-9F4C-90F1-120F4DDE1EA1}" type="pres">
      <dgm:prSet presAssocID="{AA669D0C-6E44-AB48-A371-D834F399DD06}" presName="sibTrans" presStyleLbl="sibTrans2D1" presStyleIdx="1" presStyleCnt="5"/>
      <dgm:spPr/>
      <dgm:t>
        <a:bodyPr/>
        <a:lstStyle/>
        <a:p>
          <a:endParaRPr lang="en-US"/>
        </a:p>
      </dgm:t>
    </dgm:pt>
    <dgm:pt modelId="{FDF7A0A0-29BF-2E4B-8EE8-99B31B194E6E}" type="pres">
      <dgm:prSet presAssocID="{AA669D0C-6E44-AB48-A371-D834F399DD06}" presName="connectorText" presStyleLbl="sibTrans2D1" presStyleIdx="1" presStyleCnt="5"/>
      <dgm:spPr/>
      <dgm:t>
        <a:bodyPr/>
        <a:lstStyle/>
        <a:p>
          <a:endParaRPr lang="en-US"/>
        </a:p>
      </dgm:t>
    </dgm:pt>
    <dgm:pt modelId="{036A1577-1B12-7349-BCE1-B1E9CEE59666}" type="pres">
      <dgm:prSet presAssocID="{2EFC1731-D7FC-8442-AF06-12870F3D62B4}" presName="node" presStyleLbl="node1" presStyleIdx="2" presStyleCnt="5" custRadScaleRad="87284" custRadScaleInc="-294819">
        <dgm:presLayoutVars>
          <dgm:bulletEnabled val="1"/>
        </dgm:presLayoutVars>
      </dgm:prSet>
      <dgm:spPr/>
      <dgm:t>
        <a:bodyPr/>
        <a:lstStyle/>
        <a:p>
          <a:endParaRPr lang="en-US"/>
        </a:p>
      </dgm:t>
    </dgm:pt>
    <dgm:pt modelId="{1831E60F-0035-9E4C-8D85-6E0FB04481F0}" type="pres">
      <dgm:prSet presAssocID="{0DEDC6DF-8FEF-9C49-A303-1EEAC2911A3C}" presName="sibTrans" presStyleLbl="sibTrans2D1" presStyleIdx="2" presStyleCnt="5" custScaleX="89824" custScaleY="128052"/>
      <dgm:spPr/>
      <dgm:t>
        <a:bodyPr/>
        <a:lstStyle/>
        <a:p>
          <a:endParaRPr lang="en-US"/>
        </a:p>
      </dgm:t>
    </dgm:pt>
    <dgm:pt modelId="{42BF1670-8D68-D645-976C-6E05E663C015}" type="pres">
      <dgm:prSet presAssocID="{0DEDC6DF-8FEF-9C49-A303-1EEAC2911A3C}" presName="connectorText" presStyleLbl="sibTrans2D1" presStyleIdx="2" presStyleCnt="5"/>
      <dgm:spPr/>
      <dgm:t>
        <a:bodyPr/>
        <a:lstStyle/>
        <a:p>
          <a:endParaRPr lang="en-US"/>
        </a:p>
      </dgm:t>
    </dgm:pt>
    <dgm:pt modelId="{FFE86B09-08B2-4C4D-B73A-D45BD0111D1C}" type="pres">
      <dgm:prSet presAssocID="{17E6C5A1-6F08-3947-93D7-B02A2120F7CB}" presName="node" presStyleLbl="node1" presStyleIdx="3" presStyleCnt="5" custRadScaleRad="200850" custRadScaleInc="-390016">
        <dgm:presLayoutVars>
          <dgm:bulletEnabled val="1"/>
        </dgm:presLayoutVars>
      </dgm:prSet>
      <dgm:spPr/>
      <dgm:t>
        <a:bodyPr/>
        <a:lstStyle/>
        <a:p>
          <a:endParaRPr lang="en-US"/>
        </a:p>
      </dgm:t>
    </dgm:pt>
    <dgm:pt modelId="{33F5421F-3365-8842-A148-B15E4E0CEFF2}" type="pres">
      <dgm:prSet presAssocID="{4492ED9E-D19B-2945-8050-67C129B5D0E7}" presName="sibTrans" presStyleLbl="sibTrans2D1" presStyleIdx="3" presStyleCnt="5" custScaleX="67650" custScaleY="116548" custLinFactNeighborX="-50502" custLinFactNeighborY="23682"/>
      <dgm:spPr/>
      <dgm:t>
        <a:bodyPr/>
        <a:lstStyle/>
        <a:p>
          <a:endParaRPr lang="en-US"/>
        </a:p>
      </dgm:t>
    </dgm:pt>
    <dgm:pt modelId="{AF1178EE-EAE8-294C-AA30-927FF5023322}" type="pres">
      <dgm:prSet presAssocID="{4492ED9E-D19B-2945-8050-67C129B5D0E7}" presName="connectorText" presStyleLbl="sibTrans2D1" presStyleIdx="3" presStyleCnt="5"/>
      <dgm:spPr/>
      <dgm:t>
        <a:bodyPr/>
        <a:lstStyle/>
        <a:p>
          <a:endParaRPr lang="en-US"/>
        </a:p>
      </dgm:t>
    </dgm:pt>
    <dgm:pt modelId="{DE4BC374-A643-AC46-8595-775C322AE1DE}" type="pres">
      <dgm:prSet presAssocID="{9FA16D16-6EB0-134D-8EB6-49E4533996AB}" presName="node" presStyleLbl="node1" presStyleIdx="4" presStyleCnt="5" custRadScaleRad="95833" custRadScaleInc="-130871">
        <dgm:presLayoutVars>
          <dgm:bulletEnabled val="1"/>
        </dgm:presLayoutVars>
      </dgm:prSet>
      <dgm:spPr/>
      <dgm:t>
        <a:bodyPr/>
        <a:lstStyle/>
        <a:p>
          <a:endParaRPr lang="en-US"/>
        </a:p>
      </dgm:t>
    </dgm:pt>
    <dgm:pt modelId="{2B517E9B-B44D-F04D-95CC-ACA0C0FFB9DB}" type="pres">
      <dgm:prSet presAssocID="{2284429F-7CC2-F642-A468-EE3D94A297F2}" presName="sibTrans" presStyleLbl="sibTrans2D1" presStyleIdx="4" presStyleCnt="5" custScaleY="120857"/>
      <dgm:spPr/>
      <dgm:t>
        <a:bodyPr/>
        <a:lstStyle/>
        <a:p>
          <a:endParaRPr lang="en-US"/>
        </a:p>
      </dgm:t>
    </dgm:pt>
    <dgm:pt modelId="{4F8BFFCA-D336-974F-B3A3-85492A2AFF99}" type="pres">
      <dgm:prSet presAssocID="{2284429F-7CC2-F642-A468-EE3D94A297F2}" presName="connectorText" presStyleLbl="sibTrans2D1" presStyleIdx="4" presStyleCnt="5"/>
      <dgm:spPr/>
      <dgm:t>
        <a:bodyPr/>
        <a:lstStyle/>
        <a:p>
          <a:endParaRPr lang="en-US"/>
        </a:p>
      </dgm:t>
    </dgm:pt>
  </dgm:ptLst>
  <dgm:cxnLst>
    <dgm:cxn modelId="{79C96168-5A56-0047-BA7B-4C5047DD5D06}" type="presOf" srcId="{2EFC1731-D7FC-8442-AF06-12870F3D62B4}" destId="{036A1577-1B12-7349-BCE1-B1E9CEE59666}" srcOrd="0" destOrd="0" presId="urn:microsoft.com/office/officeart/2005/8/layout/cycle2"/>
    <dgm:cxn modelId="{1C7BC481-E667-3548-B64B-929DEA17B701}" type="presOf" srcId="{2284429F-7CC2-F642-A468-EE3D94A297F2}" destId="{4F8BFFCA-D336-974F-B3A3-85492A2AFF99}" srcOrd="1" destOrd="0" presId="urn:microsoft.com/office/officeart/2005/8/layout/cycle2"/>
    <dgm:cxn modelId="{F7AD8384-92EA-384B-B3AB-F82732F56170}" type="presOf" srcId="{0DEDC6DF-8FEF-9C49-A303-1EEAC2911A3C}" destId="{1831E60F-0035-9E4C-8D85-6E0FB04481F0}" srcOrd="0" destOrd="0" presId="urn:microsoft.com/office/officeart/2005/8/layout/cycle2"/>
    <dgm:cxn modelId="{5D91BFFB-EA5D-3543-AC43-3AA748314EAF}" type="presOf" srcId="{3EEC69BB-31E5-004C-A95D-A0185D813EC8}" destId="{CDD24C7A-3EF2-2945-94FB-7BB8C443C1AE}" srcOrd="0" destOrd="0" presId="urn:microsoft.com/office/officeart/2005/8/layout/cycle2"/>
    <dgm:cxn modelId="{E01A32A1-966A-474F-835D-CC9DC2773179}" type="presOf" srcId="{4492ED9E-D19B-2945-8050-67C129B5D0E7}" destId="{AF1178EE-EAE8-294C-AA30-927FF5023322}" srcOrd="1" destOrd="0" presId="urn:microsoft.com/office/officeart/2005/8/layout/cycle2"/>
    <dgm:cxn modelId="{72020946-F176-AF49-A86D-1D01FAB73FB0}" srcId="{5AAE8DD7-E6C8-BF4A-8972-39219BA1A675}" destId="{6186AADE-ACAC-BB46-8008-D23F2F29AF6D}" srcOrd="1" destOrd="0" parTransId="{F3783AE8-9805-5343-BDFD-E5CC1CEBF9E1}" sibTransId="{AA669D0C-6E44-AB48-A371-D834F399DD06}"/>
    <dgm:cxn modelId="{60903B3C-DFD5-8545-A9EC-5E4FFDD51DB4}" type="presOf" srcId="{17E6C5A1-6F08-3947-93D7-B02A2120F7CB}" destId="{FFE86B09-08B2-4C4D-B73A-D45BD0111D1C}" srcOrd="0" destOrd="0" presId="urn:microsoft.com/office/officeart/2005/8/layout/cycle2"/>
    <dgm:cxn modelId="{145BDE55-F54E-1749-A785-BB54BA4E4D3E}" srcId="{5AAE8DD7-E6C8-BF4A-8972-39219BA1A675}" destId="{9FA16D16-6EB0-134D-8EB6-49E4533996AB}" srcOrd="4" destOrd="0" parTransId="{0475D01B-3865-1544-9623-72E37D926DDC}" sibTransId="{2284429F-7CC2-F642-A468-EE3D94A297F2}"/>
    <dgm:cxn modelId="{400C657E-BFC3-0640-9542-CF81FD35DE41}" type="presOf" srcId="{AA669D0C-6E44-AB48-A371-D834F399DD06}" destId="{FDF7A0A0-29BF-2E4B-8EE8-99B31B194E6E}" srcOrd="1" destOrd="0" presId="urn:microsoft.com/office/officeart/2005/8/layout/cycle2"/>
    <dgm:cxn modelId="{222A9EB6-F81A-454B-AFAD-918EF3C899B1}" srcId="{5AAE8DD7-E6C8-BF4A-8972-39219BA1A675}" destId="{2EFC1731-D7FC-8442-AF06-12870F3D62B4}" srcOrd="2" destOrd="0" parTransId="{8E82ADFB-DCCB-2B47-8059-2D16CF45CF2D}" sibTransId="{0DEDC6DF-8FEF-9C49-A303-1EEAC2911A3C}"/>
    <dgm:cxn modelId="{A4A33895-7E87-6541-8219-6593BE018141}" type="presOf" srcId="{F90F5572-4010-4840-80B9-BF3831747C51}" destId="{DFD1F225-6362-E347-8658-D0D50F98C2B3}" srcOrd="0" destOrd="0" presId="urn:microsoft.com/office/officeart/2005/8/layout/cycle2"/>
    <dgm:cxn modelId="{3ED9773C-8DE9-624E-9C40-158673D16B28}" type="presOf" srcId="{5AAE8DD7-E6C8-BF4A-8972-39219BA1A675}" destId="{9AE85C93-AD70-1040-9AC5-7E6FF0427B46}" srcOrd="0" destOrd="0" presId="urn:microsoft.com/office/officeart/2005/8/layout/cycle2"/>
    <dgm:cxn modelId="{0A4D1C17-AFB1-A44D-9E07-8DE42151BE8E}" type="presOf" srcId="{6186AADE-ACAC-BB46-8008-D23F2F29AF6D}" destId="{9C173178-71BA-A34F-9717-546298DE9EA8}" srcOrd="0" destOrd="0" presId="urn:microsoft.com/office/officeart/2005/8/layout/cycle2"/>
    <dgm:cxn modelId="{25C0513B-21E7-A048-8E4D-B2D9FAB45DA3}" type="presOf" srcId="{2284429F-7CC2-F642-A468-EE3D94A297F2}" destId="{2B517E9B-B44D-F04D-95CC-ACA0C0FFB9DB}" srcOrd="0" destOrd="0" presId="urn:microsoft.com/office/officeart/2005/8/layout/cycle2"/>
    <dgm:cxn modelId="{0F3723D5-650A-6C4E-87A7-EF26253CAE2E}" type="presOf" srcId="{0DEDC6DF-8FEF-9C49-A303-1EEAC2911A3C}" destId="{42BF1670-8D68-D645-976C-6E05E663C015}" srcOrd="1" destOrd="0" presId="urn:microsoft.com/office/officeart/2005/8/layout/cycle2"/>
    <dgm:cxn modelId="{A42B099D-4057-8642-BFA2-A45480B06E38}" srcId="{5AAE8DD7-E6C8-BF4A-8972-39219BA1A675}" destId="{F90F5572-4010-4840-80B9-BF3831747C51}" srcOrd="0" destOrd="0" parTransId="{185DEE2C-3198-644F-918C-A26491349C23}" sibTransId="{3EEC69BB-31E5-004C-A95D-A0185D813EC8}"/>
    <dgm:cxn modelId="{163F8DC2-5E3F-0947-8C9D-EEA72D9E6C1C}" type="presOf" srcId="{9FA16D16-6EB0-134D-8EB6-49E4533996AB}" destId="{DE4BC374-A643-AC46-8595-775C322AE1DE}" srcOrd="0" destOrd="0" presId="urn:microsoft.com/office/officeart/2005/8/layout/cycle2"/>
    <dgm:cxn modelId="{3EA3D024-9F8D-654F-8987-DB290F321431}" type="presOf" srcId="{3EEC69BB-31E5-004C-A95D-A0185D813EC8}" destId="{11D83B9C-B25C-7848-8140-2EA47FA7BCB4}" srcOrd="1" destOrd="0" presId="urn:microsoft.com/office/officeart/2005/8/layout/cycle2"/>
    <dgm:cxn modelId="{7E7EB5D6-ABA0-7441-9067-3FE04013E123}" type="presOf" srcId="{4492ED9E-D19B-2945-8050-67C129B5D0E7}" destId="{33F5421F-3365-8842-A148-B15E4E0CEFF2}" srcOrd="0" destOrd="0" presId="urn:microsoft.com/office/officeart/2005/8/layout/cycle2"/>
    <dgm:cxn modelId="{EE44DDB0-B7E2-EA46-B2E8-F30B8EEC2858}" type="presOf" srcId="{AA669D0C-6E44-AB48-A371-D834F399DD06}" destId="{A8E23981-C764-9F4C-90F1-120F4DDE1EA1}" srcOrd="0" destOrd="0" presId="urn:microsoft.com/office/officeart/2005/8/layout/cycle2"/>
    <dgm:cxn modelId="{584A6A0E-9BF2-1F4F-8343-71271A30C182}" srcId="{5AAE8DD7-E6C8-BF4A-8972-39219BA1A675}" destId="{17E6C5A1-6F08-3947-93D7-B02A2120F7CB}" srcOrd="3" destOrd="0" parTransId="{04EF302A-2E30-AE48-B982-9BC2417AA4DF}" sibTransId="{4492ED9E-D19B-2945-8050-67C129B5D0E7}"/>
    <dgm:cxn modelId="{D70DCCF9-B016-1240-8C7C-CB1C88AC4FB2}" type="presParOf" srcId="{9AE85C93-AD70-1040-9AC5-7E6FF0427B46}" destId="{DFD1F225-6362-E347-8658-D0D50F98C2B3}" srcOrd="0" destOrd="0" presId="urn:microsoft.com/office/officeart/2005/8/layout/cycle2"/>
    <dgm:cxn modelId="{230C03BB-33B2-7142-B1F2-B09325602E7B}" type="presParOf" srcId="{9AE85C93-AD70-1040-9AC5-7E6FF0427B46}" destId="{CDD24C7A-3EF2-2945-94FB-7BB8C443C1AE}" srcOrd="1" destOrd="0" presId="urn:microsoft.com/office/officeart/2005/8/layout/cycle2"/>
    <dgm:cxn modelId="{616CA1D4-892D-284A-97AA-0273F5C75F68}" type="presParOf" srcId="{CDD24C7A-3EF2-2945-94FB-7BB8C443C1AE}" destId="{11D83B9C-B25C-7848-8140-2EA47FA7BCB4}" srcOrd="0" destOrd="0" presId="urn:microsoft.com/office/officeart/2005/8/layout/cycle2"/>
    <dgm:cxn modelId="{D47F876E-15E7-8F4E-9F53-AB6F00920A89}" type="presParOf" srcId="{9AE85C93-AD70-1040-9AC5-7E6FF0427B46}" destId="{9C173178-71BA-A34F-9717-546298DE9EA8}" srcOrd="2" destOrd="0" presId="urn:microsoft.com/office/officeart/2005/8/layout/cycle2"/>
    <dgm:cxn modelId="{9204C0E7-6132-B841-95A5-22E7AD57FC8D}" type="presParOf" srcId="{9AE85C93-AD70-1040-9AC5-7E6FF0427B46}" destId="{A8E23981-C764-9F4C-90F1-120F4DDE1EA1}" srcOrd="3" destOrd="0" presId="urn:microsoft.com/office/officeart/2005/8/layout/cycle2"/>
    <dgm:cxn modelId="{7AFB14F2-95EA-AE46-9890-844BFE30C214}" type="presParOf" srcId="{A8E23981-C764-9F4C-90F1-120F4DDE1EA1}" destId="{FDF7A0A0-29BF-2E4B-8EE8-99B31B194E6E}" srcOrd="0" destOrd="0" presId="urn:microsoft.com/office/officeart/2005/8/layout/cycle2"/>
    <dgm:cxn modelId="{75854B10-AF73-394B-B99B-38E592CB4FDC}" type="presParOf" srcId="{9AE85C93-AD70-1040-9AC5-7E6FF0427B46}" destId="{036A1577-1B12-7349-BCE1-B1E9CEE59666}" srcOrd="4" destOrd="0" presId="urn:microsoft.com/office/officeart/2005/8/layout/cycle2"/>
    <dgm:cxn modelId="{6487555E-FBBE-5D4C-9828-555418CDCB4E}" type="presParOf" srcId="{9AE85C93-AD70-1040-9AC5-7E6FF0427B46}" destId="{1831E60F-0035-9E4C-8D85-6E0FB04481F0}" srcOrd="5" destOrd="0" presId="urn:microsoft.com/office/officeart/2005/8/layout/cycle2"/>
    <dgm:cxn modelId="{E7A3AC26-D25C-7A4A-9580-CBAF7DC2DB3E}" type="presParOf" srcId="{1831E60F-0035-9E4C-8D85-6E0FB04481F0}" destId="{42BF1670-8D68-D645-976C-6E05E663C015}" srcOrd="0" destOrd="0" presId="urn:microsoft.com/office/officeart/2005/8/layout/cycle2"/>
    <dgm:cxn modelId="{B1FD8F08-68D7-584B-A290-49598881E095}" type="presParOf" srcId="{9AE85C93-AD70-1040-9AC5-7E6FF0427B46}" destId="{FFE86B09-08B2-4C4D-B73A-D45BD0111D1C}" srcOrd="6" destOrd="0" presId="urn:microsoft.com/office/officeart/2005/8/layout/cycle2"/>
    <dgm:cxn modelId="{F0BCE2DA-159D-B246-8751-629D2C6C39A4}" type="presParOf" srcId="{9AE85C93-AD70-1040-9AC5-7E6FF0427B46}" destId="{33F5421F-3365-8842-A148-B15E4E0CEFF2}" srcOrd="7" destOrd="0" presId="urn:microsoft.com/office/officeart/2005/8/layout/cycle2"/>
    <dgm:cxn modelId="{E9FA39F0-7920-0D45-BAEF-BA7998B17396}" type="presParOf" srcId="{33F5421F-3365-8842-A148-B15E4E0CEFF2}" destId="{AF1178EE-EAE8-294C-AA30-927FF5023322}" srcOrd="0" destOrd="0" presId="urn:microsoft.com/office/officeart/2005/8/layout/cycle2"/>
    <dgm:cxn modelId="{B9EA4C40-E1BB-984C-AB90-3CF0DF788287}" type="presParOf" srcId="{9AE85C93-AD70-1040-9AC5-7E6FF0427B46}" destId="{DE4BC374-A643-AC46-8595-775C322AE1DE}" srcOrd="8" destOrd="0" presId="urn:microsoft.com/office/officeart/2005/8/layout/cycle2"/>
    <dgm:cxn modelId="{97DEE0E7-B216-B54A-B91B-0FA145DD7107}" type="presParOf" srcId="{9AE85C93-AD70-1040-9AC5-7E6FF0427B46}" destId="{2B517E9B-B44D-F04D-95CC-ACA0C0FFB9DB}" srcOrd="9" destOrd="0" presId="urn:microsoft.com/office/officeart/2005/8/layout/cycle2"/>
    <dgm:cxn modelId="{AE332AA2-80A7-4D48-A779-B5D2C5D0BB0F}" type="presParOf" srcId="{2B517E9B-B44D-F04D-95CC-ACA0C0FFB9DB}" destId="{4F8BFFCA-D336-974F-B3A3-85492A2AFF9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EE72D-D61C-B245-BFBA-2AED660783BF}" type="doc">
      <dgm:prSet loTypeId="urn:microsoft.com/office/officeart/2005/8/layout/hProcess9" loCatId="" qsTypeId="urn:microsoft.com/office/officeart/2005/8/quickstyle/simple4" qsCatId="simple" csTypeId="urn:microsoft.com/office/officeart/2005/8/colors/accent1_2" csCatId="accent1" phldr="1"/>
      <dgm:spPr/>
    </dgm:pt>
    <dgm:pt modelId="{CCFF6E89-2095-074F-9582-470C935FEF75}">
      <dgm:prSet phldrT="[Text]"/>
      <dgm:spPr/>
      <dgm:t>
        <a:bodyPr/>
        <a:lstStyle/>
        <a:p>
          <a:r>
            <a:rPr lang="en-US" dirty="0" smtClean="0"/>
            <a:t>Use Case</a:t>
          </a:r>
          <a:endParaRPr lang="en-US" dirty="0"/>
        </a:p>
      </dgm:t>
    </dgm:pt>
    <dgm:pt modelId="{77020DE6-FE07-3E4F-9935-C216C14B6340}" type="parTrans" cxnId="{3D3102BE-6DD7-C848-A59E-6C45AA3AF61E}">
      <dgm:prSet/>
      <dgm:spPr/>
      <dgm:t>
        <a:bodyPr/>
        <a:lstStyle/>
        <a:p>
          <a:endParaRPr lang="en-US"/>
        </a:p>
      </dgm:t>
    </dgm:pt>
    <dgm:pt modelId="{67549FF2-B8F6-7242-B6C7-33F2A462AD0B}" type="sibTrans" cxnId="{3D3102BE-6DD7-C848-A59E-6C45AA3AF61E}">
      <dgm:prSet/>
      <dgm:spPr/>
      <dgm:t>
        <a:bodyPr/>
        <a:lstStyle/>
        <a:p>
          <a:endParaRPr lang="en-US"/>
        </a:p>
      </dgm:t>
    </dgm:pt>
    <dgm:pt modelId="{30ED8B26-37B0-B946-B0E0-863C9A72F30E}">
      <dgm:prSet phldrT="[Text]"/>
      <dgm:spPr/>
      <dgm:t>
        <a:bodyPr/>
        <a:lstStyle/>
        <a:p>
          <a:r>
            <a:rPr lang="en-US" dirty="0" smtClean="0"/>
            <a:t>Standard Solution</a:t>
          </a:r>
          <a:endParaRPr lang="en-US" dirty="0"/>
        </a:p>
      </dgm:t>
    </dgm:pt>
    <dgm:pt modelId="{2DC0875D-F956-D840-82D3-FD69DCCB5E4D}" type="parTrans" cxnId="{D708ADE5-460E-5C46-B05A-00ECF0097661}">
      <dgm:prSet/>
      <dgm:spPr/>
      <dgm:t>
        <a:bodyPr/>
        <a:lstStyle/>
        <a:p>
          <a:endParaRPr lang="en-US"/>
        </a:p>
      </dgm:t>
    </dgm:pt>
    <dgm:pt modelId="{C659330C-FEBC-C84C-B753-990CE6425773}" type="sibTrans" cxnId="{D708ADE5-460E-5C46-B05A-00ECF0097661}">
      <dgm:prSet/>
      <dgm:spPr/>
      <dgm:t>
        <a:bodyPr/>
        <a:lstStyle/>
        <a:p>
          <a:endParaRPr lang="en-US"/>
        </a:p>
      </dgm:t>
    </dgm:pt>
    <dgm:pt modelId="{6A26D4D3-01C0-A643-83FD-A25C2C82F455}">
      <dgm:prSet phldrT="[Text]"/>
      <dgm:spPr/>
      <dgm:t>
        <a:bodyPr/>
        <a:lstStyle/>
        <a:p>
          <a:r>
            <a:rPr lang="en-US" dirty="0" smtClean="0"/>
            <a:t>Reference Implementations</a:t>
          </a:r>
          <a:endParaRPr lang="en-US" dirty="0"/>
        </a:p>
      </dgm:t>
    </dgm:pt>
    <dgm:pt modelId="{16E16E79-1BD7-C241-8715-21A4C613F600}" type="parTrans" cxnId="{3206D6CF-D888-DA48-B36F-3B3AF6F750F1}">
      <dgm:prSet/>
      <dgm:spPr/>
      <dgm:t>
        <a:bodyPr/>
        <a:lstStyle/>
        <a:p>
          <a:endParaRPr lang="en-US"/>
        </a:p>
      </dgm:t>
    </dgm:pt>
    <dgm:pt modelId="{C61567D5-12B1-7F4C-8234-5FA2883DAC75}" type="sibTrans" cxnId="{3206D6CF-D888-DA48-B36F-3B3AF6F750F1}">
      <dgm:prSet/>
      <dgm:spPr/>
      <dgm:t>
        <a:bodyPr/>
        <a:lstStyle/>
        <a:p>
          <a:endParaRPr lang="en-US"/>
        </a:p>
      </dgm:t>
    </dgm:pt>
    <dgm:pt modelId="{00A84833-45E9-A54B-9CE0-3FDF3BDFA29E}" type="pres">
      <dgm:prSet presAssocID="{0D4EE72D-D61C-B245-BFBA-2AED660783BF}" presName="CompostProcess" presStyleCnt="0">
        <dgm:presLayoutVars>
          <dgm:dir/>
          <dgm:resizeHandles val="exact"/>
        </dgm:presLayoutVars>
      </dgm:prSet>
      <dgm:spPr/>
    </dgm:pt>
    <dgm:pt modelId="{CE877E43-73E8-334D-9256-EA6607D563E6}" type="pres">
      <dgm:prSet presAssocID="{0D4EE72D-D61C-B245-BFBA-2AED660783BF}" presName="arrow" presStyleLbl="bgShp" presStyleIdx="0" presStyleCnt="1"/>
      <dgm:spPr/>
    </dgm:pt>
    <dgm:pt modelId="{7219F719-41FA-9F42-AC47-0D7FA9AB9560}" type="pres">
      <dgm:prSet presAssocID="{0D4EE72D-D61C-B245-BFBA-2AED660783BF}" presName="linearProcess" presStyleCnt="0"/>
      <dgm:spPr/>
    </dgm:pt>
    <dgm:pt modelId="{1E1F0941-9E2E-2341-A142-A8669097D71B}" type="pres">
      <dgm:prSet presAssocID="{CCFF6E89-2095-074F-9582-470C935FEF75}" presName="textNode" presStyleLbl="node1" presStyleIdx="0" presStyleCnt="3">
        <dgm:presLayoutVars>
          <dgm:bulletEnabled val="1"/>
        </dgm:presLayoutVars>
      </dgm:prSet>
      <dgm:spPr/>
      <dgm:t>
        <a:bodyPr/>
        <a:lstStyle/>
        <a:p>
          <a:endParaRPr lang="en-US"/>
        </a:p>
      </dgm:t>
    </dgm:pt>
    <dgm:pt modelId="{AE4ED2D3-4662-E84B-8D0D-5CCAA6BCE914}" type="pres">
      <dgm:prSet presAssocID="{67549FF2-B8F6-7242-B6C7-33F2A462AD0B}" presName="sibTrans" presStyleCnt="0"/>
      <dgm:spPr/>
    </dgm:pt>
    <dgm:pt modelId="{7A94BC0F-C55C-424C-BBB8-FC53D8B22E29}" type="pres">
      <dgm:prSet presAssocID="{30ED8B26-37B0-B946-B0E0-863C9A72F30E}" presName="textNode" presStyleLbl="node1" presStyleIdx="1" presStyleCnt="3">
        <dgm:presLayoutVars>
          <dgm:bulletEnabled val="1"/>
        </dgm:presLayoutVars>
      </dgm:prSet>
      <dgm:spPr/>
      <dgm:t>
        <a:bodyPr/>
        <a:lstStyle/>
        <a:p>
          <a:endParaRPr lang="en-US"/>
        </a:p>
      </dgm:t>
    </dgm:pt>
    <dgm:pt modelId="{D9970335-F5CD-314F-9F43-267BB30B1789}" type="pres">
      <dgm:prSet presAssocID="{C659330C-FEBC-C84C-B753-990CE6425773}" presName="sibTrans" presStyleCnt="0"/>
      <dgm:spPr/>
    </dgm:pt>
    <dgm:pt modelId="{C115B9BF-C45C-ED4D-BBAA-BA3CCB2B82C3}" type="pres">
      <dgm:prSet presAssocID="{6A26D4D3-01C0-A643-83FD-A25C2C82F455}" presName="textNode" presStyleLbl="node1" presStyleIdx="2" presStyleCnt="3">
        <dgm:presLayoutVars>
          <dgm:bulletEnabled val="1"/>
        </dgm:presLayoutVars>
      </dgm:prSet>
      <dgm:spPr/>
      <dgm:t>
        <a:bodyPr/>
        <a:lstStyle/>
        <a:p>
          <a:endParaRPr lang="en-US"/>
        </a:p>
      </dgm:t>
    </dgm:pt>
  </dgm:ptLst>
  <dgm:cxnLst>
    <dgm:cxn modelId="{D708ADE5-460E-5C46-B05A-00ECF0097661}" srcId="{0D4EE72D-D61C-B245-BFBA-2AED660783BF}" destId="{30ED8B26-37B0-B946-B0E0-863C9A72F30E}" srcOrd="1" destOrd="0" parTransId="{2DC0875D-F956-D840-82D3-FD69DCCB5E4D}" sibTransId="{C659330C-FEBC-C84C-B753-990CE6425773}"/>
    <dgm:cxn modelId="{3206D6CF-D888-DA48-B36F-3B3AF6F750F1}" srcId="{0D4EE72D-D61C-B245-BFBA-2AED660783BF}" destId="{6A26D4D3-01C0-A643-83FD-A25C2C82F455}" srcOrd="2" destOrd="0" parTransId="{16E16E79-1BD7-C241-8715-21A4C613F600}" sibTransId="{C61567D5-12B1-7F4C-8234-5FA2883DAC75}"/>
    <dgm:cxn modelId="{6636835E-129D-6043-868E-AB481291640B}" type="presOf" srcId="{30ED8B26-37B0-B946-B0E0-863C9A72F30E}" destId="{7A94BC0F-C55C-424C-BBB8-FC53D8B22E29}" srcOrd="0" destOrd="0" presId="urn:microsoft.com/office/officeart/2005/8/layout/hProcess9"/>
    <dgm:cxn modelId="{6D70B30F-D658-384C-B618-15E34F7A2383}" type="presOf" srcId="{CCFF6E89-2095-074F-9582-470C935FEF75}" destId="{1E1F0941-9E2E-2341-A142-A8669097D71B}" srcOrd="0" destOrd="0" presId="urn:microsoft.com/office/officeart/2005/8/layout/hProcess9"/>
    <dgm:cxn modelId="{864C15DD-5073-7940-8876-8EFF8DAB7D5F}" type="presOf" srcId="{0D4EE72D-D61C-B245-BFBA-2AED660783BF}" destId="{00A84833-45E9-A54B-9CE0-3FDF3BDFA29E}" srcOrd="0" destOrd="0" presId="urn:microsoft.com/office/officeart/2005/8/layout/hProcess9"/>
    <dgm:cxn modelId="{3D3102BE-6DD7-C848-A59E-6C45AA3AF61E}" srcId="{0D4EE72D-D61C-B245-BFBA-2AED660783BF}" destId="{CCFF6E89-2095-074F-9582-470C935FEF75}" srcOrd="0" destOrd="0" parTransId="{77020DE6-FE07-3E4F-9935-C216C14B6340}" sibTransId="{67549FF2-B8F6-7242-B6C7-33F2A462AD0B}"/>
    <dgm:cxn modelId="{832E14F1-1E3E-7F4B-B255-48F969452115}" type="presOf" srcId="{6A26D4D3-01C0-A643-83FD-A25C2C82F455}" destId="{C115B9BF-C45C-ED4D-BBAA-BA3CCB2B82C3}" srcOrd="0" destOrd="0" presId="urn:microsoft.com/office/officeart/2005/8/layout/hProcess9"/>
    <dgm:cxn modelId="{6947C050-82F2-264E-ACCC-2310D9F50B72}" type="presParOf" srcId="{00A84833-45E9-A54B-9CE0-3FDF3BDFA29E}" destId="{CE877E43-73E8-334D-9256-EA6607D563E6}" srcOrd="0" destOrd="0" presId="urn:microsoft.com/office/officeart/2005/8/layout/hProcess9"/>
    <dgm:cxn modelId="{C4C70DDB-E33C-5041-8DE6-C42013D04457}" type="presParOf" srcId="{00A84833-45E9-A54B-9CE0-3FDF3BDFA29E}" destId="{7219F719-41FA-9F42-AC47-0D7FA9AB9560}" srcOrd="1" destOrd="0" presId="urn:microsoft.com/office/officeart/2005/8/layout/hProcess9"/>
    <dgm:cxn modelId="{13EA4115-C72B-274D-983B-CB70C9C78D5B}" type="presParOf" srcId="{7219F719-41FA-9F42-AC47-0D7FA9AB9560}" destId="{1E1F0941-9E2E-2341-A142-A8669097D71B}" srcOrd="0" destOrd="0" presId="urn:microsoft.com/office/officeart/2005/8/layout/hProcess9"/>
    <dgm:cxn modelId="{679B268F-6612-0E4C-A3F4-D25765E4451C}" type="presParOf" srcId="{7219F719-41FA-9F42-AC47-0D7FA9AB9560}" destId="{AE4ED2D3-4662-E84B-8D0D-5CCAA6BCE914}" srcOrd="1" destOrd="0" presId="urn:microsoft.com/office/officeart/2005/8/layout/hProcess9"/>
    <dgm:cxn modelId="{A039DE75-1899-9D4B-9BDB-F5CC59787650}" type="presParOf" srcId="{7219F719-41FA-9F42-AC47-0D7FA9AB9560}" destId="{7A94BC0F-C55C-424C-BBB8-FC53D8B22E29}" srcOrd="2" destOrd="0" presId="urn:microsoft.com/office/officeart/2005/8/layout/hProcess9"/>
    <dgm:cxn modelId="{9A13F6D0-A2CC-2143-BF9D-DD8ED896E6F9}" type="presParOf" srcId="{7219F719-41FA-9F42-AC47-0D7FA9AB9560}" destId="{D9970335-F5CD-314F-9F43-267BB30B1789}" srcOrd="3" destOrd="0" presId="urn:microsoft.com/office/officeart/2005/8/layout/hProcess9"/>
    <dgm:cxn modelId="{E9F59212-2B07-9245-9AFC-E1DE9C67E7B9}" type="presParOf" srcId="{7219F719-41FA-9F42-AC47-0D7FA9AB9560}" destId="{C115B9BF-C45C-ED4D-BBAA-BA3CCB2B82C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77E43-73E8-334D-9256-EA6607D563E6}">
      <dsp:nvSpPr>
        <dsp:cNvPr id="0" name=""/>
        <dsp:cNvSpPr/>
      </dsp:nvSpPr>
      <dsp:spPr>
        <a:xfrm>
          <a:off x="457199" y="0"/>
          <a:ext cx="5181600" cy="406400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1F0941-9E2E-2341-A142-A8669097D71B}">
      <dsp:nvSpPr>
        <dsp:cNvPr id="0" name=""/>
        <dsp:cNvSpPr/>
      </dsp:nvSpPr>
      <dsp:spPr>
        <a:xfrm>
          <a:off x="800100" y="1219199"/>
          <a:ext cx="449580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Use Case</a:t>
          </a:r>
          <a:endParaRPr lang="en-US" sz="6500" kern="1200" dirty="0"/>
        </a:p>
      </dsp:txBody>
      <dsp:txXfrm>
        <a:off x="879455" y="1298554"/>
        <a:ext cx="4337090"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77E43-73E8-334D-9256-EA6607D563E6}">
      <dsp:nvSpPr>
        <dsp:cNvPr id="0" name=""/>
        <dsp:cNvSpPr/>
      </dsp:nvSpPr>
      <dsp:spPr>
        <a:xfrm>
          <a:off x="457199" y="0"/>
          <a:ext cx="5181600" cy="406400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1F0941-9E2E-2341-A142-A8669097D71B}">
      <dsp:nvSpPr>
        <dsp:cNvPr id="0" name=""/>
        <dsp:cNvSpPr/>
      </dsp:nvSpPr>
      <dsp:spPr>
        <a:xfrm>
          <a:off x="78060" y="1219199"/>
          <a:ext cx="289560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Use Case</a:t>
          </a:r>
          <a:endParaRPr lang="en-US" sz="4100" kern="1200" dirty="0"/>
        </a:p>
      </dsp:txBody>
      <dsp:txXfrm>
        <a:off x="157415" y="1298554"/>
        <a:ext cx="2736890" cy="1466890"/>
      </dsp:txXfrm>
    </dsp:sp>
    <dsp:sp modelId="{7A94BC0F-C55C-424C-BBB8-FC53D8B22E29}">
      <dsp:nvSpPr>
        <dsp:cNvPr id="0" name=""/>
        <dsp:cNvSpPr/>
      </dsp:nvSpPr>
      <dsp:spPr>
        <a:xfrm>
          <a:off x="3122339" y="1219199"/>
          <a:ext cx="289560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Standard Solution</a:t>
          </a:r>
          <a:endParaRPr lang="en-US" sz="4100" kern="1200" dirty="0"/>
        </a:p>
      </dsp:txBody>
      <dsp:txXfrm>
        <a:off x="3201694" y="1298554"/>
        <a:ext cx="2736890"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1F225-6362-E347-8658-D0D50F98C2B3}">
      <dsp:nvSpPr>
        <dsp:cNvPr id="0" name=""/>
        <dsp:cNvSpPr/>
      </dsp:nvSpPr>
      <dsp:spPr>
        <a:xfrm>
          <a:off x="185070" y="455292"/>
          <a:ext cx="1067408" cy="10674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Planned</a:t>
          </a:r>
        </a:p>
      </dsp:txBody>
      <dsp:txXfrm>
        <a:off x="341388" y="611610"/>
        <a:ext cx="754772" cy="754772"/>
      </dsp:txXfrm>
    </dsp:sp>
    <dsp:sp modelId="{CDD24C7A-3EF2-2945-94FB-7BB8C443C1AE}">
      <dsp:nvSpPr>
        <dsp:cNvPr id="0" name=""/>
        <dsp:cNvSpPr/>
      </dsp:nvSpPr>
      <dsp:spPr>
        <a:xfrm rot="21558013">
          <a:off x="1447426" y="797102"/>
          <a:ext cx="469818" cy="3602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447430" y="869812"/>
        <a:ext cx="361743" cy="216150"/>
      </dsp:txXfrm>
    </dsp:sp>
    <dsp:sp modelId="{9C173178-71BA-A34F-9717-546298DE9EA8}">
      <dsp:nvSpPr>
        <dsp:cNvPr id="0" name=""/>
        <dsp:cNvSpPr/>
      </dsp:nvSpPr>
      <dsp:spPr>
        <a:xfrm>
          <a:off x="2138783" y="431429"/>
          <a:ext cx="1067408" cy="10674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Scheduled</a:t>
          </a:r>
        </a:p>
      </dsp:txBody>
      <dsp:txXfrm>
        <a:off x="2295101" y="587747"/>
        <a:ext cx="754772" cy="754772"/>
      </dsp:txXfrm>
    </dsp:sp>
    <dsp:sp modelId="{A8E23981-C764-9F4C-90F1-120F4DDE1EA1}">
      <dsp:nvSpPr>
        <dsp:cNvPr id="0" name=""/>
        <dsp:cNvSpPr/>
      </dsp:nvSpPr>
      <dsp:spPr>
        <a:xfrm rot="21587248">
          <a:off x="3357940" y="781788"/>
          <a:ext cx="365590" cy="3602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357940" y="854038"/>
        <a:ext cx="257515" cy="216150"/>
      </dsp:txXfrm>
    </dsp:sp>
    <dsp:sp modelId="{036A1577-1B12-7349-BCE1-B1E9CEE59666}">
      <dsp:nvSpPr>
        <dsp:cNvPr id="0" name=""/>
        <dsp:cNvSpPr/>
      </dsp:nvSpPr>
      <dsp:spPr>
        <a:xfrm>
          <a:off x="3895972" y="424911"/>
          <a:ext cx="1067408" cy="10674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Performed</a:t>
          </a:r>
        </a:p>
      </dsp:txBody>
      <dsp:txXfrm>
        <a:off x="4052290" y="581229"/>
        <a:ext cx="754772" cy="754772"/>
      </dsp:txXfrm>
    </dsp:sp>
    <dsp:sp modelId="{1831E60F-0035-9E4C-8D85-6E0FB04481F0}">
      <dsp:nvSpPr>
        <dsp:cNvPr id="0" name=""/>
        <dsp:cNvSpPr/>
      </dsp:nvSpPr>
      <dsp:spPr>
        <a:xfrm rot="459116">
          <a:off x="5170353" y="855377"/>
          <a:ext cx="415399" cy="46130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170908" y="939341"/>
        <a:ext cx="290779" cy="276785"/>
      </dsp:txXfrm>
    </dsp:sp>
    <dsp:sp modelId="{FFE86B09-08B2-4C4D-B73A-D45BD0111D1C}">
      <dsp:nvSpPr>
        <dsp:cNvPr id="0" name=""/>
        <dsp:cNvSpPr/>
      </dsp:nvSpPr>
      <dsp:spPr>
        <a:xfrm>
          <a:off x="5818670" y="683228"/>
          <a:ext cx="1067408" cy="1067408"/>
        </a:xfrm>
        <a:prstGeom prst="ellipse">
          <a:avLst/>
        </a:prstGeom>
        <a:solidFill>
          <a:srgbClr val="008000"/>
        </a:solidFill>
        <a:ln>
          <a:noFill/>
        </a:ln>
        <a:effectLst>
          <a:outerShdw blurRad="40000" dist="23000" dir="5400000" rotWithShape="0">
            <a:srgbClr val="CCFFCC">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Archived</a:t>
          </a:r>
        </a:p>
      </dsp:txBody>
      <dsp:txXfrm>
        <a:off x="5974988" y="839546"/>
        <a:ext cx="754772" cy="754772"/>
      </dsp:txXfrm>
    </dsp:sp>
    <dsp:sp modelId="{33F5421F-3365-8842-A148-B15E4E0CEFF2}">
      <dsp:nvSpPr>
        <dsp:cNvPr id="0" name=""/>
        <dsp:cNvSpPr/>
      </dsp:nvSpPr>
      <dsp:spPr>
        <a:xfrm rot="9651358">
          <a:off x="3177865" y="1736588"/>
          <a:ext cx="1057803" cy="41986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300341" y="1799907"/>
        <a:ext cx="931844" cy="251918"/>
      </dsp:txXfrm>
    </dsp:sp>
    <dsp:sp modelId="{DE4BC374-A643-AC46-8595-775C322AE1DE}">
      <dsp:nvSpPr>
        <dsp:cNvPr id="0" name=""/>
        <dsp:cNvSpPr/>
      </dsp:nvSpPr>
      <dsp:spPr>
        <a:xfrm>
          <a:off x="2023182" y="2000801"/>
          <a:ext cx="1067408" cy="10674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Aborted</a:t>
          </a:r>
        </a:p>
      </dsp:txBody>
      <dsp:txXfrm>
        <a:off x="2179500" y="2157119"/>
        <a:ext cx="754772" cy="754772"/>
      </dsp:txXfrm>
    </dsp:sp>
    <dsp:sp modelId="{2B517E9B-B44D-F04D-95CC-ACA0C0FFB9DB}">
      <dsp:nvSpPr>
        <dsp:cNvPr id="0" name=""/>
        <dsp:cNvSpPr/>
      </dsp:nvSpPr>
      <dsp:spPr>
        <a:xfrm rot="13203454">
          <a:off x="1299610" y="1556935"/>
          <a:ext cx="707074" cy="43538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414905" y="1686041"/>
        <a:ext cx="576458" cy="261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77E43-73E8-334D-9256-EA6607D563E6}">
      <dsp:nvSpPr>
        <dsp:cNvPr id="0" name=""/>
        <dsp:cNvSpPr/>
      </dsp:nvSpPr>
      <dsp:spPr>
        <a:xfrm>
          <a:off x="457199" y="0"/>
          <a:ext cx="5181600" cy="406400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1F0941-9E2E-2341-A142-A8669097D71B}">
      <dsp:nvSpPr>
        <dsp:cNvPr id="0" name=""/>
        <dsp:cNvSpPr/>
      </dsp:nvSpPr>
      <dsp:spPr>
        <a:xfrm>
          <a:off x="6548" y="1219199"/>
          <a:ext cx="196215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Use Case</a:t>
          </a:r>
          <a:endParaRPr lang="en-US" sz="1500" kern="1200" dirty="0"/>
        </a:p>
      </dsp:txBody>
      <dsp:txXfrm>
        <a:off x="85903" y="1298554"/>
        <a:ext cx="1803440" cy="1466890"/>
      </dsp:txXfrm>
    </dsp:sp>
    <dsp:sp modelId="{7A94BC0F-C55C-424C-BBB8-FC53D8B22E29}">
      <dsp:nvSpPr>
        <dsp:cNvPr id="0" name=""/>
        <dsp:cNvSpPr/>
      </dsp:nvSpPr>
      <dsp:spPr>
        <a:xfrm>
          <a:off x="2066925" y="1219199"/>
          <a:ext cx="196215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Standard Solution</a:t>
          </a:r>
          <a:endParaRPr lang="en-US" sz="1500" kern="1200" dirty="0"/>
        </a:p>
      </dsp:txBody>
      <dsp:txXfrm>
        <a:off x="2146280" y="1298554"/>
        <a:ext cx="1803440" cy="1466890"/>
      </dsp:txXfrm>
    </dsp:sp>
    <dsp:sp modelId="{C115B9BF-C45C-ED4D-BBAA-BA3CCB2B82C3}">
      <dsp:nvSpPr>
        <dsp:cNvPr id="0" name=""/>
        <dsp:cNvSpPr/>
      </dsp:nvSpPr>
      <dsp:spPr>
        <a:xfrm>
          <a:off x="4127301" y="1219199"/>
          <a:ext cx="1962150" cy="162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Reference Implementations</a:t>
          </a:r>
          <a:endParaRPr lang="en-US" sz="1500" kern="1200" dirty="0"/>
        </a:p>
      </dsp:txBody>
      <dsp:txXfrm>
        <a:off x="4206656" y="1298554"/>
        <a:ext cx="1803440"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08/05/20</a:t>
            </a:fld>
            <a:endParaRPr lang="en-US" dirty="0"/>
          </a:p>
        </p:txBody>
      </p:sp>
      <p:sp>
        <p:nvSpPr>
          <p:cNvPr id="11268" name="Rectangle 4"/>
          <p:cNvSpPr>
            <a:spLocks noGrp="1" noRot="1" noChangeAspect="1" noChangeArrowheads="1" noTextEdit="1"/>
          </p:cNvSpPr>
          <p:nvPr>
            <p:ph type="sldImg" idx="2"/>
          </p:nvPr>
        </p:nvSpPr>
        <p:spPr bwMode="auto">
          <a:xfrm>
            <a:off x="1231900" y="693738"/>
            <a:ext cx="46212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0"/>
            <a:ext cx="7948800" cy="419100"/>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4" y="2574925"/>
            <a:ext cx="7947025" cy="579438"/>
          </a:xfrm>
        </p:spPr>
        <p:txBody>
          <a:bodyPr/>
          <a:lstStyle>
            <a:lvl1pPr algn="l" rtl="0" eaLnBrk="1" fontAlgn="base" hangingPunct="1">
              <a:spcBef>
                <a:spcPct val="0"/>
              </a:spcBef>
              <a:spcAft>
                <a:spcPct val="0"/>
              </a:spcAft>
              <a:defRPr lang="en-GB" sz="3200" b="1" noProof="0" dirty="0" smtClean="0">
                <a:solidFill>
                  <a:srgbClr val="822433"/>
                </a:solidFill>
                <a:latin typeface="+mj-lt"/>
                <a:ea typeface="+mj-ea"/>
                <a:cs typeface="+mj-cs"/>
              </a:defRPr>
            </a:lvl1pPr>
          </a:lstStyle>
          <a:p>
            <a:pPr lvl="0"/>
            <a:r>
              <a:rPr lang="en-US" noProof="0" dirty="0" smtClean="0"/>
              <a:t>Click to edit Master title style</a:t>
            </a:r>
            <a:endParaRPr lang="en-GB" noProof="0" dirty="0" smtClean="0"/>
          </a:p>
        </p:txBody>
      </p:sp>
      <p:pic>
        <p:nvPicPr>
          <p:cNvPr id="56341"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t="534" b="24990"/>
          <a:stretch/>
        </p:blipFill>
        <p:spPr>
          <a:xfrm>
            <a:off x="0" y="0"/>
            <a:ext cx="9144000" cy="907057"/>
          </a:xfrm>
          <a:prstGeom prst="rect">
            <a:avLst/>
          </a:prstGeom>
        </p:spPr>
      </p:pic>
    </p:spTree>
    <p:extLst>
      <p:ext uri="{BB962C8B-B14F-4D97-AF65-F5344CB8AC3E}">
        <p14:creationId xmlns:p14="http://schemas.microsoft.com/office/powerpoint/2010/main" val="1644393714"/>
      </p:ext>
    </p:extLst>
  </p:cSld>
  <p:clrMapOvr>
    <a:masterClrMapping/>
  </p:clrMapOvr>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305" y="381000"/>
            <a:ext cx="6486695" cy="427038"/>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a:xfrm>
            <a:off x="251285" y="1319248"/>
            <a:ext cx="8718211" cy="4816305"/>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Tree>
    <p:extLst>
      <p:ext uri="{BB962C8B-B14F-4D97-AF65-F5344CB8AC3E}">
        <p14:creationId xmlns:p14="http://schemas.microsoft.com/office/powerpoint/2010/main" val="190043064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4406898"/>
            <a:ext cx="7789050"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2906713"/>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5230374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76950941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6400" y="381600"/>
            <a:ext cx="61056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2174875"/>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2174400"/>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6351425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8904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620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400" y="409890"/>
            <a:ext cx="61056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575050" y="1666874"/>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666800"/>
            <a:ext cx="2846388"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07175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666873"/>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602000" y="5372100"/>
            <a:ext cx="59328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639543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2">
            <a:extLst>
              <a:ext uri="{28A0092B-C50C-407E-A947-70E740481C1C}">
                <a14:useLocalDpi xmlns:a14="http://schemas.microsoft.com/office/drawing/2010/main" val="0"/>
              </a:ext>
            </a:extLst>
          </a:blip>
          <a:srcRect l="84271" t="-8163"/>
          <a:stretch>
            <a:fillRect/>
          </a:stretch>
        </p:blipFill>
        <p:spPr bwMode="auto">
          <a:xfrm>
            <a:off x="7705725" y="657973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211110" y="1389050"/>
            <a:ext cx="8772346" cy="487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220635" y="381000"/>
            <a:ext cx="6105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sp>
        <p:nvSpPr>
          <p:cNvPr id="55330" name="Text Box 34"/>
          <p:cNvSpPr txBox="1">
            <a:spLocks noChangeAspect="1" noChangeArrowheads="1"/>
          </p:cNvSpPr>
          <p:nvPr/>
        </p:nvSpPr>
        <p:spPr bwMode="auto">
          <a:xfrm>
            <a:off x="243078" y="6386060"/>
            <a:ext cx="6977062" cy="296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spcBef>
                <a:spcPct val="50000"/>
              </a:spcBef>
            </a:pPr>
            <a:r>
              <a:rPr lang="en-US" sz="800" noProof="1" smtClean="0">
                <a:solidFill>
                  <a:schemeClr val="bg2"/>
                </a:solidFill>
              </a:rPr>
              <a:t>J. Salgado | Visibility and scheduled</a:t>
            </a:r>
            <a:r>
              <a:rPr lang="en-US" sz="800" baseline="0" noProof="1" smtClean="0">
                <a:solidFill>
                  <a:schemeClr val="bg2"/>
                </a:solidFill>
              </a:rPr>
              <a:t> observations</a:t>
            </a:r>
            <a:r>
              <a:rPr lang="en-US" sz="800" noProof="1" smtClean="0">
                <a:solidFill>
                  <a:schemeClr val="bg2"/>
                </a:solidFill>
              </a:rPr>
              <a:t> | 08/05/2020 | Slide  </a:t>
            </a:r>
            <a:fld id="{DF2D2A8E-DA4A-4BF9-B874-0E7FC9724F8D}" type="slidenum">
              <a:rPr lang="en-US" sz="800" noProof="1" smtClean="0">
                <a:solidFill>
                  <a:schemeClr val="bg2"/>
                </a:solidFill>
              </a:rPr>
              <a:t>‹#›</a:t>
            </a:fld>
            <a:endParaRPr lang="en-GB" sz="800" noProof="1">
              <a:solidFill>
                <a:schemeClr val="bg2"/>
              </a:solidFill>
            </a:endParaRPr>
          </a:p>
        </p:txBody>
      </p:sp>
      <p:sp>
        <p:nvSpPr>
          <p:cNvPr id="8" name="Text Box 38"/>
          <p:cNvSpPr txBox="1">
            <a:spLocks noChangeArrowheads="1"/>
          </p:cNvSpPr>
          <p:nvPr/>
        </p:nvSpPr>
        <p:spPr bwMode="auto">
          <a:xfrm>
            <a:off x="220005" y="6617835"/>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noProof="0" dirty="0" smtClean="0"/>
              <a:t>ESA UNCLASSIFIED - Releasable to the Public</a:t>
            </a:r>
            <a:endParaRPr lang="en-GB" sz="800" noProof="0" dirty="0"/>
          </a:p>
        </p:txBody>
      </p:sp>
      <p:pic>
        <p:nvPicPr>
          <p:cNvPr id="11" name="Picture 10"/>
          <p:cNvPicPr>
            <a:picLocks noChangeAspect="1"/>
          </p:cNvPicPr>
          <p:nvPr userDrawn="1"/>
        </p:nvPicPr>
        <p:blipFill rotWithShape="1">
          <a:blip r:embed="rId13">
            <a:extLst>
              <a:ext uri="{28A0092B-C50C-407E-A947-70E740481C1C}">
                <a14:useLocalDpi xmlns:a14="http://schemas.microsoft.com/office/drawing/2010/main" val="0"/>
              </a:ext>
            </a:extLst>
          </a:blip>
          <a:srcRect t="534" b="24990"/>
          <a:stretch/>
        </p:blipFill>
        <p:spPr>
          <a:xfrm>
            <a:off x="0" y="0"/>
            <a:ext cx="9144000" cy="907057"/>
          </a:xfrm>
          <a:prstGeom prst="rect">
            <a:avLst/>
          </a:prstGeom>
        </p:spPr>
      </p:pic>
    </p:spTree>
    <p:extLst>
      <p:ext uri="{BB962C8B-B14F-4D97-AF65-F5344CB8AC3E}">
        <p14:creationId xmlns:p14="http://schemas.microsoft.com/office/powerpoint/2010/main" val="421720516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voa.net/documents/ObsLocTAP/" TargetMode="Externa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2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emiliosalazardonate/visibility-service/blob/master/README.md"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smos.esa.int/web/vovisobs_protocols%20obsloctapimplguide" TargetMode="Externa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tegral.esa.int/toby/" TargetMode="Externa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3" name="Rectangle 19"/>
          <p:cNvSpPr>
            <a:spLocks noGrp="1" noChangeArrowheads="1"/>
          </p:cNvSpPr>
          <p:nvPr>
            <p:ph type="ctrTitle"/>
          </p:nvPr>
        </p:nvSpPr>
        <p:spPr>
          <a:xfrm>
            <a:off x="160287" y="2258131"/>
            <a:ext cx="8643106" cy="1200329"/>
          </a:xfrm>
        </p:spPr>
        <p:txBody>
          <a:bodyPr/>
          <a:lstStyle/>
          <a:p>
            <a:r>
              <a:rPr lang="en-US" sz="3600" dirty="0"/>
              <a:t>Object Visibility SAP &amp; Observation Locator TAP</a:t>
            </a:r>
          </a:p>
        </p:txBody>
      </p:sp>
      <p:sp>
        <p:nvSpPr>
          <p:cNvPr id="57368" name="Text Box 24"/>
          <p:cNvSpPr txBox="1">
            <a:spLocks noChangeArrowheads="1"/>
          </p:cNvSpPr>
          <p:nvPr/>
        </p:nvSpPr>
        <p:spPr bwMode="auto">
          <a:xfrm>
            <a:off x="160286" y="3814197"/>
            <a:ext cx="8643106" cy="23083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b="1" i="1" dirty="0" err="1" smtClean="0">
                <a:solidFill>
                  <a:schemeClr val="accent1"/>
                </a:solidFill>
              </a:rPr>
              <a:t>Jesús</a:t>
            </a:r>
            <a:r>
              <a:rPr lang="en-US" b="1" i="1" dirty="0" smtClean="0">
                <a:solidFill>
                  <a:schemeClr val="accent1"/>
                </a:solidFill>
              </a:rPr>
              <a:t> Salgado</a:t>
            </a:r>
            <a:r>
              <a:rPr lang="en-US" b="1" i="1" baseline="30000" dirty="0" smtClean="0">
                <a:solidFill>
                  <a:schemeClr val="accent1"/>
                </a:solidFill>
              </a:rPr>
              <a:t>1</a:t>
            </a:r>
            <a:endParaRPr lang="en-US" b="1" i="1" dirty="0" smtClean="0">
              <a:solidFill>
                <a:schemeClr val="accent1"/>
              </a:solidFill>
            </a:endParaRPr>
          </a:p>
          <a:p>
            <a:pPr>
              <a:spcBef>
                <a:spcPts val="0"/>
              </a:spcBef>
            </a:pPr>
            <a:r>
              <a:rPr lang="en-US" b="1" i="1" dirty="0" err="1">
                <a:solidFill>
                  <a:schemeClr val="accent1"/>
                </a:solidFill>
              </a:rPr>
              <a:t>Aitor</a:t>
            </a:r>
            <a:r>
              <a:rPr lang="en-US" b="1" i="1" dirty="0">
                <a:solidFill>
                  <a:schemeClr val="accent1"/>
                </a:solidFill>
              </a:rPr>
              <a:t> </a:t>
            </a:r>
            <a:r>
              <a:rPr lang="en-US" b="1" i="1" dirty="0" smtClean="0">
                <a:solidFill>
                  <a:schemeClr val="accent1"/>
                </a:solidFill>
              </a:rPr>
              <a:t>Ibarra</a:t>
            </a:r>
            <a:r>
              <a:rPr lang="en-US" b="1" i="1" baseline="30000" dirty="0" smtClean="0">
                <a:solidFill>
                  <a:schemeClr val="accent1"/>
                </a:solidFill>
              </a:rPr>
              <a:t>1</a:t>
            </a:r>
            <a:r>
              <a:rPr lang="en-US" b="1" i="1" dirty="0" smtClean="0">
                <a:solidFill>
                  <a:schemeClr val="accent1"/>
                </a:solidFill>
              </a:rPr>
              <a:t>, Richard </a:t>
            </a:r>
            <a:r>
              <a:rPr lang="en-US" b="1" i="1" dirty="0">
                <a:solidFill>
                  <a:schemeClr val="accent1"/>
                </a:solidFill>
              </a:rPr>
              <a:t>Saxton</a:t>
            </a:r>
            <a:r>
              <a:rPr lang="en-US" b="1" i="1" baseline="30000" dirty="0">
                <a:solidFill>
                  <a:schemeClr val="accent1"/>
                </a:solidFill>
              </a:rPr>
              <a:t>2</a:t>
            </a:r>
            <a:r>
              <a:rPr lang="en-US" b="1" i="1" dirty="0">
                <a:solidFill>
                  <a:schemeClr val="accent1"/>
                </a:solidFill>
              </a:rPr>
              <a:t>, </a:t>
            </a:r>
            <a:r>
              <a:rPr lang="en-US" b="1" i="1" dirty="0" smtClean="0">
                <a:solidFill>
                  <a:schemeClr val="accent1"/>
                </a:solidFill>
              </a:rPr>
              <a:t>Jan-</a:t>
            </a:r>
            <a:r>
              <a:rPr lang="en-US" b="1" i="1" dirty="0" err="1" smtClean="0">
                <a:solidFill>
                  <a:schemeClr val="accent1"/>
                </a:solidFill>
              </a:rPr>
              <a:t>Uwe</a:t>
            </a:r>
            <a:r>
              <a:rPr lang="en-US" b="1" i="1" dirty="0" smtClean="0">
                <a:solidFill>
                  <a:schemeClr val="accent1"/>
                </a:solidFill>
              </a:rPr>
              <a:t> Ness</a:t>
            </a:r>
            <a:r>
              <a:rPr lang="en-US" b="1" i="1" baseline="30000" dirty="0" smtClean="0">
                <a:solidFill>
                  <a:schemeClr val="accent1"/>
                </a:solidFill>
              </a:rPr>
              <a:t>4</a:t>
            </a:r>
            <a:r>
              <a:rPr lang="en-US" b="1" i="1" dirty="0" smtClean="0">
                <a:solidFill>
                  <a:schemeClr val="accent1"/>
                </a:solidFill>
              </a:rPr>
              <a:t>, </a:t>
            </a:r>
            <a:r>
              <a:rPr lang="en-US" b="1" i="1" dirty="0">
                <a:solidFill>
                  <a:schemeClr val="accent1"/>
                </a:solidFill>
              </a:rPr>
              <a:t>Erik </a:t>
            </a:r>
            <a:r>
              <a:rPr lang="en-US" b="1" i="1" dirty="0" smtClean="0">
                <a:solidFill>
                  <a:schemeClr val="accent1"/>
                </a:solidFill>
              </a:rPr>
              <a:t>Kuulkers</a:t>
            </a:r>
            <a:r>
              <a:rPr lang="en-US" b="1" i="1" baseline="30000" dirty="0">
                <a:solidFill>
                  <a:schemeClr val="accent1"/>
                </a:solidFill>
              </a:rPr>
              <a:t>4</a:t>
            </a:r>
            <a:r>
              <a:rPr lang="en-US" b="1" i="1" dirty="0" smtClean="0">
                <a:solidFill>
                  <a:schemeClr val="accent1"/>
                </a:solidFill>
              </a:rPr>
              <a:t>, Carlos Gabriel</a:t>
            </a:r>
            <a:r>
              <a:rPr lang="en-US" b="1" i="1" baseline="30000" dirty="0">
                <a:solidFill>
                  <a:schemeClr val="accent1"/>
                </a:solidFill>
              </a:rPr>
              <a:t>4</a:t>
            </a:r>
            <a:r>
              <a:rPr lang="en-US" b="1" i="1" dirty="0" smtClean="0">
                <a:solidFill>
                  <a:schemeClr val="accent1"/>
                </a:solidFill>
              </a:rPr>
              <a:t>, </a:t>
            </a:r>
            <a:r>
              <a:rPr lang="en-US" b="1" i="1" dirty="0">
                <a:solidFill>
                  <a:schemeClr val="accent1"/>
                </a:solidFill>
              </a:rPr>
              <a:t>Bruno </a:t>
            </a:r>
            <a:r>
              <a:rPr lang="en-US" b="1" i="1" dirty="0" smtClean="0">
                <a:solidFill>
                  <a:schemeClr val="accent1"/>
                </a:solidFill>
              </a:rPr>
              <a:t>Merin</a:t>
            </a:r>
            <a:r>
              <a:rPr lang="en-US" b="1" i="1" baseline="30000" dirty="0">
                <a:solidFill>
                  <a:schemeClr val="accent1"/>
                </a:solidFill>
              </a:rPr>
              <a:t>4</a:t>
            </a:r>
            <a:r>
              <a:rPr lang="en-US" b="1" i="1" dirty="0" smtClean="0">
                <a:solidFill>
                  <a:schemeClr val="accent1"/>
                </a:solidFill>
              </a:rPr>
              <a:t>, </a:t>
            </a:r>
            <a:r>
              <a:rPr lang="en-US" b="1" i="1" dirty="0">
                <a:solidFill>
                  <a:schemeClr val="accent1"/>
                </a:solidFill>
              </a:rPr>
              <a:t>Peter </a:t>
            </a:r>
            <a:r>
              <a:rPr lang="en-US" b="1" i="1" dirty="0" smtClean="0">
                <a:solidFill>
                  <a:schemeClr val="accent1"/>
                </a:solidFill>
              </a:rPr>
              <a:t>Kretschmar</a:t>
            </a:r>
            <a:r>
              <a:rPr lang="en-US" b="1" i="1" baseline="30000" dirty="0" smtClean="0">
                <a:solidFill>
                  <a:schemeClr val="accent1"/>
                </a:solidFill>
              </a:rPr>
              <a:t>4</a:t>
            </a:r>
            <a:r>
              <a:rPr lang="en-US" b="1" i="1" dirty="0" smtClean="0">
                <a:solidFill>
                  <a:schemeClr val="accent1"/>
                </a:solidFill>
              </a:rPr>
              <a:t>,Matthias Ehle</a:t>
            </a:r>
            <a:r>
              <a:rPr lang="en-US" b="1" i="1" baseline="30000" dirty="0">
                <a:solidFill>
                  <a:schemeClr val="accent1"/>
                </a:solidFill>
              </a:rPr>
              <a:t>4</a:t>
            </a:r>
            <a:r>
              <a:rPr lang="en-US" b="1" i="1" dirty="0" smtClean="0">
                <a:solidFill>
                  <a:schemeClr val="accent1"/>
                </a:solidFill>
              </a:rPr>
              <a:t>, Emilio Salazar</a:t>
            </a:r>
            <a:r>
              <a:rPr lang="en-US" b="1" i="1" baseline="30000" dirty="0">
                <a:solidFill>
                  <a:schemeClr val="accent1"/>
                </a:solidFill>
              </a:rPr>
              <a:t>3</a:t>
            </a:r>
            <a:r>
              <a:rPr lang="en-US" b="1" i="1" dirty="0" smtClean="0">
                <a:solidFill>
                  <a:schemeClr val="accent1"/>
                </a:solidFill>
              </a:rPr>
              <a:t>, Celia Sánchez</a:t>
            </a:r>
            <a:r>
              <a:rPr lang="en-US" b="1" i="1" baseline="30000" dirty="0" smtClean="0">
                <a:solidFill>
                  <a:schemeClr val="accent1"/>
                </a:solidFill>
              </a:rPr>
              <a:t>3</a:t>
            </a:r>
            <a:endParaRPr lang="en-US" b="1" i="1" dirty="0" smtClean="0">
              <a:solidFill>
                <a:schemeClr val="accent1"/>
              </a:solidFill>
            </a:endParaRPr>
          </a:p>
          <a:p>
            <a:pPr>
              <a:spcBef>
                <a:spcPts val="0"/>
              </a:spcBef>
            </a:pPr>
            <a:endParaRPr lang="en-US" b="1" i="1" baseline="30000" dirty="0">
              <a:solidFill>
                <a:schemeClr val="accent1"/>
              </a:solidFill>
            </a:endParaRPr>
          </a:p>
          <a:p>
            <a:pPr>
              <a:spcBef>
                <a:spcPts val="0"/>
              </a:spcBef>
            </a:pPr>
            <a:r>
              <a:rPr lang="en-US" b="1" i="1" baseline="30000" dirty="0">
                <a:solidFill>
                  <a:schemeClr val="accent1"/>
                </a:solidFill>
              </a:rPr>
              <a:t>1 Quasar for ESA</a:t>
            </a:r>
          </a:p>
          <a:p>
            <a:pPr>
              <a:spcBef>
                <a:spcPts val="0"/>
              </a:spcBef>
            </a:pPr>
            <a:r>
              <a:rPr lang="en-US" b="1" i="1" baseline="30000" dirty="0">
                <a:solidFill>
                  <a:schemeClr val="accent1"/>
                </a:solidFill>
              </a:rPr>
              <a:t>2 TPZ-VEGA for </a:t>
            </a:r>
            <a:r>
              <a:rPr lang="en-US" b="1" i="1" baseline="30000" dirty="0" smtClean="0">
                <a:solidFill>
                  <a:schemeClr val="accent1"/>
                </a:solidFill>
              </a:rPr>
              <a:t>ESA</a:t>
            </a:r>
          </a:p>
          <a:p>
            <a:pPr>
              <a:spcBef>
                <a:spcPts val="0"/>
              </a:spcBef>
            </a:pPr>
            <a:r>
              <a:rPr lang="en-US" b="1" i="1" baseline="30000" dirty="0" smtClean="0">
                <a:solidFill>
                  <a:schemeClr val="accent1"/>
                </a:solidFill>
              </a:rPr>
              <a:t>3 ATG for ESA</a:t>
            </a:r>
            <a:endParaRPr lang="en-US" b="1" i="1" baseline="30000" dirty="0">
              <a:solidFill>
                <a:schemeClr val="accent1"/>
              </a:solidFill>
            </a:endParaRPr>
          </a:p>
          <a:p>
            <a:pPr>
              <a:spcBef>
                <a:spcPts val="0"/>
              </a:spcBef>
            </a:pPr>
            <a:r>
              <a:rPr lang="en-US" b="1" i="1" baseline="30000" dirty="0" smtClean="0">
                <a:solidFill>
                  <a:schemeClr val="accent1"/>
                </a:solidFill>
              </a:rPr>
              <a:t>4 ESA</a:t>
            </a:r>
            <a:endParaRPr lang="en-US" b="1" i="1" baseline="30000" dirty="0">
              <a:solidFill>
                <a:schemeClr val="accent1"/>
              </a:solidFill>
            </a:endParaRPr>
          </a:p>
          <a:p>
            <a:pPr>
              <a:spcBef>
                <a:spcPts val="0"/>
              </a:spcBef>
            </a:pPr>
            <a:endParaRPr lang="en-US" b="1" i="1" baseline="30000"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63687"/>
            <a:ext cx="6486695" cy="461665"/>
          </a:xfrm>
        </p:spPr>
        <p:txBody>
          <a:bodyPr/>
          <a:lstStyle/>
          <a:p>
            <a:r>
              <a:rPr lang="en-US" sz="2400" dirty="0" err="1"/>
              <a:t>ObjVisSAP</a:t>
            </a:r>
            <a:r>
              <a:rPr lang="en-US" sz="2400" dirty="0"/>
              <a:t> </a:t>
            </a:r>
            <a:r>
              <a:rPr lang="en-US" dirty="0" smtClean="0"/>
              <a:t>protocol: Input parameters</a:t>
            </a:r>
            <a:endParaRPr lang="en-US" dirty="0"/>
          </a:p>
        </p:txBody>
      </p:sp>
      <p:sp>
        <p:nvSpPr>
          <p:cNvPr id="3" name="Content Placeholder 2"/>
          <p:cNvSpPr>
            <a:spLocks noGrp="1"/>
          </p:cNvSpPr>
          <p:nvPr>
            <p:ph idx="1"/>
          </p:nvPr>
        </p:nvSpPr>
        <p:spPr/>
        <p:txBody>
          <a:bodyPr/>
          <a:lstStyle/>
          <a:p>
            <a:pPr marL="0" indent="0">
              <a:buNone/>
            </a:pPr>
            <a:r>
              <a:rPr lang="en-US" b="1" dirty="0" smtClean="0"/>
              <a:t>Compulsory:</a:t>
            </a:r>
          </a:p>
          <a:p>
            <a:pPr marL="0" indent="0">
              <a:buNone/>
            </a:pPr>
            <a:endParaRPr lang="en-US" b="1" dirty="0" smtClean="0"/>
          </a:p>
          <a:p>
            <a:pPr marL="0" indent="0">
              <a:buNone/>
            </a:pPr>
            <a:r>
              <a:rPr lang="en-US" b="1" dirty="0" smtClean="0"/>
              <a:t>	</a:t>
            </a:r>
            <a:r>
              <a:rPr lang="en-US" b="1" dirty="0" err="1" smtClean="0"/>
              <a:t>s_ra</a:t>
            </a:r>
            <a:r>
              <a:rPr lang="en-US" dirty="0" smtClean="0"/>
              <a:t>: </a:t>
            </a:r>
            <a:r>
              <a:rPr lang="en-US" dirty="0"/>
              <a:t>	</a:t>
            </a:r>
            <a:r>
              <a:rPr lang="en-US" dirty="0" smtClean="0"/>
              <a:t> 	Right Ascension 		- Equatorial J2000</a:t>
            </a:r>
          </a:p>
          <a:p>
            <a:pPr marL="0" indent="0">
              <a:buNone/>
            </a:pPr>
            <a:r>
              <a:rPr lang="en-US" b="1" dirty="0" smtClean="0"/>
              <a:t>	</a:t>
            </a:r>
            <a:r>
              <a:rPr lang="en-US" b="1" dirty="0" err="1" smtClean="0"/>
              <a:t>s_dec</a:t>
            </a:r>
            <a:r>
              <a:rPr lang="en-US" dirty="0" smtClean="0"/>
              <a:t>: 	 	Declination 		– Equatorial J2000</a:t>
            </a:r>
          </a:p>
          <a:p>
            <a:pPr marL="0" indent="0">
              <a:buNone/>
            </a:pPr>
            <a:r>
              <a:rPr lang="en-US" b="1" dirty="0" smtClean="0"/>
              <a:t>	</a:t>
            </a:r>
            <a:r>
              <a:rPr lang="en-US" b="1" dirty="0" err="1" smtClean="0"/>
              <a:t>t_min</a:t>
            </a:r>
            <a:r>
              <a:rPr lang="en-US" dirty="0" smtClean="0"/>
              <a:t>: 	 	Time period start time 	- MJD</a:t>
            </a:r>
          </a:p>
          <a:p>
            <a:pPr marL="0" indent="0">
              <a:buNone/>
            </a:pPr>
            <a:r>
              <a:rPr lang="en-US" b="1" dirty="0" smtClean="0"/>
              <a:t>	</a:t>
            </a:r>
            <a:r>
              <a:rPr lang="en-US" b="1" dirty="0" err="1" smtClean="0"/>
              <a:t>t_max</a:t>
            </a:r>
            <a:r>
              <a:rPr lang="en-US" dirty="0" smtClean="0"/>
              <a:t>:	 	Time </a:t>
            </a:r>
            <a:r>
              <a:rPr lang="en-US" dirty="0"/>
              <a:t>period </a:t>
            </a:r>
            <a:r>
              <a:rPr lang="en-US" dirty="0" smtClean="0"/>
              <a:t>end time </a:t>
            </a:r>
            <a:r>
              <a:rPr lang="en-US" dirty="0"/>
              <a:t>	- </a:t>
            </a:r>
            <a:r>
              <a:rPr lang="en-US" dirty="0" smtClean="0"/>
              <a:t>MJD</a:t>
            </a:r>
          </a:p>
          <a:p>
            <a:endParaRPr lang="en-US" dirty="0"/>
          </a:p>
          <a:p>
            <a:endParaRPr lang="en-US" dirty="0" smtClean="0"/>
          </a:p>
          <a:p>
            <a:endParaRPr lang="en-US" dirty="0"/>
          </a:p>
          <a:p>
            <a:pPr marL="0" indent="0">
              <a:buNone/>
            </a:pPr>
            <a:endParaRPr lang="en-US" dirty="0"/>
          </a:p>
          <a:p>
            <a:pPr marL="0" indent="0">
              <a:buNone/>
            </a:pPr>
            <a:endParaRPr lang="en-US" b="1" dirty="0" smtClean="0"/>
          </a:p>
          <a:p>
            <a:pPr marL="0" indent="0">
              <a:buNone/>
            </a:pPr>
            <a:r>
              <a:rPr lang="en-US" b="1" dirty="0" smtClean="0"/>
              <a:t>Optional:</a:t>
            </a:r>
            <a:endParaRPr lang="en-US" b="1" dirty="0"/>
          </a:p>
          <a:p>
            <a:pPr marL="0" indent="0">
              <a:buNone/>
            </a:pPr>
            <a:r>
              <a:rPr lang="en-US" b="1" dirty="0" smtClean="0"/>
              <a:t>	</a:t>
            </a:r>
            <a:r>
              <a:rPr lang="en-US" b="1" dirty="0" err="1" smtClean="0"/>
              <a:t>min_vis</a:t>
            </a:r>
            <a:r>
              <a:rPr lang="en-US" dirty="0" smtClean="0"/>
              <a:t>: </a:t>
            </a:r>
            <a:r>
              <a:rPr lang="en-US" dirty="0"/>
              <a:t>	</a:t>
            </a:r>
            <a:r>
              <a:rPr lang="en-US" dirty="0" smtClean="0"/>
              <a:t>Minimum visibility time	- seconds</a:t>
            </a:r>
            <a:endParaRPr lang="en-US"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r>
              <a:rPr lang="de-DE" dirty="0"/>
              <a:t>	</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71961069"/>
              </p:ext>
            </p:extLst>
          </p:nvPr>
        </p:nvGraphicFramePr>
        <p:xfrm>
          <a:off x="98425" y="3719513"/>
          <a:ext cx="8821738" cy="1117600"/>
        </p:xfrm>
        <a:graphic>
          <a:graphicData uri="http://schemas.openxmlformats.org/presentationml/2006/ole">
            <mc:AlternateContent xmlns:mc="http://schemas.openxmlformats.org/markup-compatibility/2006">
              <mc:Choice xmlns:v="urn:schemas-microsoft-com:vml" Requires="v">
                <p:oleObj spid="_x0000_s9277" name="Document" r:id="rId4" imgW="5626100" imgH="711200" progId="Word.Document.12">
                  <p:embed/>
                </p:oleObj>
              </mc:Choice>
              <mc:Fallback>
                <p:oleObj name="Document" r:id="rId4" imgW="5626100" imgH="711200" progId="Word.Document.12">
                  <p:embed/>
                  <p:pic>
                    <p:nvPicPr>
                      <p:cNvPr id="0" name=""/>
                      <p:cNvPicPr/>
                      <p:nvPr/>
                    </p:nvPicPr>
                    <p:blipFill>
                      <a:blip r:embed="rId5"/>
                      <a:stretch>
                        <a:fillRect/>
                      </a:stretch>
                    </p:blipFill>
                    <p:spPr>
                      <a:xfrm>
                        <a:off x="98425" y="3719513"/>
                        <a:ext cx="8821738" cy="1117600"/>
                      </a:xfrm>
                      <a:prstGeom prst="rect">
                        <a:avLst/>
                      </a:prstGeom>
                    </p:spPr>
                  </p:pic>
                </p:oleObj>
              </mc:Fallback>
            </mc:AlternateContent>
          </a:graphicData>
        </a:graphic>
      </p:graphicFrame>
    </p:spTree>
    <p:extLst>
      <p:ext uri="{BB962C8B-B14F-4D97-AF65-F5344CB8AC3E}">
        <p14:creationId xmlns:p14="http://schemas.microsoft.com/office/powerpoint/2010/main" val="22279023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63687"/>
            <a:ext cx="6486695" cy="461665"/>
          </a:xfrm>
        </p:spPr>
        <p:txBody>
          <a:bodyPr/>
          <a:lstStyle/>
          <a:p>
            <a:r>
              <a:rPr lang="en-US" sz="2400" dirty="0" err="1"/>
              <a:t>ObjVisSAP</a:t>
            </a:r>
            <a:r>
              <a:rPr lang="en-US" sz="2400" dirty="0"/>
              <a:t> </a:t>
            </a:r>
            <a:r>
              <a:rPr lang="en-US" dirty="0" smtClean="0"/>
              <a:t>protocol: Output</a:t>
            </a:r>
            <a:endParaRPr lang="en-US" dirty="0"/>
          </a:p>
        </p:txBody>
      </p:sp>
      <p:pic>
        <p:nvPicPr>
          <p:cNvPr id="4" name="Picture 3" descr="Screenshot 2020-05-05 at 12.55.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868" y="957067"/>
            <a:ext cx="6140183" cy="5380033"/>
          </a:xfrm>
          <a:prstGeom prst="rect">
            <a:avLst/>
          </a:prstGeom>
        </p:spPr>
      </p:pic>
    </p:spTree>
    <p:extLst>
      <p:ext uri="{BB962C8B-B14F-4D97-AF65-F5344CB8AC3E}">
        <p14:creationId xmlns:p14="http://schemas.microsoft.com/office/powerpoint/2010/main" val="5118480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63687"/>
            <a:ext cx="6486695" cy="461665"/>
          </a:xfrm>
        </p:spPr>
        <p:txBody>
          <a:bodyPr/>
          <a:lstStyle/>
          <a:p>
            <a:r>
              <a:rPr lang="en-US" sz="2400" dirty="0" err="1"/>
              <a:t>ObjVisSAP</a:t>
            </a:r>
            <a:r>
              <a:rPr lang="en-US" sz="2400" dirty="0"/>
              <a:t> </a:t>
            </a:r>
            <a:r>
              <a:rPr lang="en-US" dirty="0" smtClean="0"/>
              <a:t>protocol: Optional Output</a:t>
            </a:r>
            <a:endParaRPr lang="en-US" dirty="0"/>
          </a:p>
        </p:txBody>
      </p:sp>
      <p:sp>
        <p:nvSpPr>
          <p:cNvPr id="3" name="Content Placeholder 2"/>
          <p:cNvSpPr>
            <a:spLocks noGrp="1"/>
          </p:cNvSpPr>
          <p:nvPr>
            <p:ph idx="1"/>
          </p:nvPr>
        </p:nvSpPr>
        <p:spPr>
          <a:xfrm>
            <a:off x="251285" y="1319248"/>
            <a:ext cx="8576767" cy="4816305"/>
          </a:xfrm>
        </p:spPr>
        <p:txBody>
          <a:bodyPr/>
          <a:lstStyle/>
          <a:p>
            <a:pPr marL="0" indent="0">
              <a:buNone/>
            </a:pPr>
            <a:endParaRPr lang="en-US" b="1" dirty="0" smtClean="0"/>
          </a:p>
          <a:p>
            <a:pPr marL="0" indent="0">
              <a:buNone/>
            </a:pPr>
            <a:r>
              <a:rPr lang="en-US" b="1" dirty="0" err="1"/>
              <a:t>pos_angle</a:t>
            </a:r>
            <a:r>
              <a:rPr lang="en-US" b="1" dirty="0"/>
              <a:t>: </a:t>
            </a:r>
            <a:r>
              <a:rPr lang="en-US" b="1" dirty="0" smtClean="0"/>
              <a:t>		</a:t>
            </a:r>
            <a:r>
              <a:rPr lang="en-US" dirty="0" smtClean="0"/>
              <a:t>For space missions, expected position angle for the           	                          observation during these period</a:t>
            </a:r>
          </a:p>
          <a:p>
            <a:pPr marL="0" indent="0">
              <a:buNone/>
            </a:pPr>
            <a:endParaRPr lang="en-US" b="1" dirty="0" smtClean="0"/>
          </a:p>
          <a:p>
            <a:pPr marL="0" indent="0">
              <a:buNone/>
            </a:pPr>
            <a:r>
              <a:rPr lang="en-US" b="1" dirty="0" err="1" smtClean="0"/>
              <a:t>em_min</a:t>
            </a:r>
            <a:r>
              <a:rPr lang="en-US" b="1" dirty="0" smtClean="0"/>
              <a:t>/</a:t>
            </a:r>
            <a:r>
              <a:rPr lang="en-US" b="1" dirty="0" err="1" smtClean="0"/>
              <a:t>em_max</a:t>
            </a:r>
            <a:r>
              <a:rPr lang="en-US" b="1" dirty="0"/>
              <a:t>:  </a:t>
            </a:r>
            <a:r>
              <a:rPr lang="en-US" b="1" dirty="0" smtClean="0"/>
              <a:t>	</a:t>
            </a:r>
            <a:r>
              <a:rPr lang="en-US" dirty="0" smtClean="0"/>
              <a:t>Low and </a:t>
            </a:r>
            <a:r>
              <a:rPr lang="en-US" dirty="0"/>
              <a:t>h</a:t>
            </a:r>
            <a:r>
              <a:rPr lang="en-US" dirty="0" smtClean="0"/>
              <a:t>igh </a:t>
            </a:r>
            <a:r>
              <a:rPr lang="en-US" dirty="0"/>
              <a:t>energy bound for this particular sky</a:t>
            </a:r>
          </a:p>
          <a:p>
            <a:pPr marL="0" indent="0">
              <a:buNone/>
            </a:pPr>
            <a:r>
              <a:rPr lang="en-US" dirty="0" smtClean="0"/>
              <a:t>	                          position </a:t>
            </a:r>
            <a:r>
              <a:rPr lang="en-US" dirty="0"/>
              <a:t>and visibility time interval</a:t>
            </a:r>
            <a:r>
              <a:rPr lang="en-US" b="1" dirty="0"/>
              <a:t>	</a:t>
            </a:r>
            <a:endParaRPr lang="en-US" b="1" dirty="0" smtClean="0"/>
          </a:p>
          <a:p>
            <a:pPr marL="0" indent="0">
              <a:buNone/>
            </a:pPr>
            <a:r>
              <a:rPr lang="en-US" b="1" dirty="0" err="1" smtClean="0"/>
              <a:t>elevation_min</a:t>
            </a:r>
            <a:r>
              <a:rPr lang="en-US" b="1" dirty="0" smtClean="0"/>
              <a:t>/</a:t>
            </a:r>
          </a:p>
          <a:p>
            <a:pPr marL="0" indent="0">
              <a:buNone/>
            </a:pPr>
            <a:r>
              <a:rPr lang="en-US" b="1" dirty="0" err="1" smtClean="0"/>
              <a:t>elevation_max</a:t>
            </a:r>
            <a:r>
              <a:rPr lang="en-US" b="1" dirty="0"/>
              <a:t>:  	</a:t>
            </a:r>
            <a:r>
              <a:rPr lang="en-US" dirty="0" smtClean="0"/>
              <a:t>Minimum and maximum elevation </a:t>
            </a:r>
            <a:r>
              <a:rPr lang="en-US" dirty="0"/>
              <a:t>for this particular </a:t>
            </a:r>
            <a:r>
              <a:rPr lang="en-US" dirty="0" smtClean="0"/>
              <a:t>	  	                          sky position </a:t>
            </a:r>
            <a:r>
              <a:rPr lang="en-US" dirty="0"/>
              <a:t>and visibility time </a:t>
            </a:r>
            <a:r>
              <a:rPr lang="en-US" dirty="0" smtClean="0"/>
              <a:t>interval (ground based 		           	observatories)</a:t>
            </a:r>
            <a:endParaRPr lang="en-US" b="1" dirty="0" smtClean="0"/>
          </a:p>
          <a:p>
            <a:pPr marL="0" indent="0">
              <a:buNone/>
            </a:pPr>
            <a:r>
              <a:rPr lang="en-US" b="1" dirty="0" err="1" smtClean="0"/>
              <a:t>min_moon_sep</a:t>
            </a:r>
            <a:r>
              <a:rPr lang="en-US" b="1" dirty="0" smtClean="0"/>
              <a:t>/</a:t>
            </a:r>
          </a:p>
          <a:p>
            <a:pPr marL="0" indent="0">
              <a:buNone/>
            </a:pPr>
            <a:r>
              <a:rPr lang="en-US" b="1" dirty="0" err="1"/>
              <a:t>m</a:t>
            </a:r>
            <a:r>
              <a:rPr lang="en-US" b="1" dirty="0" err="1" smtClean="0"/>
              <a:t>ax_moon_sep</a:t>
            </a:r>
            <a:r>
              <a:rPr lang="en-US" b="1" dirty="0"/>
              <a:t>:	</a:t>
            </a:r>
            <a:r>
              <a:rPr lang="en-US" dirty="0" smtClean="0"/>
              <a:t>Minimum and maximum moon </a:t>
            </a:r>
            <a:r>
              <a:rPr lang="en-US" dirty="0"/>
              <a:t>separation for </a:t>
            </a:r>
            <a:r>
              <a:rPr lang="en-US" dirty="0" smtClean="0"/>
              <a:t>this 			             particular </a:t>
            </a:r>
            <a:r>
              <a:rPr lang="en-US" dirty="0"/>
              <a:t>sky position and </a:t>
            </a:r>
            <a:r>
              <a:rPr lang="en-US" dirty="0" smtClean="0"/>
              <a:t>visibility time interval</a:t>
            </a:r>
          </a:p>
          <a:p>
            <a:pPr marL="0" indent="0">
              <a:buNone/>
            </a:pPr>
            <a:endParaRPr lang="en-US" b="1" dirty="0" smtClean="0"/>
          </a:p>
          <a:p>
            <a:endParaRPr lang="en-US" b="1" dirty="0"/>
          </a:p>
          <a:p>
            <a:endParaRPr lang="en-US" b="1" dirty="0"/>
          </a:p>
        </p:txBody>
      </p:sp>
    </p:spTree>
    <p:extLst>
      <p:ext uri="{BB962C8B-B14F-4D97-AF65-F5344CB8AC3E}">
        <p14:creationId xmlns:p14="http://schemas.microsoft.com/office/powerpoint/2010/main" val="20717242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209799"/>
            <a:ext cx="6486695" cy="769441"/>
          </a:xfrm>
        </p:spPr>
        <p:txBody>
          <a:bodyPr/>
          <a:lstStyle/>
          <a:p>
            <a:r>
              <a:rPr lang="en-US" dirty="0" err="1"/>
              <a:t>ObsLocTAP</a:t>
            </a:r>
            <a:r>
              <a:rPr lang="en-US" dirty="0"/>
              <a:t>: </a:t>
            </a:r>
            <a:r>
              <a:rPr lang="en-US" dirty="0" smtClean="0"/>
              <a:t>Observation </a:t>
            </a:r>
            <a:r>
              <a:rPr lang="en-US" dirty="0"/>
              <a:t>Locator Table Access Protocol</a:t>
            </a:r>
          </a:p>
        </p:txBody>
      </p:sp>
      <p:sp>
        <p:nvSpPr>
          <p:cNvPr id="3" name="Content Placeholder 2"/>
          <p:cNvSpPr>
            <a:spLocks noGrp="1"/>
          </p:cNvSpPr>
          <p:nvPr>
            <p:ph idx="1"/>
          </p:nvPr>
        </p:nvSpPr>
        <p:spPr>
          <a:xfrm>
            <a:off x="226626" y="949333"/>
            <a:ext cx="5198434" cy="5099918"/>
          </a:xfrm>
        </p:spPr>
        <p:txBody>
          <a:bodyPr/>
          <a:lstStyle/>
          <a:p>
            <a:pPr marL="0" indent="0">
              <a:buNone/>
            </a:pPr>
            <a:r>
              <a:rPr lang="en-US" sz="2000" dirty="0" err="1" smtClean="0"/>
              <a:t>ObsLocTAP</a:t>
            </a:r>
            <a:r>
              <a:rPr lang="en-US" sz="2000" dirty="0" smtClean="0"/>
              <a:t> v1.0 WD	</a:t>
            </a:r>
          </a:p>
          <a:p>
            <a:pPr marL="0" indent="0">
              <a:buNone/>
            </a:pPr>
            <a:r>
              <a:rPr lang="en-US" dirty="0" smtClean="0">
                <a:hlinkClick r:id="rId2"/>
              </a:rPr>
              <a:t>http://www.ivoa.net/documents/ObsLocTAP/</a:t>
            </a:r>
            <a:endParaRPr lang="en-US" sz="2000" dirty="0" smtClean="0"/>
          </a:p>
          <a:p>
            <a:pPr marL="0" indent="0">
              <a:buNone/>
            </a:pPr>
            <a:r>
              <a:rPr lang="en-US" sz="2000" dirty="0" smtClean="0"/>
              <a:t>Observation </a:t>
            </a:r>
            <a:r>
              <a:rPr lang="en-US" sz="2000" dirty="0"/>
              <a:t>Locator Table Access Protocol (</a:t>
            </a:r>
            <a:r>
              <a:rPr lang="en-US" sz="2000" dirty="0" err="1"/>
              <a:t>ObsLocTAP</a:t>
            </a:r>
            <a:r>
              <a:rPr lang="en-US" sz="2000" dirty="0"/>
              <a:t> henceforth)</a:t>
            </a:r>
          </a:p>
          <a:p>
            <a:pPr marL="0" indent="0">
              <a:buNone/>
            </a:pPr>
            <a:r>
              <a:rPr lang="en-US" sz="2000" dirty="0"/>
              <a:t>specifies in a standard format the services to retrieve information about planned</a:t>
            </a:r>
            <a:r>
              <a:rPr lang="en-US" sz="2000" dirty="0" smtClean="0"/>
              <a:t>, scheduled </a:t>
            </a:r>
            <a:r>
              <a:rPr lang="en-US" sz="2000" dirty="0"/>
              <a:t>and performed observations of a given target (or coordinates) for </a:t>
            </a:r>
            <a:r>
              <a:rPr lang="en-US" sz="2000" dirty="0" smtClean="0"/>
              <a:t>a given </a:t>
            </a:r>
            <a:r>
              <a:rPr lang="en-US" sz="2000" dirty="0"/>
              <a:t>astronomical </a:t>
            </a:r>
            <a:r>
              <a:rPr lang="en-US" sz="2000" dirty="0" smtClean="0"/>
              <a:t>observatory</a:t>
            </a:r>
            <a:endParaRPr lang="en-US" sz="2000" dirty="0"/>
          </a:p>
          <a:p>
            <a:pPr>
              <a:buFontTx/>
              <a:buChar char="-"/>
            </a:pPr>
            <a:r>
              <a:rPr lang="en-US" sz="2000" dirty="0" smtClean="0"/>
              <a:t>Version 1.0, ready for PR</a:t>
            </a:r>
            <a:endParaRPr lang="en-US" sz="2000" dirty="0"/>
          </a:p>
          <a:p>
            <a:pPr>
              <a:buFontTx/>
              <a:buChar char="-"/>
            </a:pPr>
            <a:r>
              <a:rPr lang="en-US" sz="2000" dirty="0"/>
              <a:t>Two server reference implementations </a:t>
            </a:r>
            <a:r>
              <a:rPr lang="en-US" sz="2000" dirty="0" smtClean="0"/>
              <a:t>(other two in development) and </a:t>
            </a:r>
            <a:r>
              <a:rPr lang="en-US" sz="2000" dirty="0"/>
              <a:t>1 client</a:t>
            </a:r>
          </a:p>
          <a:p>
            <a:pPr marL="0" indent="0">
              <a:buNone/>
            </a:pPr>
            <a:endParaRPr lang="en-US" sz="2000" dirty="0" smtClean="0"/>
          </a:p>
        </p:txBody>
      </p:sp>
      <p:pic>
        <p:nvPicPr>
          <p:cNvPr id="4" name="Picture 3" descr="Screenshot 2020-05-05 at 20.56.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41" y="1491807"/>
            <a:ext cx="3567621" cy="4614124"/>
          </a:xfrm>
          <a:prstGeom prst="rect">
            <a:avLst/>
          </a:prstGeom>
          <a:effectLst>
            <a:outerShdw blurRad="50800" dist="38100" dir="2700000" sx="101000" sy="101000" algn="tl" rotWithShape="0">
              <a:srgbClr val="000000">
                <a:alpha val="43000"/>
              </a:srgbClr>
            </a:outerShdw>
          </a:effectLst>
        </p:spPr>
      </p:pic>
    </p:spTree>
    <p:extLst>
      <p:ext uri="{BB962C8B-B14F-4D97-AF65-F5344CB8AC3E}">
        <p14:creationId xmlns:p14="http://schemas.microsoft.com/office/powerpoint/2010/main" val="4133631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79076"/>
            <a:ext cx="6486695" cy="430887"/>
          </a:xfrm>
        </p:spPr>
        <p:txBody>
          <a:bodyPr/>
          <a:lstStyle/>
          <a:p>
            <a:r>
              <a:rPr lang="en-US" dirty="0" smtClean="0"/>
              <a:t>Observations Life cycle</a:t>
            </a:r>
            <a:endParaRPr lang="en-US" dirty="0"/>
          </a:p>
        </p:txBody>
      </p:sp>
      <p:graphicFrame>
        <p:nvGraphicFramePr>
          <p:cNvPr id="7" name="Diagram 6"/>
          <p:cNvGraphicFramePr/>
          <p:nvPr>
            <p:extLst>
              <p:ext uri="{D42A27DB-BD31-4B8C-83A1-F6EECF244321}">
                <p14:modId xmlns:p14="http://schemas.microsoft.com/office/powerpoint/2010/main" val="741683566"/>
              </p:ext>
            </p:extLst>
          </p:nvPr>
        </p:nvGraphicFramePr>
        <p:xfrm>
          <a:off x="924725" y="1851245"/>
          <a:ext cx="7397809" cy="3536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4620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ObsLocTAP</a:t>
            </a:r>
            <a:r>
              <a:rPr lang="en-US" dirty="0" smtClean="0"/>
              <a:t> Use Case I</a:t>
            </a:r>
            <a:endParaRPr lang="en-US" dirty="0"/>
          </a:p>
        </p:txBody>
      </p:sp>
      <p:sp>
        <p:nvSpPr>
          <p:cNvPr id="3" name="Content Placeholder 2"/>
          <p:cNvSpPr>
            <a:spLocks noGrp="1"/>
          </p:cNvSpPr>
          <p:nvPr>
            <p:ph idx="1"/>
          </p:nvPr>
        </p:nvSpPr>
        <p:spPr/>
        <p:txBody>
          <a:bodyPr/>
          <a:lstStyle/>
          <a:p>
            <a:pPr marL="0" indent="0">
              <a:buNone/>
            </a:pPr>
            <a:r>
              <a:rPr lang="en-US" b="1" i="1" dirty="0" smtClean="0"/>
              <a:t>Discovery of observations scheduled for a certain observatory</a:t>
            </a:r>
          </a:p>
          <a:p>
            <a:pPr lvl="0"/>
            <a:r>
              <a:rPr lang="en-US" dirty="0" smtClean="0"/>
              <a:t>The observatory receives observatory proposals by the scientists </a:t>
            </a:r>
          </a:p>
          <a:p>
            <a:pPr lvl="0"/>
            <a:r>
              <a:rPr lang="en-US" dirty="0" smtClean="0"/>
              <a:t>Proposals are ranked </a:t>
            </a:r>
          </a:p>
          <a:p>
            <a:pPr lvl="0"/>
            <a:r>
              <a:rPr lang="en-US" dirty="0" smtClean="0"/>
              <a:t>Proposals are inserted into the observation planning system </a:t>
            </a:r>
          </a:p>
          <a:p>
            <a:pPr lvl="0"/>
            <a:r>
              <a:rPr lang="en-US" dirty="0" smtClean="0"/>
              <a:t>Observation planners schedule short-medium plan trying to maximize the relevance of a certain observation period (e.g. per night or orbit revolution) and taking into account the constrains of the observatory (e.g. visibility of the object, geometrical constrains like the Sun or the Earth for space based observatories, </a:t>
            </a:r>
            <a:r>
              <a:rPr lang="en-US" dirty="0" err="1" smtClean="0"/>
              <a:t>etc</a:t>
            </a:r>
            <a:r>
              <a:rPr lang="en-US" dirty="0" smtClean="0"/>
              <a:t>)</a:t>
            </a:r>
          </a:p>
          <a:p>
            <a:pPr lvl="0"/>
            <a:r>
              <a:rPr lang="en-US" dirty="0" smtClean="0"/>
              <a:t>In case of unexpected events like, e.g. targets of opportunity, scheduled plan could be replaced by another one modifying the short or medium plans.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70371351"/>
              </p:ext>
            </p:extLst>
          </p:nvPr>
        </p:nvGraphicFramePr>
        <p:xfrm>
          <a:off x="1758950" y="5040313"/>
          <a:ext cx="5626100" cy="1066800"/>
        </p:xfrm>
        <a:graphic>
          <a:graphicData uri="http://schemas.openxmlformats.org/presentationml/2006/ole">
            <mc:AlternateContent xmlns:mc="http://schemas.openxmlformats.org/markup-compatibility/2006">
              <mc:Choice xmlns:v="urn:schemas-microsoft-com:vml" Requires="v">
                <p:oleObj spid="_x0000_s7232" name="Document" r:id="rId4" imgW="5626100" imgH="1066800" progId="Word.Document.12">
                  <p:embed/>
                </p:oleObj>
              </mc:Choice>
              <mc:Fallback>
                <p:oleObj name="Document" r:id="rId4" imgW="5626100" imgH="1066800" progId="Word.Document.12">
                  <p:embed/>
                  <p:pic>
                    <p:nvPicPr>
                      <p:cNvPr id="0" name=""/>
                      <p:cNvPicPr/>
                      <p:nvPr/>
                    </p:nvPicPr>
                    <p:blipFill>
                      <a:blip r:embed="rId5"/>
                      <a:stretch>
                        <a:fillRect/>
                      </a:stretch>
                    </p:blipFill>
                    <p:spPr>
                      <a:xfrm>
                        <a:off x="1758950" y="5040313"/>
                        <a:ext cx="5626100" cy="1066800"/>
                      </a:xfrm>
                      <a:prstGeom prst="rect">
                        <a:avLst/>
                      </a:prstGeom>
                    </p:spPr>
                  </p:pic>
                </p:oleObj>
              </mc:Fallback>
            </mc:AlternateContent>
          </a:graphicData>
        </a:graphic>
      </p:graphicFrame>
    </p:spTree>
    <p:extLst>
      <p:ext uri="{BB962C8B-B14F-4D97-AF65-F5344CB8AC3E}">
        <p14:creationId xmlns:p14="http://schemas.microsoft.com/office/powerpoint/2010/main" val="27525393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ObsLocTAP</a:t>
            </a:r>
            <a:r>
              <a:rPr lang="en-US" dirty="0" smtClean="0"/>
              <a:t> Use </a:t>
            </a:r>
            <a:r>
              <a:rPr lang="en-US" dirty="0"/>
              <a:t>Case </a:t>
            </a:r>
            <a:r>
              <a:rPr lang="en-US" dirty="0" smtClean="0"/>
              <a:t>II</a:t>
            </a:r>
            <a:endParaRPr lang="en-US" dirty="0"/>
          </a:p>
        </p:txBody>
      </p:sp>
      <p:sp>
        <p:nvSpPr>
          <p:cNvPr id="3" name="Content Placeholder 2"/>
          <p:cNvSpPr>
            <a:spLocks noGrp="1"/>
          </p:cNvSpPr>
          <p:nvPr>
            <p:ph idx="1"/>
          </p:nvPr>
        </p:nvSpPr>
        <p:spPr/>
        <p:txBody>
          <a:bodyPr/>
          <a:lstStyle/>
          <a:p>
            <a:pPr marL="0" indent="-76200">
              <a:buNone/>
            </a:pPr>
            <a:r>
              <a:rPr lang="en-US" b="1" i="1" dirty="0"/>
              <a:t>Follow-up of Target of Opportunities</a:t>
            </a:r>
          </a:p>
          <a:p>
            <a:r>
              <a:rPr lang="en-US" dirty="0" smtClean="0"/>
              <a:t>Two types </a:t>
            </a:r>
            <a:r>
              <a:rPr lang="en-US" dirty="0"/>
              <a:t>of </a:t>
            </a:r>
            <a:r>
              <a:rPr lang="en-US" dirty="0" err="1"/>
              <a:t>ToOs</a:t>
            </a:r>
            <a:r>
              <a:rPr lang="en-US" dirty="0"/>
              <a:t> in astronomy:</a:t>
            </a:r>
          </a:p>
          <a:p>
            <a:pPr lvl="1"/>
            <a:r>
              <a:rPr lang="en-US" dirty="0"/>
              <a:t>Unpredictable </a:t>
            </a:r>
            <a:r>
              <a:rPr lang="en-US" dirty="0" err="1"/>
              <a:t>ToOs</a:t>
            </a:r>
            <a:r>
              <a:rPr lang="en-US" dirty="0"/>
              <a:t>: Astronomical events that require immediate or almost immediate observations and that, generally, require also coordination between different observatories.</a:t>
            </a:r>
          </a:p>
          <a:p>
            <a:pPr lvl="1"/>
            <a:r>
              <a:rPr lang="en-US" dirty="0"/>
              <a:t>Predictable </a:t>
            </a:r>
            <a:r>
              <a:rPr lang="en-US" dirty="0" err="1"/>
              <a:t>ToOs</a:t>
            </a:r>
            <a:r>
              <a:rPr lang="en-US" dirty="0"/>
              <a:t>: These astronomical events are related (not always) to known transient phenomena or due to coordinated observations of targets special interest.  </a:t>
            </a:r>
          </a:p>
          <a:p>
            <a:r>
              <a:rPr lang="en-US" dirty="0"/>
              <a:t>For the first type, short-term plan can be affected in a very short time scale as per triggering of follow-up observations of a certain astronomical event.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66745488"/>
              </p:ext>
            </p:extLst>
          </p:nvPr>
        </p:nvGraphicFramePr>
        <p:xfrm>
          <a:off x="1277938" y="4795838"/>
          <a:ext cx="6026150" cy="1449387"/>
        </p:xfrm>
        <a:graphic>
          <a:graphicData uri="http://schemas.openxmlformats.org/presentationml/2006/ole">
            <mc:AlternateContent xmlns:mc="http://schemas.openxmlformats.org/markup-compatibility/2006">
              <mc:Choice xmlns:v="urn:schemas-microsoft-com:vml" Requires="v">
                <p:oleObj spid="_x0000_s8255" name="Document" r:id="rId4" imgW="5626100" imgH="1409700" progId="Word.Document.12">
                  <p:embed/>
                </p:oleObj>
              </mc:Choice>
              <mc:Fallback>
                <p:oleObj name="Document" r:id="rId4" imgW="5626100" imgH="1409700" progId="Word.Document.12">
                  <p:embed/>
                  <p:pic>
                    <p:nvPicPr>
                      <p:cNvPr id="0" name=""/>
                      <p:cNvPicPr/>
                      <p:nvPr/>
                    </p:nvPicPr>
                    <p:blipFill>
                      <a:blip r:embed="rId5"/>
                      <a:stretch>
                        <a:fillRect/>
                      </a:stretch>
                    </p:blipFill>
                    <p:spPr>
                      <a:xfrm>
                        <a:off x="1277938" y="4795838"/>
                        <a:ext cx="6026150" cy="1449387"/>
                      </a:xfrm>
                      <a:prstGeom prst="rect">
                        <a:avLst/>
                      </a:prstGeom>
                    </p:spPr>
                  </p:pic>
                </p:oleObj>
              </mc:Fallback>
            </mc:AlternateContent>
          </a:graphicData>
        </a:graphic>
      </p:graphicFrame>
    </p:spTree>
    <p:extLst>
      <p:ext uri="{BB962C8B-B14F-4D97-AF65-F5344CB8AC3E}">
        <p14:creationId xmlns:p14="http://schemas.microsoft.com/office/powerpoint/2010/main" val="1805579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79077"/>
            <a:ext cx="6486695" cy="430887"/>
          </a:xfrm>
        </p:spPr>
        <p:txBody>
          <a:bodyPr/>
          <a:lstStyle/>
          <a:p>
            <a:r>
              <a:rPr lang="en-US" dirty="0" err="1" smtClean="0"/>
              <a:t>ObsLocTAP</a:t>
            </a:r>
            <a:r>
              <a:rPr lang="en-US" dirty="0"/>
              <a:t> </a:t>
            </a:r>
            <a:r>
              <a:rPr lang="en-US" dirty="0" smtClean="0"/>
              <a:t>Protocol Summary</a:t>
            </a:r>
            <a:endParaRPr lang="en-US" dirty="0"/>
          </a:p>
        </p:txBody>
      </p:sp>
      <p:sp>
        <p:nvSpPr>
          <p:cNvPr id="3" name="Content Placeholder 2"/>
          <p:cNvSpPr>
            <a:spLocks noGrp="1"/>
          </p:cNvSpPr>
          <p:nvPr>
            <p:ph idx="1"/>
          </p:nvPr>
        </p:nvSpPr>
        <p:spPr>
          <a:xfrm>
            <a:off x="325264" y="1072668"/>
            <a:ext cx="8564436" cy="4816305"/>
          </a:xfrm>
        </p:spPr>
        <p:txBody>
          <a:bodyPr/>
          <a:lstStyle/>
          <a:p>
            <a:r>
              <a:rPr lang="en-US" sz="2000" dirty="0" smtClean="0"/>
              <a:t>TAP based</a:t>
            </a:r>
          </a:p>
          <a:p>
            <a:pPr lvl="1"/>
            <a:r>
              <a:rPr lang="en-US" sz="2000" dirty="0" smtClean="0"/>
              <a:t>References done to TAP to implement it</a:t>
            </a:r>
            <a:endParaRPr lang="en-US" sz="2000" dirty="0"/>
          </a:p>
          <a:p>
            <a:pPr marL="808038" lvl="1" indent="0">
              <a:buNone/>
            </a:pPr>
            <a:endParaRPr lang="en-US" sz="2000" dirty="0"/>
          </a:p>
          <a:p>
            <a:r>
              <a:rPr lang="en-US" sz="2000" dirty="0" smtClean="0"/>
              <a:t>Similar to </a:t>
            </a:r>
            <a:r>
              <a:rPr lang="en-US" sz="2000" dirty="0" err="1" smtClean="0"/>
              <a:t>ObsCoreTAP</a:t>
            </a:r>
            <a:endParaRPr lang="en-US" sz="2000" dirty="0"/>
          </a:p>
          <a:p>
            <a:pPr lvl="1"/>
            <a:r>
              <a:rPr lang="en-US" sz="2000" dirty="0" smtClean="0"/>
              <a:t>Why different protocol? </a:t>
            </a:r>
          </a:p>
          <a:p>
            <a:pPr lvl="2"/>
            <a:r>
              <a:rPr lang="en-US" sz="2000" dirty="0" smtClean="0"/>
              <a:t>Different community</a:t>
            </a:r>
          </a:p>
          <a:p>
            <a:pPr lvl="2"/>
            <a:r>
              <a:rPr lang="en-US" sz="2000" dirty="0" smtClean="0"/>
              <a:t>Different data model</a:t>
            </a:r>
          </a:p>
          <a:p>
            <a:pPr lvl="2"/>
            <a:r>
              <a:rPr lang="en-US" sz="2000" dirty="0" smtClean="0"/>
              <a:t>Somehow different use cases</a:t>
            </a:r>
          </a:p>
          <a:p>
            <a:pPr lvl="1"/>
            <a:r>
              <a:rPr lang="en-US" sz="2000" dirty="0" smtClean="0"/>
              <a:t>Data model decoupled from </a:t>
            </a:r>
            <a:r>
              <a:rPr lang="en-US" sz="2000" dirty="0" err="1" smtClean="0"/>
              <a:t>ObsTAP</a:t>
            </a:r>
            <a:r>
              <a:rPr lang="en-US" sz="2000" dirty="0" smtClean="0"/>
              <a:t> to prevent versioning coupling (</a:t>
            </a:r>
            <a:r>
              <a:rPr lang="en-US" sz="2000" dirty="0" err="1" smtClean="0"/>
              <a:t>ivoa.obsplan</a:t>
            </a:r>
            <a:r>
              <a:rPr lang="en-US" sz="2000" dirty="0" smtClean="0"/>
              <a:t>)</a:t>
            </a:r>
          </a:p>
          <a:p>
            <a:pPr marL="808038" lvl="1" indent="0">
              <a:buNone/>
            </a:pPr>
            <a:endParaRPr lang="en-US" sz="2000" dirty="0"/>
          </a:p>
          <a:p>
            <a:endParaRPr lang="en-US" sz="2000" dirty="0" smtClean="0"/>
          </a:p>
        </p:txBody>
      </p:sp>
    </p:spTree>
    <p:extLst>
      <p:ext uri="{BB962C8B-B14F-4D97-AF65-F5344CB8AC3E}">
        <p14:creationId xmlns:p14="http://schemas.microsoft.com/office/powerpoint/2010/main" val="7862386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43047983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4207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63687"/>
            <a:ext cx="6486695" cy="461665"/>
          </a:xfrm>
        </p:spPr>
        <p:txBody>
          <a:bodyPr/>
          <a:lstStyle/>
          <a:p>
            <a:r>
              <a:rPr lang="en-US" sz="2400" dirty="0" err="1" smtClean="0"/>
              <a:t>ObjVisSAP</a:t>
            </a:r>
            <a:r>
              <a:rPr lang="en-US" sz="2400" dirty="0"/>
              <a:t> </a:t>
            </a:r>
            <a:r>
              <a:rPr lang="en-US" sz="2400" dirty="0" smtClean="0"/>
              <a:t>Implementations</a:t>
            </a:r>
            <a:endParaRPr lang="en-US" dirty="0"/>
          </a:p>
        </p:txBody>
      </p:sp>
      <p:sp>
        <p:nvSpPr>
          <p:cNvPr id="3" name="Content Placeholder 2"/>
          <p:cNvSpPr>
            <a:spLocks noGrp="1"/>
          </p:cNvSpPr>
          <p:nvPr>
            <p:ph idx="1"/>
          </p:nvPr>
        </p:nvSpPr>
        <p:spPr/>
        <p:txBody>
          <a:bodyPr/>
          <a:lstStyle/>
          <a:p>
            <a:pPr marL="0" indent="0">
              <a:buNone/>
            </a:pPr>
            <a:r>
              <a:rPr lang="en-US" dirty="0" smtClean="0"/>
              <a:t>Five observatories have implemented the protocol:</a:t>
            </a:r>
          </a:p>
          <a:p>
            <a:pPr lvl="1">
              <a:buFont typeface="Arial"/>
              <a:buChar char="•"/>
            </a:pPr>
            <a:r>
              <a:rPr lang="en-US" dirty="0" smtClean="0"/>
              <a:t>Integral</a:t>
            </a:r>
            <a:endParaRPr lang="en-US" dirty="0"/>
          </a:p>
          <a:p>
            <a:pPr lvl="1">
              <a:buFont typeface="Arial"/>
              <a:buChar char="•"/>
            </a:pPr>
            <a:r>
              <a:rPr lang="en-US" dirty="0" smtClean="0"/>
              <a:t>Chandra</a:t>
            </a:r>
          </a:p>
          <a:p>
            <a:pPr lvl="1">
              <a:buFont typeface="Arial"/>
              <a:buChar char="•"/>
            </a:pPr>
            <a:r>
              <a:rPr lang="en-US" dirty="0" smtClean="0"/>
              <a:t>Gaia</a:t>
            </a:r>
          </a:p>
          <a:p>
            <a:pPr lvl="1">
              <a:buFont typeface="Arial"/>
              <a:buChar char="•"/>
            </a:pPr>
            <a:r>
              <a:rPr lang="en-US" dirty="0" smtClean="0"/>
              <a:t>XMM</a:t>
            </a:r>
            <a:r>
              <a:rPr lang="en-US" dirty="0"/>
              <a:t>-</a:t>
            </a:r>
            <a:r>
              <a:rPr lang="en-US" dirty="0" smtClean="0"/>
              <a:t>Newton</a:t>
            </a:r>
          </a:p>
          <a:p>
            <a:pPr lvl="1">
              <a:buFont typeface="Arial"/>
              <a:buChar char="•"/>
            </a:pPr>
            <a:r>
              <a:rPr lang="en-US" dirty="0"/>
              <a:t>Insight-HXMT (Hard X-ray Modulation Telescope)</a:t>
            </a:r>
            <a:endParaRPr lang="en-US" dirty="0" smtClean="0"/>
          </a:p>
          <a:p>
            <a:pPr lvl="1"/>
            <a:endParaRPr lang="en-US" dirty="0"/>
          </a:p>
          <a:p>
            <a:pPr marL="0" indent="0">
              <a:buNone/>
            </a:pPr>
            <a:r>
              <a:rPr lang="en-US" dirty="0" smtClean="0"/>
              <a:t>One initiative to provide a simple implementation to be used as example for missions (E. Salazar)</a:t>
            </a:r>
            <a:r>
              <a:rPr lang="en-US" dirty="0" smtClean="0">
                <a:hlinkClick r:id="rId2"/>
              </a:rPr>
              <a:t>https</a:t>
            </a:r>
            <a:r>
              <a:rPr lang="en-US" dirty="0">
                <a:hlinkClick r:id="rId2"/>
              </a:rPr>
              <a:t>://github.com/emiliosalazardonate/visibility-service/blob/master/</a:t>
            </a:r>
            <a:r>
              <a:rPr lang="en-US" dirty="0" smtClean="0">
                <a:hlinkClick r:id="rId2"/>
              </a:rPr>
              <a:t>README.md</a:t>
            </a:r>
            <a:endParaRPr lang="en-US" dirty="0" smtClean="0"/>
          </a:p>
          <a:p>
            <a:endParaRPr lang="en-US" dirty="0"/>
          </a:p>
          <a:p>
            <a:pPr marL="0" indent="0">
              <a:buNone/>
            </a:pPr>
            <a:r>
              <a:rPr lang="en-US" dirty="0" smtClean="0"/>
              <a:t>Services integrated in reference implementation TOBY (see later)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26361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2909199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9388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5" y="379077"/>
            <a:ext cx="6486695" cy="430887"/>
          </a:xfrm>
        </p:spPr>
        <p:txBody>
          <a:bodyPr/>
          <a:lstStyle/>
          <a:p>
            <a:r>
              <a:rPr lang="en-US" dirty="0" err="1" smtClean="0"/>
              <a:t>ObsLocTAP</a:t>
            </a:r>
            <a:r>
              <a:rPr lang="en-US" dirty="0"/>
              <a:t> </a:t>
            </a:r>
            <a:r>
              <a:rPr lang="en-US" dirty="0" smtClean="0"/>
              <a:t>Implementation</a:t>
            </a:r>
            <a:endParaRPr lang="en-US" dirty="0"/>
          </a:p>
        </p:txBody>
      </p:sp>
      <p:sp>
        <p:nvSpPr>
          <p:cNvPr id="3" name="Content Placeholder 2"/>
          <p:cNvSpPr>
            <a:spLocks noGrp="1"/>
          </p:cNvSpPr>
          <p:nvPr>
            <p:ph idx="1"/>
          </p:nvPr>
        </p:nvSpPr>
        <p:spPr>
          <a:xfrm>
            <a:off x="325264" y="1072669"/>
            <a:ext cx="8564436" cy="2921924"/>
          </a:xfrm>
        </p:spPr>
        <p:txBody>
          <a:bodyPr/>
          <a:lstStyle/>
          <a:p>
            <a:pPr marL="0" indent="0">
              <a:buNone/>
            </a:pPr>
            <a:r>
              <a:rPr lang="en-US" sz="1400" dirty="0" smtClean="0"/>
              <a:t>Two missions implementing the service: </a:t>
            </a:r>
          </a:p>
          <a:p>
            <a:pPr marL="808038" lvl="1" indent="0">
              <a:buNone/>
            </a:pPr>
            <a:r>
              <a:rPr lang="en-US" sz="1400" dirty="0" smtClean="0"/>
              <a:t>Chandra and Integral</a:t>
            </a:r>
          </a:p>
          <a:p>
            <a:pPr marL="0" indent="0">
              <a:buNone/>
            </a:pPr>
            <a:r>
              <a:rPr lang="en-US" sz="1400" dirty="0" smtClean="0"/>
              <a:t>Other two missions in development phase:</a:t>
            </a:r>
          </a:p>
          <a:p>
            <a:pPr marL="808038" lvl="1" indent="0">
              <a:buNone/>
            </a:pPr>
            <a:r>
              <a:rPr lang="en-US" sz="1400" dirty="0" smtClean="0"/>
              <a:t>XMM-Newton and </a:t>
            </a:r>
            <a:r>
              <a:rPr lang="en-US" sz="1400" dirty="0" err="1" smtClean="0"/>
              <a:t>NuStar</a:t>
            </a:r>
            <a:endParaRPr lang="en-US" sz="1400" dirty="0"/>
          </a:p>
          <a:p>
            <a:pPr marL="0" indent="0">
              <a:buNone/>
            </a:pPr>
            <a:r>
              <a:rPr lang="en-US" sz="1400" dirty="0" smtClean="0"/>
              <a:t>Implementation notes created at:</a:t>
            </a:r>
          </a:p>
          <a:p>
            <a:pPr marL="0" indent="0">
              <a:buNone/>
            </a:pPr>
            <a:r>
              <a:rPr lang="en-US" sz="1400" dirty="0" smtClean="0">
                <a:hlinkClick r:id="rId2"/>
              </a:rPr>
              <a:t>https</a:t>
            </a:r>
            <a:r>
              <a:rPr lang="en-US" sz="1400" dirty="0">
                <a:hlinkClick r:id="rId2"/>
              </a:rPr>
              <a:t>://www.cosmos.esa.int/web/</a:t>
            </a:r>
            <a:r>
              <a:rPr lang="en-US" sz="1400" dirty="0" smtClean="0">
                <a:hlinkClick r:id="rId2"/>
              </a:rPr>
              <a:t>vovisobs_protocols obsloctapimplguide</a:t>
            </a:r>
            <a:endParaRPr lang="en-US" sz="1400" dirty="0"/>
          </a:p>
          <a:p>
            <a:pPr marL="808038" lvl="1" indent="0">
              <a:buNone/>
            </a:pPr>
            <a:r>
              <a:rPr lang="en-US" sz="1400" dirty="0" smtClean="0"/>
              <a:t>Two options:</a:t>
            </a:r>
          </a:p>
          <a:p>
            <a:pPr lvl="2"/>
            <a:r>
              <a:rPr lang="en-US" sz="1400" dirty="0" smtClean="0"/>
              <a:t>Guide to create a TAP service using </a:t>
            </a:r>
            <a:r>
              <a:rPr lang="en-US" sz="1400" dirty="0"/>
              <a:t>IVOA </a:t>
            </a:r>
            <a:r>
              <a:rPr lang="en-US" sz="1400" dirty="0" smtClean="0"/>
              <a:t>toolkits (DACHS, SAADA, </a:t>
            </a:r>
            <a:r>
              <a:rPr lang="en-US" sz="1400" dirty="0" err="1" smtClean="0"/>
              <a:t>TAPTuto</a:t>
            </a:r>
            <a:r>
              <a:rPr lang="en-US" sz="1400" dirty="0" smtClean="0"/>
              <a:t>) and </a:t>
            </a:r>
            <a:r>
              <a:rPr lang="en-US" sz="1400" dirty="0" err="1" smtClean="0"/>
              <a:t>ObsLocTAP</a:t>
            </a:r>
            <a:r>
              <a:rPr lang="en-US" sz="1400" dirty="0" smtClean="0"/>
              <a:t> table creation</a:t>
            </a:r>
          </a:p>
          <a:p>
            <a:pPr lvl="2"/>
            <a:r>
              <a:rPr lang="en-US" sz="1400" dirty="0" smtClean="0"/>
              <a:t>Using </a:t>
            </a:r>
            <a:r>
              <a:rPr lang="en-US" sz="1400" dirty="0" err="1" smtClean="0"/>
              <a:t>docker</a:t>
            </a:r>
            <a:r>
              <a:rPr lang="en-US" sz="1400" dirty="0" smtClean="0"/>
              <a:t> instances:</a:t>
            </a:r>
          </a:p>
          <a:p>
            <a:pPr marL="808038" lvl="1" indent="0">
              <a:buNone/>
            </a:pPr>
            <a:endParaRPr lang="en-US" sz="2000" dirty="0"/>
          </a:p>
          <a:p>
            <a:endParaRPr lang="en-US" sz="2000" dirty="0" smtClean="0"/>
          </a:p>
        </p:txBody>
      </p:sp>
      <p:pic>
        <p:nvPicPr>
          <p:cNvPr id="7" name="Picture 6" descr="Screenshot 2020-05-05 at 21.13.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37" y="4093452"/>
            <a:ext cx="8432800" cy="1765300"/>
          </a:xfrm>
          <a:prstGeom prst="rect">
            <a:avLst/>
          </a:prstGeom>
        </p:spPr>
      </p:pic>
    </p:spTree>
    <p:extLst>
      <p:ext uri="{BB962C8B-B14F-4D97-AF65-F5344CB8AC3E}">
        <p14:creationId xmlns:p14="http://schemas.microsoft.com/office/powerpoint/2010/main" val="30984829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implementation client</a:t>
            </a:r>
            <a:endParaRPr lang="en-US" dirty="0"/>
          </a:p>
        </p:txBody>
      </p:sp>
      <p:sp>
        <p:nvSpPr>
          <p:cNvPr id="3" name="Content Placeholder 2"/>
          <p:cNvSpPr>
            <a:spLocks noGrp="1"/>
          </p:cNvSpPr>
          <p:nvPr>
            <p:ph idx="1"/>
          </p:nvPr>
        </p:nvSpPr>
        <p:spPr/>
        <p:txBody>
          <a:bodyPr/>
          <a:lstStyle/>
          <a:p>
            <a:pPr marL="0" indent="0" algn="just">
              <a:buNone/>
            </a:pPr>
            <a:r>
              <a:rPr lang="en-US" dirty="0" smtClean="0"/>
              <a:t>As </a:t>
            </a:r>
            <a:r>
              <a:rPr lang="en-US" dirty="0" err="1" smtClean="0"/>
              <a:t>ObsLocTAP</a:t>
            </a:r>
            <a:r>
              <a:rPr lang="en-US" dirty="0" smtClean="0"/>
              <a:t> is TAP based, any TAP client could be used to check the services.</a:t>
            </a:r>
          </a:p>
          <a:p>
            <a:pPr marL="0" indent="0" algn="just">
              <a:buNone/>
            </a:pPr>
            <a:r>
              <a:rPr lang="en-US" dirty="0" smtClean="0"/>
              <a:t>An integrated services client, </a:t>
            </a:r>
            <a:r>
              <a:rPr lang="en-US" dirty="0"/>
              <a:t>TOBY </a:t>
            </a:r>
            <a:r>
              <a:rPr lang="en-US" dirty="0" smtClean="0"/>
              <a:t>(Tool </a:t>
            </a:r>
            <a:r>
              <a:rPr lang="en-US" dirty="0"/>
              <a:t>for Observation </a:t>
            </a:r>
            <a:r>
              <a:rPr lang="en-US" dirty="0" err="1"/>
              <a:t>visiBilitY</a:t>
            </a:r>
            <a:r>
              <a:rPr lang="en-US" dirty="0"/>
              <a:t> and </a:t>
            </a:r>
            <a:r>
              <a:rPr lang="en-US" dirty="0" smtClean="0"/>
              <a:t>schedule) </a:t>
            </a:r>
            <a:r>
              <a:rPr lang="en-US" dirty="0"/>
              <a:t>(E. Salazar</a:t>
            </a:r>
            <a:r>
              <a:rPr lang="en-US" dirty="0" smtClean="0"/>
              <a:t>)</a:t>
            </a:r>
          </a:p>
          <a:p>
            <a:pPr marL="2081213" lvl="3" indent="0" algn="just">
              <a:buNone/>
            </a:pPr>
            <a:r>
              <a:rPr lang="en-US" dirty="0" smtClean="0">
                <a:hlinkClick r:id="rId2"/>
              </a:rPr>
              <a:t>http</a:t>
            </a:r>
            <a:r>
              <a:rPr lang="en-US" dirty="0">
                <a:hlinkClick r:id="rId2"/>
              </a:rPr>
              <a:t>://integral.esa.int/toby</a:t>
            </a:r>
            <a:r>
              <a:rPr lang="en-US" dirty="0" smtClean="0">
                <a:hlinkClick r:id="rId2"/>
              </a:rPr>
              <a:t>/</a:t>
            </a:r>
            <a:endParaRPr lang="en-US" dirty="0" smtClean="0"/>
          </a:p>
          <a:p>
            <a:pPr marL="2081213" lvl="3" indent="0" algn="just">
              <a:buNone/>
            </a:pPr>
            <a:endParaRPr lang="en-US" dirty="0"/>
          </a:p>
          <a:p>
            <a:pPr marL="2081213" lvl="3" indent="0" algn="just">
              <a:buNone/>
            </a:pPr>
            <a:endParaRPr lang="en-US" dirty="0" smtClean="0"/>
          </a:p>
          <a:p>
            <a:pPr marL="2081213" lvl="3" indent="0" algn="just">
              <a:buNone/>
            </a:pPr>
            <a:endParaRPr lang="en-US" dirty="0"/>
          </a:p>
          <a:p>
            <a:pPr marL="2081213" lvl="3" indent="0" algn="just">
              <a:buNone/>
            </a:pPr>
            <a:endParaRPr lang="en-US" dirty="0" smtClean="0"/>
          </a:p>
          <a:p>
            <a:pPr marL="2081213" lvl="3" indent="0" algn="just">
              <a:buNone/>
            </a:pPr>
            <a:endParaRPr lang="en-US" dirty="0"/>
          </a:p>
          <a:p>
            <a:pPr marL="2081213" lvl="3" indent="0" algn="just">
              <a:buNone/>
            </a:pPr>
            <a:endParaRPr lang="en-US" dirty="0" smtClean="0"/>
          </a:p>
          <a:p>
            <a:pPr marL="2081213" lvl="3" indent="0" algn="just">
              <a:buNone/>
            </a:pPr>
            <a:endParaRPr lang="en-US" dirty="0"/>
          </a:p>
          <a:p>
            <a:pPr marL="2081213" lvl="3" indent="0" algn="just">
              <a:buNone/>
            </a:pPr>
            <a:endParaRPr lang="en-US" dirty="0" smtClean="0"/>
          </a:p>
          <a:p>
            <a:pPr marL="2081213" lvl="3" indent="0" algn="just">
              <a:buNone/>
            </a:pPr>
            <a:endParaRPr lang="en-US" dirty="0"/>
          </a:p>
          <a:p>
            <a:pPr marL="2081213" lvl="3" indent="0" algn="just">
              <a:buNone/>
            </a:pPr>
            <a:endParaRPr lang="en-US" dirty="0" smtClean="0"/>
          </a:p>
          <a:p>
            <a:pPr marL="0" indent="0" algn="just">
              <a:buNone/>
            </a:pPr>
            <a:r>
              <a:rPr lang="en-US" dirty="0" smtClean="0"/>
              <a:t>Other clients expected: </a:t>
            </a:r>
            <a:r>
              <a:rPr lang="en-US" dirty="0" err="1" smtClean="0"/>
              <a:t>MySpaceCal</a:t>
            </a:r>
            <a:r>
              <a:rPr lang="en-US" dirty="0" smtClean="0"/>
              <a:t> (calendar for many missions), </a:t>
            </a:r>
            <a:r>
              <a:rPr lang="en-US" dirty="0" err="1" smtClean="0"/>
              <a:t>ESASky</a:t>
            </a:r>
            <a:r>
              <a:rPr lang="en-US" dirty="0" smtClean="0"/>
              <a:t>, </a:t>
            </a:r>
            <a:r>
              <a:rPr lang="en-US" dirty="0" err="1" smtClean="0"/>
              <a:t>etc</a:t>
            </a:r>
            <a:endParaRPr lang="en-US" dirty="0" smtClean="0"/>
          </a:p>
        </p:txBody>
      </p:sp>
      <p:pic>
        <p:nvPicPr>
          <p:cNvPr id="4" name="Picture 3" descr="Vela X-1 Visibility F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309" y="2707520"/>
            <a:ext cx="6078530" cy="3284459"/>
          </a:xfrm>
          <a:prstGeom prst="rect">
            <a:avLst/>
          </a:prstGeom>
        </p:spPr>
      </p:pic>
    </p:spTree>
    <p:extLst>
      <p:ext uri="{BB962C8B-B14F-4D97-AF65-F5344CB8AC3E}">
        <p14:creationId xmlns:p14="http://schemas.microsoft.com/office/powerpoint/2010/main" val="21172427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lstStyle/>
          <a:p>
            <a:r>
              <a:rPr lang="en-US" sz="2000" dirty="0" smtClean="0"/>
              <a:t>If not problems found, promote </a:t>
            </a:r>
            <a:r>
              <a:rPr lang="en-US" sz="2000" dirty="0" err="1" smtClean="0"/>
              <a:t>ObsLocTAP</a:t>
            </a:r>
            <a:r>
              <a:rPr lang="en-US" sz="2000" dirty="0" smtClean="0"/>
              <a:t> from </a:t>
            </a:r>
          </a:p>
          <a:p>
            <a:pPr marL="808038" lvl="1" indent="0">
              <a:buNone/>
            </a:pPr>
            <a:r>
              <a:rPr lang="en-US" sz="2000" dirty="0" smtClean="0"/>
              <a:t>WD1.0 to PR1.0 after this meeting</a:t>
            </a:r>
          </a:p>
          <a:p>
            <a:pPr marL="808038" lvl="1" indent="0">
              <a:buNone/>
            </a:pPr>
            <a:endParaRPr lang="en-US" sz="2000" dirty="0" smtClean="0"/>
          </a:p>
          <a:p>
            <a:pPr marL="808038" lvl="1" indent="0">
              <a:buNone/>
            </a:pPr>
            <a:endParaRPr lang="en-US" sz="2000" dirty="0"/>
          </a:p>
          <a:p>
            <a:r>
              <a:rPr lang="en-US" sz="2000" dirty="0" smtClean="0"/>
              <a:t>Prepare a version 1.0 for </a:t>
            </a:r>
            <a:r>
              <a:rPr lang="en-US" sz="2000" dirty="0" err="1"/>
              <a:t>ObjVisSAP</a:t>
            </a:r>
            <a:r>
              <a:rPr lang="en-US" sz="2000" dirty="0"/>
              <a:t> </a:t>
            </a:r>
            <a:r>
              <a:rPr lang="en-US" sz="2000" dirty="0" smtClean="0"/>
              <a:t>to be distributed to the WD for comments</a:t>
            </a:r>
          </a:p>
          <a:p>
            <a:endParaRPr lang="en-US" sz="2000" dirty="0" smtClean="0"/>
          </a:p>
          <a:p>
            <a:endParaRPr lang="en-US" sz="2000" dirty="0"/>
          </a:p>
          <a:p>
            <a:r>
              <a:rPr lang="en-US" sz="2000" dirty="0" smtClean="0"/>
              <a:t>Ideally, </a:t>
            </a:r>
            <a:r>
              <a:rPr lang="en-US" sz="2000" dirty="0" err="1" smtClean="0"/>
              <a:t>ObsLocTAP</a:t>
            </a:r>
            <a:r>
              <a:rPr lang="en-US" sz="2000" dirty="0" smtClean="0"/>
              <a:t> as recommendation during the Summer and a PR version of </a:t>
            </a:r>
            <a:r>
              <a:rPr lang="en-US" sz="2000" dirty="0" err="1" smtClean="0"/>
              <a:t>ObjVisSAP</a:t>
            </a:r>
            <a:r>
              <a:rPr lang="en-US" sz="2000" dirty="0" smtClean="0"/>
              <a:t> for next </a:t>
            </a:r>
            <a:r>
              <a:rPr lang="en-US" sz="2000" dirty="0" err="1" smtClean="0"/>
              <a:t>interop</a:t>
            </a:r>
            <a:endParaRPr lang="en-US" sz="2000" dirty="0"/>
          </a:p>
          <a:p>
            <a:pPr marL="808038" lvl="1" indent="0">
              <a:buNone/>
            </a:pPr>
            <a:endParaRPr lang="en-US" sz="2000" dirty="0" smtClean="0"/>
          </a:p>
          <a:p>
            <a:pPr lvl="1"/>
            <a:endParaRPr lang="en-US" dirty="0" smtClean="0"/>
          </a:p>
          <a:p>
            <a:pPr lvl="1"/>
            <a:endParaRPr lang="en-US" dirty="0"/>
          </a:p>
        </p:txBody>
      </p:sp>
    </p:spTree>
    <p:extLst>
      <p:ext uri="{BB962C8B-B14F-4D97-AF65-F5344CB8AC3E}">
        <p14:creationId xmlns:p14="http://schemas.microsoft.com/office/powerpoint/2010/main" val="2190013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4400" y="3256413"/>
            <a:ext cx="1616924" cy="523220"/>
          </a:xfrm>
          <a:prstGeom prst="rect">
            <a:avLst/>
          </a:prstGeom>
          <a:noFill/>
        </p:spPr>
        <p:txBody>
          <a:bodyPr wrap="none" rtlCol="0">
            <a:spAutoFit/>
          </a:bodyPr>
          <a:lstStyle/>
          <a:p>
            <a:r>
              <a:rPr lang="en-US" sz="2800" dirty="0" smtClean="0"/>
              <a:t>Thanks!</a:t>
            </a:r>
            <a:endParaRPr lang="en-US" sz="2800" dirty="0"/>
          </a:p>
        </p:txBody>
      </p:sp>
    </p:spTree>
    <p:extLst>
      <p:ext uri="{BB962C8B-B14F-4D97-AF65-F5344CB8AC3E}">
        <p14:creationId xmlns:p14="http://schemas.microsoft.com/office/powerpoint/2010/main" val="16548056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Screen Shot 2017-10-11 at 15.47.29.png"/>
          <p:cNvPicPr>
            <a:picLocks noChangeAspect="1"/>
          </p:cNvPicPr>
          <p:nvPr/>
        </p:nvPicPr>
        <p:blipFill>
          <a:blip r:embed="rId2">
            <a:extLst>
              <a:ext uri="{28A0092B-C50C-407E-A947-70E740481C1C}">
                <a14:useLocalDpi xmlns:a14="http://schemas.microsoft.com/office/drawing/2010/main" val="0"/>
              </a:ext>
            </a:extLst>
          </a:blip>
          <a:srcRect l="27834" t="15359" r="25104" b="8311"/>
          <a:stretch>
            <a:fillRect/>
          </a:stretch>
        </p:blipFill>
        <p:spPr bwMode="auto">
          <a:xfrm>
            <a:off x="4957396" y="1412875"/>
            <a:ext cx="417195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 y="6624638"/>
            <a:ext cx="913960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p:cNvSpPr>
          <p:nvPr/>
        </p:nvSpPr>
        <p:spPr bwMode="auto">
          <a:xfrm>
            <a:off x="93784" y="6642100"/>
            <a:ext cx="6518031"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s-ES_tradnl" sz="800">
              <a:solidFill>
                <a:srgbClr val="4D4F53"/>
              </a:solidFill>
            </a:endParaRPr>
          </a:p>
        </p:txBody>
      </p:sp>
      <p:sp>
        <p:nvSpPr>
          <p:cNvPr id="5126" name="Rectangle 6"/>
          <p:cNvSpPr>
            <a:spLocks/>
          </p:cNvSpPr>
          <p:nvPr/>
        </p:nvSpPr>
        <p:spPr bwMode="auto">
          <a:xfrm>
            <a:off x="52754" y="1268413"/>
            <a:ext cx="9091246"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a:endParaRPr lang="en-US" sz="1900">
              <a:solidFill>
                <a:schemeClr val="accent2"/>
              </a:solidFill>
              <a:latin typeface="Helvetica Neue" charset="0"/>
              <a:sym typeface="Helvetica Neue" charset="0"/>
            </a:endParaRPr>
          </a:p>
        </p:txBody>
      </p:sp>
      <p:sp>
        <p:nvSpPr>
          <p:cNvPr id="5127" name="TextBox 2"/>
          <p:cNvSpPr txBox="1">
            <a:spLocks noChangeArrowheads="1"/>
          </p:cNvSpPr>
          <p:nvPr/>
        </p:nvSpPr>
        <p:spPr bwMode="auto">
          <a:xfrm>
            <a:off x="0" y="979466"/>
            <a:ext cx="5114193" cy="587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600">
                <a:solidFill>
                  <a:srgbClr val="00CC00"/>
                </a:solidFill>
                <a:latin typeface="Verdana" charset="0"/>
                <a:ea typeface="ＭＳ Ｐゴシック" charset="0"/>
                <a:cs typeface="ＭＳ Ｐゴシック" charset="0"/>
                <a:sym typeface="Verdana" charset="0"/>
              </a:defRPr>
            </a:lvl1pPr>
            <a:lvl2pPr marL="742950" indent="-285750" eaLnBrk="0" hangingPunct="0">
              <a:defRPr sz="1600">
                <a:solidFill>
                  <a:srgbClr val="00CC00"/>
                </a:solidFill>
                <a:latin typeface="Verdana" charset="0"/>
                <a:ea typeface="ＭＳ Ｐゴシック" charset="0"/>
                <a:sym typeface="Verdana" charset="0"/>
              </a:defRPr>
            </a:lvl2pPr>
            <a:lvl3pPr marL="1143000" indent="-228600" eaLnBrk="0" hangingPunct="0">
              <a:defRPr sz="1600">
                <a:solidFill>
                  <a:srgbClr val="00CC00"/>
                </a:solidFill>
                <a:latin typeface="Verdana" charset="0"/>
                <a:ea typeface="ＭＳ Ｐゴシック" charset="0"/>
                <a:sym typeface="Verdana" charset="0"/>
              </a:defRPr>
            </a:lvl3pPr>
            <a:lvl4pPr marL="1600200" indent="-228600" eaLnBrk="0" hangingPunct="0">
              <a:defRPr sz="1600">
                <a:solidFill>
                  <a:srgbClr val="00CC00"/>
                </a:solidFill>
                <a:latin typeface="Verdana" charset="0"/>
                <a:ea typeface="ＭＳ Ｐゴシック" charset="0"/>
                <a:sym typeface="Verdana" charset="0"/>
              </a:defRPr>
            </a:lvl4pPr>
            <a:lvl5pPr marL="2057400" indent="-228600" eaLnBrk="0" hangingPunct="0">
              <a:defRPr sz="1600">
                <a:solidFill>
                  <a:srgbClr val="00CC00"/>
                </a:solidFill>
                <a:latin typeface="Verdana" charset="0"/>
                <a:ea typeface="ＭＳ Ｐゴシック" charset="0"/>
                <a:sym typeface="Verdana" charset="0"/>
              </a:defRPr>
            </a:lvl5pPr>
            <a:lvl6pPr marL="25146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6pPr>
            <a:lvl7pPr marL="29718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7pPr>
            <a:lvl8pPr marL="34290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8pPr>
            <a:lvl9pPr marL="38862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9pPr>
          </a:lstStyle>
          <a:p>
            <a:pPr eaLnBrk="1" hangingPunct="1">
              <a:buFont typeface="Arial" charset="0"/>
              <a:buChar char="•"/>
            </a:pPr>
            <a:r>
              <a:rPr lang="en-US" sz="1800" dirty="0">
                <a:solidFill>
                  <a:schemeClr val="bg2"/>
                </a:solidFill>
              </a:rPr>
              <a:t>Increasing interest to simultaneously observe the same target at different wavelengths. Example use cases:</a:t>
            </a:r>
          </a:p>
          <a:p>
            <a:pPr lvl="1" eaLnBrk="1" hangingPunct="1">
              <a:buFont typeface="Arial" charset="0"/>
              <a:buChar char="•"/>
            </a:pPr>
            <a:r>
              <a:rPr lang="en-US" sz="1800" dirty="0">
                <a:solidFill>
                  <a:schemeClr val="bg2"/>
                </a:solidFill>
              </a:rPr>
              <a:t>X-ray binary </a:t>
            </a:r>
            <a:r>
              <a:rPr lang="en-US" sz="1800" dirty="0" err="1">
                <a:solidFill>
                  <a:schemeClr val="bg2"/>
                </a:solidFill>
              </a:rPr>
              <a:t>ToOs</a:t>
            </a:r>
            <a:endParaRPr lang="en-US" sz="1800" dirty="0">
              <a:solidFill>
                <a:schemeClr val="bg2"/>
              </a:solidFill>
            </a:endParaRPr>
          </a:p>
          <a:p>
            <a:pPr lvl="1" eaLnBrk="1" hangingPunct="1">
              <a:buFont typeface="Arial" charset="0"/>
              <a:buChar char="•"/>
            </a:pPr>
            <a:r>
              <a:rPr lang="en-US" sz="1800" dirty="0">
                <a:solidFill>
                  <a:schemeClr val="bg2"/>
                </a:solidFill>
              </a:rPr>
              <a:t>Gaia transients</a:t>
            </a:r>
          </a:p>
          <a:p>
            <a:pPr lvl="1" eaLnBrk="1" hangingPunct="1">
              <a:buFont typeface="Arial" charset="0"/>
              <a:buChar char="•"/>
            </a:pPr>
            <a:r>
              <a:rPr lang="en-US" sz="1800" dirty="0">
                <a:solidFill>
                  <a:schemeClr val="bg2"/>
                </a:solidFill>
              </a:rPr>
              <a:t>Optical &amp; radio transients</a:t>
            </a:r>
          </a:p>
          <a:p>
            <a:pPr lvl="1" eaLnBrk="1" hangingPunct="1">
              <a:buFont typeface="Arial" charset="0"/>
              <a:buChar char="•"/>
            </a:pPr>
            <a:r>
              <a:rPr lang="en-US" sz="1800" dirty="0">
                <a:solidFill>
                  <a:schemeClr val="bg2"/>
                </a:solidFill>
              </a:rPr>
              <a:t>TDEs, GRBs</a:t>
            </a:r>
          </a:p>
          <a:p>
            <a:pPr lvl="1" eaLnBrk="1" hangingPunct="1">
              <a:buFont typeface="Arial" charset="0"/>
              <a:buChar char="•"/>
            </a:pPr>
            <a:r>
              <a:rPr lang="en-US" sz="1800" dirty="0">
                <a:solidFill>
                  <a:schemeClr val="bg2"/>
                </a:solidFill>
              </a:rPr>
              <a:t>GW &amp; neutrino follow-up</a:t>
            </a:r>
          </a:p>
          <a:p>
            <a:pPr eaLnBrk="1" hangingPunct="1"/>
            <a:endParaRPr lang="en-US" sz="1800" dirty="0">
              <a:solidFill>
                <a:schemeClr val="bg2"/>
              </a:solidFill>
            </a:endParaRPr>
          </a:p>
          <a:p>
            <a:pPr eaLnBrk="1" hangingPunct="1">
              <a:buFont typeface="Arial" charset="0"/>
              <a:buChar char="•"/>
            </a:pPr>
            <a:r>
              <a:rPr lang="en-US" sz="1800" dirty="0">
                <a:solidFill>
                  <a:schemeClr val="bg2"/>
                </a:solidFill>
              </a:rPr>
              <a:t>Some observatory numbers:</a:t>
            </a:r>
          </a:p>
          <a:p>
            <a:pPr lvl="1" eaLnBrk="1" hangingPunct="1">
              <a:buFont typeface="Arial" charset="0"/>
              <a:buChar char="•"/>
            </a:pPr>
            <a:r>
              <a:rPr lang="en-US" b="1" dirty="0" err="1">
                <a:solidFill>
                  <a:schemeClr val="bg2"/>
                </a:solidFill>
              </a:rPr>
              <a:t>NuSTAR</a:t>
            </a:r>
            <a:r>
              <a:rPr lang="en-US" dirty="0">
                <a:solidFill>
                  <a:schemeClr val="bg2"/>
                </a:solidFill>
              </a:rPr>
              <a:t>: 30% of the observations are coordinated with other observatories.</a:t>
            </a:r>
            <a:endParaRPr lang="en-US" b="1" dirty="0">
              <a:solidFill>
                <a:schemeClr val="bg2"/>
              </a:solidFill>
            </a:endParaRPr>
          </a:p>
          <a:p>
            <a:pPr lvl="1" eaLnBrk="1" hangingPunct="1">
              <a:buFont typeface="Arial" charset="0"/>
              <a:buChar char="•"/>
            </a:pPr>
            <a:r>
              <a:rPr lang="en-US" b="1" dirty="0">
                <a:solidFill>
                  <a:schemeClr val="bg2"/>
                </a:solidFill>
              </a:rPr>
              <a:t>XMM-Newton</a:t>
            </a:r>
            <a:r>
              <a:rPr lang="en-US" dirty="0">
                <a:solidFill>
                  <a:schemeClr val="bg2"/>
                </a:solidFill>
              </a:rPr>
              <a:t>: ~12% coordinated observations (</a:t>
            </a:r>
            <a:r>
              <a:rPr lang="en-US" dirty="0" err="1">
                <a:solidFill>
                  <a:schemeClr val="bg2"/>
                </a:solidFill>
              </a:rPr>
              <a:t>NuSTAR</a:t>
            </a:r>
            <a:r>
              <a:rPr lang="en-US" dirty="0">
                <a:solidFill>
                  <a:schemeClr val="bg2"/>
                </a:solidFill>
              </a:rPr>
              <a:t>, HST, Chandra, VLT, Swift).</a:t>
            </a:r>
          </a:p>
          <a:p>
            <a:pPr lvl="1" eaLnBrk="1" hangingPunct="1">
              <a:buFont typeface="Arial" charset="0"/>
              <a:buChar char="•"/>
            </a:pPr>
            <a:r>
              <a:rPr lang="en-US" b="1" i="1" dirty="0">
                <a:solidFill>
                  <a:schemeClr val="bg2"/>
                </a:solidFill>
              </a:rPr>
              <a:t>INTEGRAL</a:t>
            </a:r>
            <a:r>
              <a:rPr lang="en-US" i="1" dirty="0">
                <a:solidFill>
                  <a:schemeClr val="bg2"/>
                </a:solidFill>
              </a:rPr>
              <a:t>: ~10% </a:t>
            </a:r>
            <a:r>
              <a:rPr lang="en-US" dirty="0">
                <a:solidFill>
                  <a:schemeClr val="bg2"/>
                </a:solidFill>
              </a:rPr>
              <a:t>of the observations are coordinated with other observatories.</a:t>
            </a:r>
          </a:p>
          <a:p>
            <a:pPr lvl="1" eaLnBrk="1" hangingPunct="1">
              <a:buFont typeface="Arial" charset="0"/>
              <a:buChar char="•"/>
            </a:pPr>
            <a:r>
              <a:rPr lang="en-US" b="1" i="1" dirty="0">
                <a:solidFill>
                  <a:schemeClr val="bg2"/>
                </a:solidFill>
              </a:rPr>
              <a:t>Chandra</a:t>
            </a:r>
            <a:r>
              <a:rPr lang="en-US" i="1" dirty="0">
                <a:solidFill>
                  <a:schemeClr val="bg2"/>
                </a:solidFill>
              </a:rPr>
              <a:t> has expanded the time available via joint programs.</a:t>
            </a:r>
          </a:p>
          <a:p>
            <a:pPr eaLnBrk="1" hangingPunct="1"/>
            <a:endParaRPr lang="en-US" sz="1800" dirty="0">
              <a:solidFill>
                <a:schemeClr val="bg2"/>
              </a:solidFill>
            </a:endParaRPr>
          </a:p>
          <a:p>
            <a:pPr eaLnBrk="1" hangingPunct="1">
              <a:buFont typeface="Arial" charset="0"/>
              <a:buChar char="•"/>
            </a:pPr>
            <a:endParaRPr lang="en-US" sz="1800" dirty="0">
              <a:solidFill>
                <a:schemeClr val="bg2"/>
              </a:solidFill>
            </a:endParaRPr>
          </a:p>
        </p:txBody>
      </p:sp>
      <p:sp>
        <p:nvSpPr>
          <p:cNvPr id="5128" name="TextBox 3"/>
          <p:cNvSpPr txBox="1">
            <a:spLocks noChangeArrowheads="1"/>
          </p:cNvSpPr>
          <p:nvPr/>
        </p:nvSpPr>
        <p:spPr bwMode="auto">
          <a:xfrm>
            <a:off x="6367097" y="5805489"/>
            <a:ext cx="252632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00CC00"/>
                </a:solidFill>
                <a:latin typeface="Verdana" charset="0"/>
                <a:ea typeface="ＭＳ Ｐゴシック" charset="0"/>
                <a:cs typeface="ＭＳ Ｐゴシック" charset="0"/>
                <a:sym typeface="Verdana" charset="0"/>
              </a:defRPr>
            </a:lvl1pPr>
            <a:lvl2pPr marL="742950" indent="-285750" eaLnBrk="0" hangingPunct="0">
              <a:defRPr sz="1600">
                <a:solidFill>
                  <a:srgbClr val="00CC00"/>
                </a:solidFill>
                <a:latin typeface="Verdana" charset="0"/>
                <a:ea typeface="ＭＳ Ｐゴシック" charset="0"/>
                <a:sym typeface="Verdana" charset="0"/>
              </a:defRPr>
            </a:lvl2pPr>
            <a:lvl3pPr marL="1143000" indent="-228600" eaLnBrk="0" hangingPunct="0">
              <a:defRPr sz="1600">
                <a:solidFill>
                  <a:srgbClr val="00CC00"/>
                </a:solidFill>
                <a:latin typeface="Verdana" charset="0"/>
                <a:ea typeface="ＭＳ Ｐゴシック" charset="0"/>
                <a:sym typeface="Verdana" charset="0"/>
              </a:defRPr>
            </a:lvl3pPr>
            <a:lvl4pPr marL="1600200" indent="-228600" eaLnBrk="0" hangingPunct="0">
              <a:defRPr sz="1600">
                <a:solidFill>
                  <a:srgbClr val="00CC00"/>
                </a:solidFill>
                <a:latin typeface="Verdana" charset="0"/>
                <a:ea typeface="ＭＳ Ｐゴシック" charset="0"/>
                <a:sym typeface="Verdana" charset="0"/>
              </a:defRPr>
            </a:lvl4pPr>
            <a:lvl5pPr marL="2057400" indent="-228600" eaLnBrk="0" hangingPunct="0">
              <a:defRPr sz="1600">
                <a:solidFill>
                  <a:srgbClr val="00CC00"/>
                </a:solidFill>
                <a:latin typeface="Verdana" charset="0"/>
                <a:ea typeface="ＭＳ Ｐゴシック" charset="0"/>
                <a:sym typeface="Verdana" charset="0"/>
              </a:defRPr>
            </a:lvl5pPr>
            <a:lvl6pPr marL="25146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6pPr>
            <a:lvl7pPr marL="29718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7pPr>
            <a:lvl8pPr marL="34290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8pPr>
            <a:lvl9pPr marL="3886200" indent="-228600" eaLnBrk="0" fontAlgn="base" hangingPunct="0">
              <a:spcBef>
                <a:spcPct val="0"/>
              </a:spcBef>
              <a:spcAft>
                <a:spcPct val="0"/>
              </a:spcAft>
              <a:defRPr sz="1600">
                <a:solidFill>
                  <a:srgbClr val="00CC00"/>
                </a:solidFill>
                <a:latin typeface="Verdana" charset="0"/>
                <a:ea typeface="ＭＳ Ｐゴシック" charset="0"/>
                <a:sym typeface="Verdana" charset="0"/>
              </a:defRPr>
            </a:lvl9pPr>
          </a:lstStyle>
          <a:p>
            <a:pPr eaLnBrk="1" hangingPunct="1"/>
            <a:r>
              <a:rPr lang="en-US">
                <a:solidFill>
                  <a:schemeClr val="bg2"/>
                </a:solidFill>
              </a:rPr>
              <a:t>Middelton et al. 2017</a:t>
            </a:r>
          </a:p>
        </p:txBody>
      </p:sp>
      <p:sp>
        <p:nvSpPr>
          <p:cNvPr id="10" name="Title 1"/>
          <p:cNvSpPr>
            <a:spLocks noGrp="1"/>
          </p:cNvSpPr>
          <p:nvPr>
            <p:ph type="title"/>
          </p:nvPr>
        </p:nvSpPr>
        <p:spPr>
          <a:xfrm>
            <a:off x="244305" y="40521"/>
            <a:ext cx="6486695" cy="1107996"/>
          </a:xfrm>
        </p:spPr>
        <p:txBody>
          <a:bodyPr/>
          <a:lstStyle/>
          <a:p>
            <a:r>
              <a:rPr lang="en-US" dirty="0"/>
              <a:t>Scientists  Require Coordinated</a:t>
            </a:r>
            <a:br>
              <a:rPr lang="en-US" dirty="0"/>
            </a:br>
            <a:r>
              <a:rPr lang="en-US" dirty="0" smtClean="0"/>
              <a:t>Multi-wavelength  </a:t>
            </a:r>
            <a:r>
              <a:rPr lang="en-US" dirty="0"/>
              <a:t>Observations </a:t>
            </a:r>
            <a:br>
              <a:rPr lang="en-US" dirty="0"/>
            </a:br>
            <a:endParaRPr lang="en-US" dirty="0"/>
          </a:p>
        </p:txBody>
      </p:sp>
    </p:spTree>
    <p:extLst>
      <p:ext uri="{BB962C8B-B14F-4D97-AF65-F5344CB8AC3E}">
        <p14:creationId xmlns:p14="http://schemas.microsoft.com/office/powerpoint/2010/main" val="113217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Coordinated Observations</a:t>
            </a:r>
            <a:endParaRPr lang="en-US" dirty="0"/>
          </a:p>
        </p:txBody>
      </p:sp>
      <p:pic>
        <p:nvPicPr>
          <p:cNvPr id="3" name="Picture 2" descr="Screenshot from 2020-05-07 17-5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1" y="1071900"/>
            <a:ext cx="7496445" cy="5058689"/>
          </a:xfrm>
          <a:prstGeom prst="rect">
            <a:avLst/>
          </a:prstGeom>
        </p:spPr>
      </p:pic>
    </p:spTree>
    <p:extLst>
      <p:ext uri="{BB962C8B-B14F-4D97-AF65-F5344CB8AC3E}">
        <p14:creationId xmlns:p14="http://schemas.microsoft.com/office/powerpoint/2010/main" val="16544882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 y="6624638"/>
            <a:ext cx="913960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4"/>
          <p:cNvSpPr>
            <a:spLocks/>
          </p:cNvSpPr>
          <p:nvPr/>
        </p:nvSpPr>
        <p:spPr bwMode="auto">
          <a:xfrm>
            <a:off x="93784" y="6642100"/>
            <a:ext cx="6518031"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s-ES_tradnl" sz="800">
              <a:solidFill>
                <a:srgbClr val="4D4F53"/>
              </a:solidFill>
            </a:endParaRPr>
          </a:p>
        </p:txBody>
      </p:sp>
      <p:pic>
        <p:nvPicPr>
          <p:cNvPr id="7174" name="Picture 2"/>
          <p:cNvPicPr>
            <a:picLocks noChangeAspect="1"/>
          </p:cNvPicPr>
          <p:nvPr/>
        </p:nvPicPr>
        <p:blipFill>
          <a:blip r:embed="rId3">
            <a:extLst>
              <a:ext uri="{28A0092B-C50C-407E-A947-70E740481C1C}">
                <a14:useLocalDpi xmlns:a14="http://schemas.microsoft.com/office/drawing/2010/main" val="0"/>
              </a:ext>
            </a:extLst>
          </a:blip>
          <a:srcRect t="13577" r="1004" b="20258"/>
          <a:stretch>
            <a:fillRect/>
          </a:stretch>
        </p:blipFill>
        <p:spPr bwMode="auto">
          <a:xfrm>
            <a:off x="52754" y="4430714"/>
            <a:ext cx="5958254" cy="2427287"/>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p:cNvPicPr>
            <a:picLocks noChangeAspect="1"/>
          </p:cNvPicPr>
          <p:nvPr/>
        </p:nvPicPr>
        <p:blipFill>
          <a:blip r:embed="rId4">
            <a:extLst>
              <a:ext uri="{28A0092B-C50C-407E-A947-70E740481C1C}">
                <a14:useLocalDpi xmlns:a14="http://schemas.microsoft.com/office/drawing/2010/main" val="0"/>
              </a:ext>
            </a:extLst>
          </a:blip>
          <a:srcRect l="5026" t="12044" r="1311" b="5208"/>
          <a:stretch>
            <a:fillRect/>
          </a:stretch>
        </p:blipFill>
        <p:spPr bwMode="auto">
          <a:xfrm>
            <a:off x="593441" y="1267939"/>
            <a:ext cx="5547946" cy="2986088"/>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5">
            <a:extLst>
              <a:ext uri="{28A0092B-C50C-407E-A947-70E740481C1C}">
                <a14:useLocalDpi xmlns:a14="http://schemas.microsoft.com/office/drawing/2010/main" val="0"/>
              </a:ext>
            </a:extLst>
          </a:blip>
          <a:srcRect t="14323" r="27847" b="8513"/>
          <a:stretch>
            <a:fillRect/>
          </a:stretch>
        </p:blipFill>
        <p:spPr bwMode="auto">
          <a:xfrm>
            <a:off x="315719" y="1267094"/>
            <a:ext cx="5076092" cy="3306762"/>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6">
            <a:extLst>
              <a:ext uri="{28A0092B-C50C-407E-A947-70E740481C1C}">
                <a14:useLocalDpi xmlns:a14="http://schemas.microsoft.com/office/drawing/2010/main" val="0"/>
              </a:ext>
            </a:extLst>
          </a:blip>
          <a:srcRect t="13362" r="2095" b="4311"/>
          <a:stretch>
            <a:fillRect/>
          </a:stretch>
        </p:blipFill>
        <p:spPr bwMode="auto">
          <a:xfrm>
            <a:off x="1846384" y="3181412"/>
            <a:ext cx="6367097" cy="3260725"/>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7">
            <a:extLst>
              <a:ext uri="{28A0092B-C50C-407E-A947-70E740481C1C}">
                <a14:useLocalDpi xmlns:a14="http://schemas.microsoft.com/office/drawing/2010/main" val="0"/>
              </a:ext>
            </a:extLst>
          </a:blip>
          <a:srcRect l="26593" t="11198" r="25545" b="6250"/>
          <a:stretch>
            <a:fillRect/>
          </a:stretch>
        </p:blipFill>
        <p:spPr bwMode="auto">
          <a:xfrm>
            <a:off x="0" y="959714"/>
            <a:ext cx="4129454" cy="4338638"/>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p:cNvPicPr>
          <p:nvPr/>
        </p:nvPicPr>
        <p:blipFill>
          <a:blip r:embed="rId8">
            <a:extLst>
              <a:ext uri="{28A0092B-C50C-407E-A947-70E740481C1C}">
                <a14:useLocalDpi xmlns:a14="http://schemas.microsoft.com/office/drawing/2010/main" val="0"/>
              </a:ext>
            </a:extLst>
          </a:blip>
          <a:srcRect l="20657" t="12044" r="20334" b="6078"/>
          <a:stretch>
            <a:fillRect/>
          </a:stretch>
        </p:blipFill>
        <p:spPr bwMode="auto">
          <a:xfrm>
            <a:off x="4271597" y="2133601"/>
            <a:ext cx="4687765" cy="3959225"/>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44305" y="206469"/>
            <a:ext cx="6486695" cy="430887"/>
          </a:xfrm>
        </p:spPr>
        <p:txBody>
          <a:bodyPr/>
          <a:lstStyle/>
          <a:p>
            <a:r>
              <a:rPr lang="en-US" dirty="0" smtClean="0"/>
              <a:t>Visibility services</a:t>
            </a:r>
            <a:endParaRPr lang="en-US" dirty="0"/>
          </a:p>
        </p:txBody>
      </p:sp>
    </p:spTree>
    <p:extLst>
      <p:ext uri="{BB962C8B-B14F-4D97-AF65-F5344CB8AC3E}">
        <p14:creationId xmlns:p14="http://schemas.microsoft.com/office/powerpoint/2010/main" val="88093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 y="6624638"/>
            <a:ext cx="913960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p:cNvSpPr>
          <p:nvPr/>
        </p:nvSpPr>
        <p:spPr bwMode="auto">
          <a:xfrm>
            <a:off x="93784" y="6642100"/>
            <a:ext cx="6518031"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s-ES_tradnl" sz="800">
              <a:solidFill>
                <a:srgbClr val="4D4F53"/>
              </a:solidFill>
            </a:endParaRPr>
          </a:p>
        </p:txBody>
      </p:sp>
      <p:sp>
        <p:nvSpPr>
          <p:cNvPr id="13317" name="Rectangle 6"/>
          <p:cNvSpPr>
            <a:spLocks/>
          </p:cNvSpPr>
          <p:nvPr/>
        </p:nvSpPr>
        <p:spPr bwMode="auto">
          <a:xfrm>
            <a:off x="52754" y="1268413"/>
            <a:ext cx="9091246"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a:endParaRPr lang="en-US" sz="1900">
              <a:solidFill>
                <a:schemeClr val="accent2"/>
              </a:solidFill>
              <a:latin typeface="Helvetica Neue" charset="0"/>
              <a:sym typeface="Helvetica Neue"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7667" t="26659" r="24178" b="19867"/>
          <a:stretch>
            <a:fillRect/>
          </a:stretch>
        </p:blipFill>
        <p:spPr bwMode="auto">
          <a:xfrm>
            <a:off x="92067" y="972519"/>
            <a:ext cx="4637943"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l="25464" t="11224" r="27692" b="12794"/>
          <a:stretch>
            <a:fillRect/>
          </a:stretch>
        </p:blipFill>
        <p:spPr bwMode="auto">
          <a:xfrm>
            <a:off x="5572203" y="997235"/>
            <a:ext cx="319893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t="8267" r="56100" b="6004"/>
          <a:stretch>
            <a:fillRect/>
          </a:stretch>
        </p:blipFill>
        <p:spPr bwMode="auto">
          <a:xfrm>
            <a:off x="925113" y="2203470"/>
            <a:ext cx="33909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l="23714" t="5721" r="38091" b="10530"/>
          <a:stretch>
            <a:fillRect/>
          </a:stretch>
        </p:blipFill>
        <p:spPr bwMode="auto">
          <a:xfrm>
            <a:off x="4867661" y="1670276"/>
            <a:ext cx="3492011"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44305" y="206469"/>
            <a:ext cx="6486695" cy="430887"/>
          </a:xfrm>
        </p:spPr>
        <p:txBody>
          <a:bodyPr/>
          <a:lstStyle/>
          <a:p>
            <a:r>
              <a:rPr lang="en-US" dirty="0" smtClean="0"/>
              <a:t>Planned Observations Services</a:t>
            </a:r>
            <a:endParaRPr lang="en-US" dirty="0"/>
          </a:p>
        </p:txBody>
      </p:sp>
    </p:spTree>
    <p:extLst>
      <p:ext uri="{BB962C8B-B14F-4D97-AF65-F5344CB8AC3E}">
        <p14:creationId xmlns:p14="http://schemas.microsoft.com/office/powerpoint/2010/main" val="1202289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65945286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48821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Observatory Visibility</a:t>
            </a:r>
            <a:endParaRPr lang="en-US" dirty="0"/>
          </a:p>
        </p:txBody>
      </p:sp>
      <p:pic>
        <p:nvPicPr>
          <p:cNvPr id="5" name="visibility_small.mp4">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9085453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Visibility Simple Access Protocol</a:t>
            </a:r>
            <a:endParaRPr lang="en-US" dirty="0"/>
          </a:p>
        </p:txBody>
      </p:sp>
      <p:sp>
        <p:nvSpPr>
          <p:cNvPr id="3" name="Content Placeholder 2"/>
          <p:cNvSpPr>
            <a:spLocks noGrp="1"/>
          </p:cNvSpPr>
          <p:nvPr>
            <p:ph idx="1"/>
          </p:nvPr>
        </p:nvSpPr>
        <p:spPr>
          <a:xfrm>
            <a:off x="251285" y="1035636"/>
            <a:ext cx="5580654" cy="5099918"/>
          </a:xfrm>
        </p:spPr>
        <p:txBody>
          <a:bodyPr/>
          <a:lstStyle/>
          <a:p>
            <a:pPr marL="0" indent="0">
              <a:buNone/>
            </a:pPr>
            <a:r>
              <a:rPr lang="en-US" sz="2000" b="1" dirty="0" err="1" smtClean="0"/>
              <a:t>ObjVisSAP</a:t>
            </a:r>
            <a:r>
              <a:rPr lang="en-US" sz="2000" b="1" dirty="0" smtClean="0"/>
              <a:t> v0.5</a:t>
            </a:r>
          </a:p>
          <a:p>
            <a:pPr marL="0" indent="0">
              <a:buNone/>
            </a:pPr>
            <a:endParaRPr lang="en-US" sz="2000" b="1" dirty="0" smtClean="0"/>
          </a:p>
          <a:p>
            <a:pPr marL="0" indent="0">
              <a:buNone/>
            </a:pPr>
            <a:r>
              <a:rPr lang="en-US" sz="2000" dirty="0" smtClean="0"/>
              <a:t>Defines the </a:t>
            </a:r>
            <a:r>
              <a:rPr lang="en-US" sz="2000" dirty="0"/>
              <a:t>standard for retrieving object constraint-</a:t>
            </a:r>
            <a:r>
              <a:rPr lang="en-US" sz="2000" dirty="0" smtClean="0"/>
              <a:t>free visibility </a:t>
            </a:r>
            <a:r>
              <a:rPr lang="en-US" sz="2000" dirty="0"/>
              <a:t>time intervals through a uniform interface within the VO framework </a:t>
            </a:r>
            <a:r>
              <a:rPr lang="en-US" sz="2000" dirty="0" smtClean="0"/>
              <a:t>for given </a:t>
            </a:r>
            <a:r>
              <a:rPr lang="en-US" sz="2000" dirty="0"/>
              <a:t>object coordinates to be observed by a given Astronomical </a:t>
            </a:r>
            <a:r>
              <a:rPr lang="en-US" sz="2000" dirty="0" smtClean="0"/>
              <a:t>Observatory</a:t>
            </a:r>
          </a:p>
          <a:p>
            <a:pPr marL="0" indent="0">
              <a:buNone/>
            </a:pPr>
            <a:endParaRPr lang="en-US" sz="2000" dirty="0"/>
          </a:p>
          <a:p>
            <a:pPr>
              <a:buFontTx/>
              <a:buChar char="-"/>
            </a:pPr>
            <a:r>
              <a:rPr lang="en-US" sz="2000" dirty="0" smtClean="0"/>
              <a:t>Stable in version 0.5. Some minor changes to be promoted to 1.0</a:t>
            </a:r>
          </a:p>
          <a:p>
            <a:pPr>
              <a:buFontTx/>
              <a:buChar char="-"/>
            </a:pPr>
            <a:r>
              <a:rPr lang="en-US" sz="2000" dirty="0" smtClean="0"/>
              <a:t>Five server reference implementations and 1 client</a:t>
            </a:r>
          </a:p>
          <a:p>
            <a:pPr marL="0" indent="0">
              <a:buNone/>
            </a:pPr>
            <a:endParaRPr lang="en-US" sz="2000" dirty="0"/>
          </a:p>
          <a:p>
            <a:pPr marL="0" indent="0">
              <a:buNone/>
            </a:pPr>
            <a:endParaRPr lang="en-US" sz="2000" dirty="0" smtClean="0"/>
          </a:p>
        </p:txBody>
      </p:sp>
      <p:pic>
        <p:nvPicPr>
          <p:cNvPr id="4" name="Picture 3" descr="Screenshot 2020-05-05 at 12.42.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611" y="1689071"/>
            <a:ext cx="3151700" cy="4083977"/>
          </a:xfrm>
          <a:prstGeom prst="rect">
            <a:avLst/>
          </a:prstGeom>
          <a:effectLst>
            <a:outerShdw blurRad="50800" dist="38100" dir="2700000" sx="101000" sy="101000" algn="tl" rotWithShape="0">
              <a:srgbClr val="000000">
                <a:alpha val="43000"/>
              </a:srgbClr>
            </a:outerShdw>
          </a:effectLst>
        </p:spPr>
      </p:pic>
    </p:spTree>
    <p:extLst>
      <p:ext uri="{BB962C8B-B14F-4D97-AF65-F5344CB8AC3E}">
        <p14:creationId xmlns:p14="http://schemas.microsoft.com/office/powerpoint/2010/main" val="5177943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200" dirty="0" smtClean="0"/>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25DD4EE8-CEC2-4097-877B-2881619AB218}" vid="{3EAF496E-73B5-4530-AD30-F997BCCE29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E3F8D4-779E-482B-9027-84EA9EAEE0E0}">
  <ds:schemaRefs>
    <ds:schemaRef ds:uri="http://schemas.microsoft.com/sharepoint/v3/contenttype/forms"/>
  </ds:schemaRefs>
</ds:datastoreItem>
</file>

<file path=customXml/itemProps2.xml><?xml version="1.0" encoding="utf-8"?>
<ds:datastoreItem xmlns:ds="http://schemas.openxmlformats.org/officeDocument/2006/customXml" ds:itemID="{3B582352-888A-4727-9B6A-670345A5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DE67DC-0345-49EC-B880-0A483B7BB2AD}">
  <ds:schemaRefs>
    <ds:schemaRef ds:uri="http://www.w3.org/XML/1998/namespace"/>
    <ds:schemaRef ds:uri="f2760952-b3bb-408f-ace6-eb1e07642b86"/>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ESA Presentation</Template>
  <TotalTime>40208</TotalTime>
  <Words>750</Words>
  <Application>Microsoft Macintosh PowerPoint</Application>
  <PresentationFormat>On-screen Show (4:3)</PresentationFormat>
  <Paragraphs>153</Paragraphs>
  <Slides>23</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ESA Presentation</vt:lpstr>
      <vt:lpstr>Document</vt:lpstr>
      <vt:lpstr>Object Visibility SAP &amp; Observation Locator TAP</vt:lpstr>
      <vt:lpstr>PowerPoint Presentation</vt:lpstr>
      <vt:lpstr>Scientists  Require Coordinated Multi-wavelength  Observations  </vt:lpstr>
      <vt:lpstr>Coordinated Observations</vt:lpstr>
      <vt:lpstr>Visibility services</vt:lpstr>
      <vt:lpstr>Planned Observations Services</vt:lpstr>
      <vt:lpstr>PowerPoint Presentation</vt:lpstr>
      <vt:lpstr>Observatory Visibility</vt:lpstr>
      <vt:lpstr>Object Visibility Simple Access Protocol</vt:lpstr>
      <vt:lpstr>ObjVisSAP protocol: Input parameters</vt:lpstr>
      <vt:lpstr>ObjVisSAP protocol: Output</vt:lpstr>
      <vt:lpstr>ObjVisSAP protocol: Optional Output</vt:lpstr>
      <vt:lpstr>ObsLocTAP: Observation Locator Table Access Protocol</vt:lpstr>
      <vt:lpstr>Observations Life cycle</vt:lpstr>
      <vt:lpstr>ObsLocTAP Use Case I</vt:lpstr>
      <vt:lpstr>ObsLocTAP Use Case II</vt:lpstr>
      <vt:lpstr>ObsLocTAP Protocol Summary</vt:lpstr>
      <vt:lpstr>PowerPoint Presentation</vt:lpstr>
      <vt:lpstr>ObjVisSAP Implementations</vt:lpstr>
      <vt:lpstr>ObsLocTAP Implementation</vt:lpstr>
      <vt:lpstr>Reference implementation client</vt:lpstr>
      <vt:lpstr>Roadmap</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Gaia Archive: VO in action in the big data era</dc:title>
  <dc:subject>The Gaia Archive: VO in action in the big data era</dc:subject>
  <dc:creator>Christophe Arviset</dc:creator>
  <cp:lastModifiedBy>Jesus Salgado</cp:lastModifiedBy>
  <cp:revision>459</cp:revision>
  <cp:lastPrinted>2017-05-18T04:06:00Z</cp:lastPrinted>
  <dcterms:created xsi:type="dcterms:W3CDTF">2015-09-14T16:06:08Z</dcterms:created>
  <dcterms:modified xsi:type="dcterms:W3CDTF">2020-05-08T07:26:50Z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Issue Date">
    <vt:filetime>2015-10-05T22:00:00Z</vt:filetime>
  </property>
  <property fmtid="{D5CDD505-2E9C-101B-9397-08002B2CF9AE}" pid="16" name="Document Type">
    <vt:lpwstr>HO - Handout / Presentation</vt:lpwstr>
  </property>
  <property fmtid="{D5CDD505-2E9C-101B-9397-08002B2CF9AE}" pid="17" name="Reference">
    <vt:lpwstr>Gaia Archive</vt:lpwstr>
  </property>
  <property fmtid="{D5CDD505-2E9C-101B-9397-08002B2CF9AE}" pid="18" name="Classification">
    <vt:lpwstr>ESA UNCLASSIFIED - Releasable to the Public</vt:lpwstr>
  </property>
  <property fmtid="{D5CDD505-2E9C-101B-9397-08002B2CF9AE}" pid="19" name="Classification Caveat">
    <vt:lpwstr/>
  </property>
  <property fmtid="{D5CDD505-2E9C-101B-9397-08002B2CF9AE}" pid="20" name="Status">
    <vt:lpwstr>Issued</vt:lpwstr>
  </property>
  <property fmtid="{D5CDD505-2E9C-101B-9397-08002B2CF9AE}" pid="21" name="bmsSiteName">
    <vt:lpwstr>ESAC</vt:lpwstr>
  </property>
  <property fmtid="{D5CDD505-2E9C-101B-9397-08002B2CF9AE}" pid="22" name="Originating Organisation">
    <vt:lpwstr>ESA</vt:lpwstr>
  </property>
  <property fmtid="{D5CDD505-2E9C-101B-9397-08002B2CF9AE}" pid="23" name="Distribution">
    <vt:lpwstr/>
  </property>
  <property fmtid="{D5CDD505-2E9C-101B-9397-08002B2CF9AE}" pid="24" name="bmsSitename2">
    <vt:lpwstr>ESAC</vt:lpwstr>
  </property>
  <property fmtid="{D5CDD505-2E9C-101B-9397-08002B2CF9AE}" pid="25" name="bmsAddress">
    <vt:lpwstr>European Space Astronomy Centre - P.O. Box 78 - 28691 Villanueva de la Cañada - Madrid - Spain</vt:lpwstr>
  </property>
  <property fmtid="{D5CDD505-2E9C-101B-9397-08002B2CF9AE}" pid="26" name="bmsPlace">
    <vt:lpwstr>Madrid</vt:lpwstr>
  </property>
  <property fmtid="{D5CDD505-2E9C-101B-9397-08002B2CF9AE}" pid="27" name="bmsPhoneFax">
    <vt:lpwstr>T +34 91 8131 100 - F +34 91 8131 139 - www.esa.int</vt:lpwstr>
  </property>
  <property fmtid="{D5CDD505-2E9C-101B-9397-08002B2CF9AE}" pid="28" name="Issue">
    <vt:i4>1</vt:i4>
  </property>
  <property fmtid="{D5CDD505-2E9C-101B-9397-08002B2CF9AE}" pid="29" name="Revision">
    <vt:i4>0</vt:i4>
  </property>
</Properties>
</file>