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72" r:id="rId5"/>
    <p:sldId id="267" r:id="rId6"/>
    <p:sldId id="273" r:id="rId7"/>
    <p:sldId id="281" r:id="rId8"/>
    <p:sldId id="278" r:id="rId9"/>
    <p:sldId id="282" r:id="rId10"/>
    <p:sldId id="279" r:id="rId11"/>
    <p:sldId id="357" r:id="rId12"/>
    <p:sldId id="280" r:id="rId13"/>
    <p:sldId id="283" r:id="rId14"/>
    <p:sldId id="356" r:id="rId15"/>
    <p:sldId id="270" r:id="rId16"/>
    <p:sldId id="277" r:id="rId1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 Rees Williams" initials="ORW" lastIdx="1" clrIdx="0">
    <p:extLst>
      <p:ext uri="{19B8F6BF-5375-455C-9EA6-DF929625EA0E}">
        <p15:presenceInfo xmlns:p15="http://schemas.microsoft.com/office/powerpoint/2012/main" userId="Owen Rees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D5080-211A-4944-AEDF-B654F38BB2B0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63E2-0EC4-474E-ACDB-B05DF3A6AA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584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617C065-66C7-4487-8374-05C8B8B50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D63966-6BE0-47D0-BF59-016A4073A7CC}" type="slidenum">
              <a:rPr lang="en-GB" altLang="nl-NL"/>
              <a:pPr eaLnBrk="1" hangingPunct="1">
                <a:spcBef>
                  <a:spcPct val="0"/>
                </a:spcBef>
              </a:pPr>
              <a:t>14</a:t>
            </a:fld>
            <a:endParaRPr lang="en-GB" altLang="nl-NL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BE2FE1C-FDD1-47C9-B5D0-A53BD07FF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EBF6B09-A60B-4E7F-85B7-4FD7B99F5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A2B2-C513-4BF3-BF5E-CBE83127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E14F4-D573-4E28-8A3C-2703F144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4539-3957-4A27-8154-29A83145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C75B-C104-4644-8109-278F671C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5EE6-867E-4A26-A6D5-8A0DFEB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69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FB3E-D875-4A18-937B-213FCB4E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00AB2-67AA-4DFC-A328-BB3E5CD7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D4CD-BB30-4098-AD27-3DBF6C13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2446-8899-4BF1-B852-F57902CE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4C0E-771F-4D06-A0DC-21AE9F55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31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AB3CC-64D2-45B8-9752-9B8C7A06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F885D-47B7-41A3-9762-64522E5F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D16B-C7D7-4F42-96F7-E9C0DB3F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AA72D-D0AE-44B5-9F1A-CC0055A3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02F1-EA9C-43F7-9DC0-6367C405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69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45FD-6A17-4C5D-8B01-3A39CF7D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1E09-1D03-4149-84D0-6AC0ECE9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764E-C793-4F8A-BFA2-0B2C54EB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02F9-F933-41BF-96DC-3A44481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0574-62F6-4EEA-9581-CCF47E9D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102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DC33-1A26-4831-AE70-3A8C2A11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1304-9903-4C02-B2D6-BDAC3DAB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FAB6-A48D-4CC1-B644-CC180EB0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A64D-45A1-4F04-874F-1643A6C1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DA19-C250-49BE-BC62-AE26428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6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3BA3-EF24-4AF9-A244-43F8F365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5D09-A586-4084-ACC2-95C7753C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EA897-88CD-4ADB-9556-CF6A09989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400BF-BCCD-401B-AB58-A14BE787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D2B7-8F1E-4249-9E2C-2A585EB2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362-733E-4930-BD05-E2D85710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6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5FB5-6D9D-41F6-9303-9ABBDC3A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8BB0-9A69-494D-8EA7-F1012BEC4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B7E9D-B789-44B9-BD93-7A776C85F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55836-B8D7-4831-8D7B-7EFEC417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0B9AA-5BF0-4DED-98C9-FACB2E0BB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1D630-5ACD-403E-A6E6-B64453A2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8AC9-F8F0-4516-903F-AB7DA279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C85D-A102-4486-B8A7-B1065293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71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7D2-398B-45EE-8DF6-9A158C98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D7EE-356C-4AC0-8677-4EEF5016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4F5A-3B68-46EB-BDC9-62C32693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F9DC-FA47-4996-B9D1-D71142B1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17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FF37E-50B1-49CA-B045-3914334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9851B-A859-4C55-8437-A321BFCD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2898-4434-401B-BC00-2AF3CC04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56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B30-9273-4E50-A950-C7639E65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872B-7902-4967-9EDA-96A64EF3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286FE-9366-4782-ACF9-9B0476ED9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9D09-DFEE-42D4-8613-04E9565B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E1448-BAAF-4A5C-A970-D6D9A95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E7377-5871-4B72-8145-33A2C932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04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5B3-138A-4BDB-8BDA-1E9B0CA9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B90E8-9FA7-4C3F-9B8D-409AE0A50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29B1E-9564-48E2-9D9F-58E507AE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952AB-3E35-4655-BFD5-552D3435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2284-C01F-46AE-99CF-5EE7646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44D7-C4D7-4041-9683-65A69652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74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11943-19C0-4C44-91A5-7D2A5F29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95C-2F71-440E-A3F8-1385AB17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FFC4-BB78-454D-AC56-5CE58DFC9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42C7-90C1-412F-9185-11F826F362CB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3E6B-0E8A-46AA-BF44-C8DE22D6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E9F2-9BA4-4309-BC47-93A054439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2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7406-1696-4231-82ED-1B4C31BD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29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of data from the VO in a  dome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DB27F-EECC-4B9F-A65F-B98CE917B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O.R.Williams</a:t>
            </a:r>
            <a:r>
              <a:rPr lang="en-US" dirty="0">
                <a:solidFill>
                  <a:schemeClr val="bg1"/>
                </a:solidFill>
              </a:rPr>
              <a:t>, University of Groningen</a:t>
            </a:r>
          </a:p>
          <a:p>
            <a:r>
              <a:rPr lang="en-US" dirty="0">
                <a:solidFill>
                  <a:schemeClr val="bg1"/>
                </a:solidFill>
              </a:rPr>
              <a:t>12/10/2019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Importing data into a Dome: I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3" y="1690688"/>
            <a:ext cx="112388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an ideal world one would be able to browse source catalogues in real time and select the ones to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Online selection is possible for data in the Data2Dome project but otherwise not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GAIA data: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122288-E00B-488B-BD05-FC161166E992}"/>
              </a:ext>
            </a:extLst>
          </p:cNvPr>
          <p:cNvSpPr/>
          <p:nvPr/>
        </p:nvSpPr>
        <p:spPr>
          <a:xfrm>
            <a:off x="838198" y="3740452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GAIA Archive</a:t>
            </a:r>
            <a:endParaRPr lang="en-N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B4A726-5906-422B-B8ED-46E04F01B444}"/>
              </a:ext>
            </a:extLst>
          </p:cNvPr>
          <p:cNvSpPr/>
          <p:nvPr/>
        </p:nvSpPr>
        <p:spPr>
          <a:xfrm>
            <a:off x="3853524" y="3740451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VOTable</a:t>
            </a:r>
            <a:endParaRPr lang="en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1B9D85-1A45-4BA6-87D3-19DD3FE9B37D}"/>
              </a:ext>
            </a:extLst>
          </p:cNvPr>
          <p:cNvSpPr/>
          <p:nvPr/>
        </p:nvSpPr>
        <p:spPr>
          <a:xfrm>
            <a:off x="9884176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Datafile with  Gaia data in </a:t>
            </a:r>
            <a:r>
              <a:rPr lang="en-US" dirty="0" err="1"/>
              <a:t>Openspace</a:t>
            </a:r>
            <a:endParaRPr lang="en-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38C7B0-9BAE-44AF-B996-7E4DD243878A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2502567" y="426984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431882-1132-4515-9572-5D92470A8C27}"/>
              </a:ext>
            </a:extLst>
          </p:cNvPr>
          <p:cNvSpPr txBox="1"/>
          <p:nvPr/>
        </p:nvSpPr>
        <p:spPr>
          <a:xfrm>
            <a:off x="2777371" y="3565040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ADQL QUERY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9E6D91-2481-454D-B115-F7EFFDC93030}"/>
              </a:ext>
            </a:extLst>
          </p:cNvPr>
          <p:cNvSpPr/>
          <p:nvPr/>
        </p:nvSpPr>
        <p:spPr>
          <a:xfrm>
            <a:off x="6868850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OctTree</a:t>
            </a:r>
            <a:endParaRPr lang="en-N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197636-0CF3-4A7D-8852-84ED7BD0544A}"/>
              </a:ext>
            </a:extLst>
          </p:cNvPr>
          <p:cNvCxnSpPr/>
          <p:nvPr/>
        </p:nvCxnSpPr>
        <p:spPr>
          <a:xfrm flipV="1">
            <a:off x="5517893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F91D2-B205-43DC-8C93-09FB219D370A}"/>
              </a:ext>
            </a:extLst>
          </p:cNvPr>
          <p:cNvCxnSpPr/>
          <p:nvPr/>
        </p:nvCxnSpPr>
        <p:spPr>
          <a:xfrm flipV="1">
            <a:off x="8544751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C7B940-DAE7-4305-8C05-A487D0DE9F52}"/>
              </a:ext>
            </a:extLst>
          </p:cNvPr>
          <p:cNvSpPr txBox="1"/>
          <p:nvPr/>
        </p:nvSpPr>
        <p:spPr>
          <a:xfrm>
            <a:off x="5664070" y="355995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CONVERT FORMAT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5BC4F-C5A4-4E99-8094-6BF113B6DDBB}"/>
              </a:ext>
            </a:extLst>
          </p:cNvPr>
          <p:cNvSpPr txBox="1"/>
          <p:nvPr/>
        </p:nvSpPr>
        <p:spPr>
          <a:xfrm>
            <a:off x="8827613" y="3551843"/>
            <a:ext cx="135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INGEST</a:t>
            </a:r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0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70D0-276D-454E-9EF4-4832C0D4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BFAF6-602A-4C8E-A077-A31F18016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82" y="0"/>
            <a:ext cx="12191998" cy="6857999"/>
          </a:xfrm>
        </p:spPr>
      </p:pic>
    </p:spTree>
    <p:extLst>
      <p:ext uri="{BB962C8B-B14F-4D97-AF65-F5344CB8AC3E}">
        <p14:creationId xmlns:p14="http://schemas.microsoft.com/office/powerpoint/2010/main" val="234479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Importing data into a Dome: II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3" y="1690688"/>
            <a:ext cx="98317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err="1">
                <a:solidFill>
                  <a:schemeClr val="bg1"/>
                </a:solidFill>
              </a:rPr>
              <a:t>KiDS</a:t>
            </a:r>
            <a:r>
              <a:rPr lang="en-US" sz="2400" dirty="0">
                <a:solidFill>
                  <a:schemeClr val="bg1"/>
                </a:solidFill>
              </a:rPr>
              <a:t> a similar process was used to get data I will show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Only had to limit data to sub-set to avoid limitations of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122288-E00B-488B-BD05-FC161166E992}"/>
              </a:ext>
            </a:extLst>
          </p:cNvPr>
          <p:cNvSpPr/>
          <p:nvPr/>
        </p:nvSpPr>
        <p:spPr>
          <a:xfrm>
            <a:off x="838198" y="3740452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KIDS Archive</a:t>
            </a:r>
            <a:endParaRPr lang="en-N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B4A726-5906-422B-B8ED-46E04F01B444}"/>
              </a:ext>
            </a:extLst>
          </p:cNvPr>
          <p:cNvSpPr/>
          <p:nvPr/>
        </p:nvSpPr>
        <p:spPr>
          <a:xfrm>
            <a:off x="3853524" y="3740451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FITS files</a:t>
            </a:r>
            <a:endParaRPr lang="en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1B9D85-1A45-4BA6-87D3-19DD3FE9B37D}"/>
              </a:ext>
            </a:extLst>
          </p:cNvPr>
          <p:cNvSpPr/>
          <p:nvPr/>
        </p:nvSpPr>
        <p:spPr>
          <a:xfrm>
            <a:off x="9884176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Datafile with all selected </a:t>
            </a:r>
            <a:r>
              <a:rPr lang="en-US" dirty="0" err="1"/>
              <a:t>KiDS</a:t>
            </a:r>
            <a:r>
              <a:rPr lang="en-US" dirty="0"/>
              <a:t> data in Sky </a:t>
            </a:r>
            <a:r>
              <a:rPr lang="en-US" dirty="0" err="1"/>
              <a:t>SKan</a:t>
            </a:r>
            <a:endParaRPr lang="en-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38C7B0-9BAE-44AF-B996-7E4DD243878A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2502567" y="426984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431882-1132-4515-9572-5D92470A8C27}"/>
              </a:ext>
            </a:extLst>
          </p:cNvPr>
          <p:cNvSpPr txBox="1"/>
          <p:nvPr/>
        </p:nvSpPr>
        <p:spPr>
          <a:xfrm>
            <a:off x="2530646" y="354965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DOWNLOAD</a:t>
            </a:r>
          </a:p>
          <a:p>
            <a:r>
              <a:rPr lang="en-US" dirty="0">
                <a:solidFill>
                  <a:srgbClr val="FF0000"/>
                </a:solidFill>
              </a:rPr>
              <a:t>FITS FILES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9E6D91-2481-454D-B115-F7EFFDC93030}"/>
              </a:ext>
            </a:extLst>
          </p:cNvPr>
          <p:cNvSpPr/>
          <p:nvPr/>
        </p:nvSpPr>
        <p:spPr>
          <a:xfrm>
            <a:off x="6868850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Partiview</a:t>
            </a:r>
            <a:r>
              <a:rPr lang="en-US" dirty="0"/>
              <a:t> file(s)</a:t>
            </a:r>
            <a:endParaRPr lang="en-N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197636-0CF3-4A7D-8852-84ED7BD0544A}"/>
              </a:ext>
            </a:extLst>
          </p:cNvPr>
          <p:cNvCxnSpPr/>
          <p:nvPr/>
        </p:nvCxnSpPr>
        <p:spPr>
          <a:xfrm flipV="1">
            <a:off x="5517893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F91D2-B205-43DC-8C93-09FB219D370A}"/>
              </a:ext>
            </a:extLst>
          </p:cNvPr>
          <p:cNvCxnSpPr/>
          <p:nvPr/>
        </p:nvCxnSpPr>
        <p:spPr>
          <a:xfrm flipV="1">
            <a:off x="8544751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C7B940-DAE7-4305-8C05-A487D0DE9F52}"/>
              </a:ext>
            </a:extLst>
          </p:cNvPr>
          <p:cNvSpPr txBox="1"/>
          <p:nvPr/>
        </p:nvSpPr>
        <p:spPr>
          <a:xfrm>
            <a:off x="5664070" y="354965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DATA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5BC4F-C5A4-4E99-8094-6BF113B6DDBB}"/>
              </a:ext>
            </a:extLst>
          </p:cNvPr>
          <p:cNvSpPr txBox="1"/>
          <p:nvPr/>
        </p:nvSpPr>
        <p:spPr>
          <a:xfrm>
            <a:off x="8827613" y="3551843"/>
            <a:ext cx="135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INGEST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2101F-0BF3-4D89-8D37-6248EB47EEF6}"/>
              </a:ext>
            </a:extLst>
          </p:cNvPr>
          <p:cNvSpPr txBox="1"/>
          <p:nvPr/>
        </p:nvSpPr>
        <p:spPr>
          <a:xfrm>
            <a:off x="5679519" y="429204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CONVERT FORMAT</a:t>
            </a:r>
          </a:p>
        </p:txBody>
      </p:sp>
    </p:spTree>
    <p:extLst>
      <p:ext uri="{BB962C8B-B14F-4D97-AF65-F5344CB8AC3E}">
        <p14:creationId xmlns:p14="http://schemas.microsoft.com/office/powerpoint/2010/main" val="308297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next?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3" y="1690688"/>
            <a:ext cx="98317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we have to date is simply a collection of python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Next task is to wrap them in a GUI so that new data files can easily be created, by non-technical staff.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SkySkan</a:t>
            </a:r>
            <a:r>
              <a:rPr lang="en-US" sz="2400" dirty="0">
                <a:solidFill>
                  <a:schemeClr val="bg1"/>
                </a:solidFill>
              </a:rPr>
              <a:t> is interested in cooperating with this.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Manual ingestion of files will still be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Next stage will be to look if this GUI can be incorporated directly into OpenSpace.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Ideal world: can sit here in Dot and be able to create new datasets on-the-fly.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vv">
            <a:extLst>
              <a:ext uri="{FF2B5EF4-FFF2-40B4-BE49-F238E27FC236}">
                <a16:creationId xmlns:a16="http://schemas.microsoft.com/office/drawing/2014/main" id="{94EC93AF-F77A-4E97-95E9-141C648A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C38AB892-C704-4E10-B13F-11F43B79FD1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57201"/>
            <a:ext cx="3657600" cy="5356225"/>
            <a:chOff x="3456" y="135"/>
            <a:chExt cx="2208" cy="3374"/>
          </a:xfrm>
        </p:grpSpPr>
        <p:pic>
          <p:nvPicPr>
            <p:cNvPr id="8202" name="Picture 7" descr="VSText">
              <a:extLst>
                <a:ext uri="{FF2B5EF4-FFF2-40B4-BE49-F238E27FC236}">
                  <a16:creationId xmlns:a16="http://schemas.microsoft.com/office/drawing/2014/main" id="{33F57FF4-58A7-4D97-9B61-1CF4486A1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35"/>
              <a:ext cx="2208" cy="168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8">
              <a:extLst>
                <a:ext uri="{FF2B5EF4-FFF2-40B4-BE49-F238E27FC236}">
                  <a16:creationId xmlns:a16="http://schemas.microsoft.com/office/drawing/2014/main" id="{18F37505-600C-48DF-A1BE-612E7223E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00"/>
              <a:ext cx="1633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VST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1500 </a:t>
              </a:r>
              <a:r>
                <a:rPr lang="en-US" altLang="nl-NL" sz="2000" dirty="0" err="1">
                  <a:solidFill>
                    <a:srgbClr val="FFFF66"/>
                  </a:solidFill>
                  <a:latin typeface="Arial" panose="020B0604020202020204" pitchFamily="34" charset="0"/>
                </a:rPr>
                <a:t>sq</a:t>
              </a: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 degrees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2.6m telescope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1 </a:t>
              </a:r>
              <a:r>
                <a:rPr lang="en-US" altLang="nl-NL" sz="2000" dirty="0" err="1">
                  <a:solidFill>
                    <a:srgbClr val="FFFF66"/>
                  </a:solidFill>
                  <a:latin typeface="Arial" panose="020B0604020202020204" pitchFamily="34" charset="0"/>
                </a:rPr>
                <a:t>sq.deg</a:t>
              </a: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. optical </a:t>
              </a:r>
              <a:r>
                <a:rPr lang="en-US" altLang="nl-NL" sz="2000" dirty="0" err="1">
                  <a:solidFill>
                    <a:srgbClr val="FFFF66"/>
                  </a:solidFill>
                  <a:latin typeface="Arial" panose="020B0604020202020204" pitchFamily="34" charset="0"/>
                </a:rPr>
                <a:t>cameraOmegaCAM</a:t>
              </a:r>
              <a:endParaRPr lang="en-US" altLang="nl-NL" sz="2000" dirty="0">
                <a:solidFill>
                  <a:srgbClr val="FFFF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32  </a:t>
              </a:r>
              <a:r>
                <a:rPr lang="en-US" altLang="nl-NL" sz="2000">
                  <a:solidFill>
                    <a:srgbClr val="FFFF66"/>
                  </a:solidFill>
                  <a:latin typeface="Arial" panose="020B0604020202020204" pitchFamily="34" charset="0"/>
                </a:rPr>
                <a:t>2kx4k detectors</a:t>
              </a:r>
              <a:endParaRPr lang="en-US" altLang="nl-NL" sz="2000" dirty="0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198" name="Picture 9" descr="eso-logo">
            <a:extLst>
              <a:ext uri="{FF2B5EF4-FFF2-40B4-BE49-F238E27FC236}">
                <a16:creationId xmlns:a16="http://schemas.microsoft.com/office/drawing/2014/main" id="{518ED848-2198-405F-B0A8-6858BABC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1"/>
            <a:ext cx="892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0">
            <a:extLst>
              <a:ext uri="{FF2B5EF4-FFF2-40B4-BE49-F238E27FC236}">
                <a16:creationId xmlns:a16="http://schemas.microsoft.com/office/drawing/2014/main" id="{37E3969F-55FA-4250-B5B3-28BFAC84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4" y="153988"/>
            <a:ext cx="590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l-NL" sz="2400" dirty="0" err="1">
                <a:latin typeface="Arial" panose="020B0604020202020204" pitchFamily="34" charset="0"/>
              </a:rPr>
              <a:t>KiDS</a:t>
            </a:r>
            <a:endParaRPr lang="en-US" altLang="nl-NL" sz="2400" dirty="0">
              <a:latin typeface="Arial" panose="020B0604020202020204" pitchFamily="34" charset="0"/>
            </a:endParaRPr>
          </a:p>
        </p:txBody>
      </p:sp>
      <p:sp>
        <p:nvSpPr>
          <p:cNvPr id="159756" name="Text Box 12">
            <a:extLst>
              <a:ext uri="{FF2B5EF4-FFF2-40B4-BE49-F238E27FC236}">
                <a16:creationId xmlns:a16="http://schemas.microsoft.com/office/drawing/2014/main" id="{BE24BDC7-6B73-4B12-9758-BFC065DE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85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l-NL" sz="2400">
                <a:latin typeface="Arial" panose="020B0604020202020204" pitchFamily="34" charset="0"/>
              </a:rPr>
              <a:t>440 nights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DigitalSky</a:t>
            </a:r>
            <a:r>
              <a:rPr lang="en-US" dirty="0">
                <a:solidFill>
                  <a:schemeClr val="bg1"/>
                </a:solidFill>
              </a:rPr>
              <a:t> Demo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55988-9239-4CFD-985A-EA0EF015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37" y="2447528"/>
            <a:ext cx="5729945" cy="2621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8B6D9-AE51-4651-8D22-5ABAE537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60" y="2447528"/>
            <a:ext cx="2621884" cy="26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 </a:t>
            </a:r>
            <a:r>
              <a:rPr lang="en-US" dirty="0" err="1">
                <a:solidFill>
                  <a:schemeClr val="bg1"/>
                </a:solidFill>
              </a:rPr>
              <a:t>visualisations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5" y="1923518"/>
            <a:ext cx="108166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Simulations (one of):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Millenium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Aquarius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Illustrius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3D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Hubble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Catalogue datasets In stereo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SDSS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Tully</a:t>
            </a:r>
          </a:p>
          <a:p>
            <a:pPr lvl="1"/>
            <a:endParaRPr lang="en-GB" sz="2400" dirty="0">
              <a:solidFill>
                <a:prstClr val="white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9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9E58-C4DE-4823-956D-0265FB00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Visualisation</a:t>
            </a:r>
            <a:r>
              <a:rPr lang="en-US" sz="4800" dirty="0">
                <a:solidFill>
                  <a:schemeClr val="bg1"/>
                </a:solidFill>
              </a:rPr>
              <a:t> of VO Data in a Dome: Contents </a:t>
            </a:r>
            <a:endParaRPr lang="en-NL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98BD-658B-4951-9F1E-485A7FCD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5" y="1205576"/>
            <a:ext cx="10515600" cy="4559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Principles of visualisation in a dome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Projecting in a dome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Software systems available</a:t>
            </a:r>
          </a:p>
          <a:p>
            <a:pPr lvl="2"/>
            <a:r>
              <a:rPr lang="en-GB" sz="2900" dirty="0" err="1">
                <a:solidFill>
                  <a:schemeClr val="bg1"/>
                </a:solidFill>
              </a:rPr>
              <a:t>SkySkan</a:t>
            </a:r>
            <a:endParaRPr lang="en-GB" sz="2900" dirty="0">
              <a:solidFill>
                <a:schemeClr val="bg1"/>
              </a:solidFill>
            </a:endParaRPr>
          </a:p>
          <a:p>
            <a:pPr lvl="2"/>
            <a:r>
              <a:rPr lang="en-GB" sz="2900" dirty="0">
                <a:solidFill>
                  <a:schemeClr val="bg1"/>
                </a:solidFill>
              </a:rPr>
              <a:t>OpenSpace</a:t>
            </a: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Importing source catalogue data into a dome  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VO Formats </a:t>
            </a:r>
            <a:r>
              <a:rPr lang="en-GB" sz="3300" dirty="0">
                <a:solidFill>
                  <a:schemeClr val="bg1"/>
                </a:solidFill>
                <a:sym typeface="Wingdings" panose="05000000000000000000" pitchFamily="2" charset="2"/>
              </a:rPr>
              <a:t> Dome compatible formats</a:t>
            </a:r>
            <a:endParaRPr lang="en-GB" sz="3300" dirty="0">
              <a:solidFill>
                <a:schemeClr val="bg1"/>
              </a:solidFill>
            </a:endParaRPr>
          </a:p>
          <a:p>
            <a:pPr lvl="1"/>
            <a:r>
              <a:rPr lang="en-GB" sz="3300" dirty="0" err="1">
                <a:solidFill>
                  <a:schemeClr val="bg1"/>
                </a:solidFill>
              </a:rPr>
              <a:t>KiDS</a:t>
            </a:r>
            <a:r>
              <a:rPr lang="en-GB" sz="3300" dirty="0">
                <a:solidFill>
                  <a:schemeClr val="bg1"/>
                </a:solidFill>
              </a:rPr>
              <a:t> survey as an example</a:t>
            </a: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3968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Projecting in a Dome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F1E45A-CC09-4CFA-A0AD-10952D5B2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25" y="1726767"/>
            <a:ext cx="3622875" cy="403989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198783" y="2130888"/>
            <a:ext cx="8607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Multiple projectors each covering a segment of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 Projectors in this dome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Problems with reflected light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 bright source on the dome will illuminate the opposite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Mitigated by having a dome which is less than 50% reflective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Results in a reduction of ~50%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Stereoscopic systems result in a reduction of brightness by 60%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Stereoscopic Projection: Active Stereo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269A5-7083-490B-98B1-D32ECF8A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02" y="1545219"/>
            <a:ext cx="7440795" cy="4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6" y="1923518"/>
            <a:ext cx="92713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following can all be used on systems varying from Domes to a simple laptop. All are stereo capable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Uniview</a:t>
            </a:r>
            <a:r>
              <a:rPr lang="en-US" sz="2000" dirty="0">
                <a:solidFill>
                  <a:schemeClr val="bg1"/>
                </a:solidFill>
              </a:rPr>
              <a:t> – The earliest system? A commercial product based on a system developed by </a:t>
            </a:r>
            <a:r>
              <a:rPr lang="en-US" sz="2000" dirty="0" err="1">
                <a:solidFill>
                  <a:schemeClr val="bg1"/>
                </a:solidFill>
              </a:rPr>
              <a:t>Norkopping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Visualisation</a:t>
            </a:r>
            <a:r>
              <a:rPr lang="en-US" sz="2000" dirty="0">
                <a:solidFill>
                  <a:schemeClr val="bg1"/>
                </a:solidFill>
              </a:rPr>
              <a:t> Centre.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World Wide Telescope </a:t>
            </a:r>
            <a:r>
              <a:rPr lang="en-US" sz="2000" dirty="0">
                <a:solidFill>
                  <a:schemeClr val="bg1"/>
                </a:solidFill>
              </a:rPr>
              <a:t>– </a:t>
            </a:r>
            <a:r>
              <a:rPr lang="en-US" sz="2000" dirty="0" err="1">
                <a:solidFill>
                  <a:schemeClr val="bg1"/>
                </a:solidFill>
              </a:rPr>
              <a:t>Originallly</a:t>
            </a:r>
            <a:r>
              <a:rPr lang="en-US" sz="2000" dirty="0">
                <a:solidFill>
                  <a:schemeClr val="bg1"/>
                </a:solidFill>
              </a:rPr>
              <a:t> developed by </a:t>
            </a:r>
            <a:r>
              <a:rPr lang="en-US" sz="2000" dirty="0" err="1">
                <a:solidFill>
                  <a:schemeClr val="bg1"/>
                </a:solidFill>
              </a:rPr>
              <a:t>Microsft</a:t>
            </a:r>
            <a:r>
              <a:rPr lang="en-US" sz="2000" dirty="0">
                <a:solidFill>
                  <a:schemeClr val="bg1"/>
                </a:solidFill>
              </a:rPr>
              <a:t>, now open source.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SkySkan</a:t>
            </a:r>
            <a:r>
              <a:rPr lang="en-US" sz="2000" dirty="0">
                <a:solidFill>
                  <a:schemeClr val="bg1"/>
                </a:solidFill>
              </a:rPr>
              <a:t> Digital Sky 2– Commercial product (used in this Dome and will be demonstrated shortly)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DigiSTAR</a:t>
            </a:r>
            <a:r>
              <a:rPr lang="en-US" sz="2000" dirty="0">
                <a:solidFill>
                  <a:schemeClr val="bg1"/>
                </a:solidFill>
              </a:rPr>
              <a:t> – Commercial product marketed by Evans &amp; Sutherland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OpenSpace</a:t>
            </a:r>
            <a:r>
              <a:rPr lang="en-US" sz="2000" dirty="0">
                <a:solidFill>
                  <a:schemeClr val="bg1"/>
                </a:solidFill>
              </a:rPr>
              <a:t> – Open source </a:t>
            </a:r>
            <a:r>
              <a:rPr lang="en-US" sz="2000" dirty="0" err="1">
                <a:solidFill>
                  <a:schemeClr val="bg1"/>
                </a:solidFill>
              </a:rPr>
              <a:t>visualisation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. Collaboration including NASA, </a:t>
            </a:r>
            <a:r>
              <a:rPr lang="en-US" sz="2000" dirty="0" err="1">
                <a:solidFill>
                  <a:schemeClr val="bg1"/>
                </a:solidFill>
              </a:rPr>
              <a:t>Norkopping</a:t>
            </a:r>
            <a:r>
              <a:rPr lang="en-US" sz="2000" dirty="0">
                <a:solidFill>
                  <a:schemeClr val="bg1"/>
                </a:solidFill>
              </a:rPr>
              <a:t> and Hayden Planetarium.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0901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</a:t>
            </a:r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Digital Sky 2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463241" y="1269653"/>
            <a:ext cx="1089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3D Models (e.g. Satellites such as ISS or Euclid)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Fish-eye images or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Simulations (</a:t>
            </a:r>
            <a:r>
              <a:rPr lang="en-US" sz="2400" dirty="0" err="1">
                <a:solidFill>
                  <a:schemeClr val="bg1"/>
                </a:solidFill>
              </a:rPr>
              <a:t>Cubemaps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Data2Dome not supported (but is in later release </a:t>
            </a:r>
            <a:r>
              <a:rPr lang="en-US" sz="2400" i="1" dirty="0">
                <a:solidFill>
                  <a:schemeClr val="bg1"/>
                </a:solidFill>
              </a:rPr>
              <a:t>Dark Matter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Astronomical catalogues.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digital universe collection is available in our </a:t>
            </a:r>
            <a:r>
              <a:rPr lang="en-US" sz="2000" dirty="0" err="1">
                <a:solidFill>
                  <a:schemeClr val="bg1"/>
                </a:solidFill>
              </a:rPr>
              <a:t>SkySkan</a:t>
            </a:r>
            <a:r>
              <a:rPr lang="en-US" sz="2000" dirty="0">
                <a:solidFill>
                  <a:schemeClr val="bg1"/>
                </a:solidFill>
              </a:rPr>
              <a:t> system.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But is out of date (e.g. SDSS V6) and seems not to be actively curated.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New catalogues can be imported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Options exist to view and fly through these catalogues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Different type of source characteristics can be used to determine the source </a:t>
            </a:r>
            <a:r>
              <a:rPr lang="en-US" sz="2000" dirty="0" err="1">
                <a:solidFill>
                  <a:schemeClr val="bg1"/>
                </a:solidFill>
              </a:rPr>
              <a:t>colour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F4379-0E3D-489D-80B2-A0C4EEF9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26" y="4747528"/>
            <a:ext cx="7274559" cy="20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</a:t>
            </a:r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Digital Sky 2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4" y="1690688"/>
            <a:ext cx="1089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Catalogue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Only file format support is </a:t>
            </a:r>
            <a:r>
              <a:rPr lang="en-US" sz="2000" dirty="0" err="1">
                <a:solidFill>
                  <a:schemeClr val="bg1"/>
                </a:solidFill>
              </a:rPr>
              <a:t>Partiview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Ascii files one line per sources starting with position in </a:t>
            </a:r>
            <a:r>
              <a:rPr lang="en-US" sz="2000" dirty="0" err="1">
                <a:solidFill>
                  <a:schemeClr val="bg1"/>
                </a:solidFill>
              </a:rPr>
              <a:t>x,y,z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centred</a:t>
            </a:r>
            <a:r>
              <a:rPr lang="en-US" sz="2000" dirty="0">
                <a:solidFill>
                  <a:schemeClr val="bg1"/>
                </a:solidFill>
              </a:rPr>
              <a:t> on solar system </a:t>
            </a:r>
            <a:r>
              <a:rPr lang="en-US" sz="2000" dirty="0" err="1">
                <a:solidFill>
                  <a:schemeClr val="bg1"/>
                </a:solidFill>
              </a:rPr>
              <a:t>barycentre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Doesn’t scale well for larger catalogues (e.g. whole </a:t>
            </a:r>
            <a:r>
              <a:rPr lang="en-US" sz="2000" dirty="0" err="1">
                <a:solidFill>
                  <a:schemeClr val="bg1"/>
                </a:solidFill>
              </a:rPr>
              <a:t>KiDS</a:t>
            </a:r>
            <a:r>
              <a:rPr lang="en-US" sz="2000" dirty="0">
                <a:solidFill>
                  <a:schemeClr val="bg1"/>
                </a:solidFill>
              </a:rPr>
              <a:t> catalogue)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64DFF-B31D-42A1-9605-80880CF42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05" y="3190414"/>
            <a:ext cx="6820558" cy="36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55400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OpenSpace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578484" y="997673"/>
            <a:ext cx="10605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Open source, with a large and helpful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 set of GIS data available: Mars &amp; Moon particularly spectacular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Astronomical catalogues: </a:t>
            </a:r>
            <a:r>
              <a:rPr lang="en-US" sz="2000" dirty="0">
                <a:solidFill>
                  <a:schemeClr val="bg1"/>
                </a:solidFill>
              </a:rPr>
              <a:t>the digital universe collection is available as in most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handle larger catalogues than </a:t>
            </a:r>
            <a:r>
              <a:rPr lang="en-US" sz="2400" dirty="0" err="1">
                <a:solidFill>
                  <a:schemeClr val="bg1"/>
                </a:solidFill>
              </a:rPr>
              <a:t>SkySkan</a:t>
            </a:r>
            <a:r>
              <a:rPr lang="en-US" sz="2400" dirty="0">
                <a:solidFill>
                  <a:schemeClr val="bg1"/>
                </a:solidFill>
              </a:rPr>
              <a:t> (e.g. GAIA 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Unfortunately not yet commissioned in this dome (hopefully by Nov 2019).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63BB7-94ED-49D0-8D2F-DBA5B570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4" y="3095538"/>
            <a:ext cx="10617700" cy="37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OpenSpace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364315" y="1799745"/>
            <a:ext cx="520127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Catalogue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Supports FITS, </a:t>
            </a:r>
            <a:r>
              <a:rPr lang="en-US" sz="2000" dirty="0" err="1">
                <a:solidFill>
                  <a:schemeClr val="bg1"/>
                </a:solidFill>
              </a:rPr>
              <a:t>Partiview</a:t>
            </a:r>
            <a:r>
              <a:rPr lang="en-US" sz="2000" dirty="0">
                <a:solidFill>
                  <a:schemeClr val="bg1"/>
                </a:solidFill>
              </a:rPr>
              <a:t>, binary Octree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An octree is a tree data structure in which each internal node has exactly eight children.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Octrees are often used to partition a three-dimensional space by recursively subdividing it into eight octants.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have generated Octree files for Gaia DR2, </a:t>
            </a:r>
            <a:r>
              <a:rPr lang="en-US" sz="2000" dirty="0" err="1">
                <a:solidFill>
                  <a:schemeClr val="bg1"/>
                </a:solidFill>
              </a:rPr>
              <a:t>KiDS</a:t>
            </a:r>
            <a:r>
              <a:rPr lang="en-US" sz="2000" dirty="0">
                <a:solidFill>
                  <a:schemeClr val="bg1"/>
                </a:solidFill>
              </a:rPr>
              <a:t> and SDSS, ready for deployment in Dot.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753AF-15D2-4314-B2D1-7553BB3E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10" y="1895913"/>
            <a:ext cx="6594890" cy="37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8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754</Words>
  <Application>Microsoft Office PowerPoint</Application>
  <PresentationFormat>Widescreen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Visualisation of data from the VO in a  dome</vt:lpstr>
      <vt:lpstr>Visualisation of VO Data in a Dome: Contents </vt:lpstr>
      <vt:lpstr>Projecting in a Dome</vt:lpstr>
      <vt:lpstr>Stereoscopic Projection: Active Stereo</vt:lpstr>
      <vt:lpstr>Visualisation Software </vt:lpstr>
      <vt:lpstr>Visualisation Software: SkySkan Digital Sky 2 </vt:lpstr>
      <vt:lpstr>Visualisation Software: SkySkan Digital Sky 2 </vt:lpstr>
      <vt:lpstr>Visualisation Software: OpenSpace </vt:lpstr>
      <vt:lpstr>Visualisation Software: OpenSpace </vt:lpstr>
      <vt:lpstr>Importing data into a Dome: I </vt:lpstr>
      <vt:lpstr>PowerPoint Presentation</vt:lpstr>
      <vt:lpstr>Importing data into a Dome: II </vt:lpstr>
      <vt:lpstr>What is next? </vt:lpstr>
      <vt:lpstr>PowerPoint Presentation</vt:lpstr>
      <vt:lpstr>SkySkan DigitalSky Demo</vt:lpstr>
      <vt:lpstr>Demo visualisations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Visualisation in Astronomy</dc:title>
  <dc:creator>Owen Rees Williams</dc:creator>
  <cp:lastModifiedBy>Owen Rees Williams</cp:lastModifiedBy>
  <cp:revision>66</cp:revision>
  <dcterms:created xsi:type="dcterms:W3CDTF">2019-01-07T12:59:52Z</dcterms:created>
  <dcterms:modified xsi:type="dcterms:W3CDTF">2019-10-12T09:33:37Z</dcterms:modified>
</cp:coreProperties>
</file>