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306" r:id="rId2"/>
    <p:sldId id="308" r:id="rId3"/>
    <p:sldId id="310" r:id="rId4"/>
    <p:sldId id="311" r:id="rId5"/>
    <p:sldId id="320" r:id="rId6"/>
    <p:sldId id="319" r:id="rId7"/>
    <p:sldId id="321" r:id="rId8"/>
    <p:sldId id="322" r:id="rId9"/>
    <p:sldId id="323" r:id="rId10"/>
    <p:sldId id="324" r:id="rId11"/>
  </p:sldIdLst>
  <p:sldSz cx="12192000" cy="6858000"/>
  <p:notesSz cx="6858000" cy="9144000"/>
  <p:custShowLst>
    <p:custShow name="Custom Show 1" id="0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26C4DA5B-E70F-E643-9044-6E8AA7D4EC7E}">
          <p14:sldIdLst/>
        </p14:section>
        <p14:section name="Main Content" id="{AB216EAE-0C65-0E49-88BE-B0C4C0CBDF64}">
          <p14:sldIdLst>
            <p14:sldId id="306"/>
            <p14:sldId id="308"/>
            <p14:sldId id="310"/>
            <p14:sldId id="311"/>
            <p14:sldId id="320"/>
            <p14:sldId id="319"/>
            <p14:sldId id="321"/>
            <p14:sldId id="322"/>
            <p14:sldId id="323"/>
            <p14:sldId id="324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72C"/>
    <a:srgbClr val="020D46"/>
    <a:srgbClr val="01082D"/>
    <a:srgbClr val="020B3C"/>
    <a:srgbClr val="454A65"/>
    <a:srgbClr val="020D3C"/>
    <a:srgbClr val="020E3C"/>
    <a:srgbClr val="010A29"/>
    <a:srgbClr val="212868"/>
    <a:srgbClr val="021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43"/>
    <p:restoredTop sz="94541"/>
  </p:normalViewPr>
  <p:slideViewPr>
    <p:cSldViewPr snapToGrid="0" snapToObjects="1">
      <p:cViewPr varScale="1">
        <p:scale>
          <a:sx n="108" d="100"/>
          <a:sy n="108" d="100"/>
        </p:scale>
        <p:origin x="240" y="43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7BD10-E2AF-1D41-B437-33796279AD29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AFF0A-C8D3-6B43-8816-7DE30C8B3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0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2612"/>
            <a:ext cx="12193593" cy="6860612"/>
          </a:xfrm>
          <a:prstGeom prst="rect">
            <a:avLst/>
          </a:prstGeom>
          <a:blipFill dpi="0" rotWithShape="1">
            <a:blip r:embed="rId3">
              <a:alphaModFix amt="1000"/>
            </a:blip>
            <a:srcRect/>
            <a:tile tx="0" ty="0" sx="100000" sy="100000" flip="none" algn="tl"/>
          </a:blipFill>
          <a:effectLst>
            <a:softEdge rad="0"/>
          </a:effectLst>
        </p:spPr>
      </p:pic>
      <p:sp>
        <p:nvSpPr>
          <p:cNvPr id="10" name="Rectangle 9"/>
          <p:cNvSpPr/>
          <p:nvPr userDrawn="1"/>
        </p:nvSpPr>
        <p:spPr>
          <a:xfrm>
            <a:off x="-9906" y="0"/>
            <a:ext cx="12212641" cy="6858000"/>
          </a:xfrm>
          <a:prstGeom prst="rect">
            <a:avLst/>
          </a:prstGeom>
          <a:gradFill>
            <a:gsLst>
              <a:gs pos="100000">
                <a:srgbClr val="451D5C">
                  <a:alpha val="3000"/>
                </a:srgbClr>
              </a:gs>
              <a:gs pos="3896">
                <a:schemeClr val="tx1">
                  <a:lumMod val="95000"/>
                  <a:lumOff val="5000"/>
                  <a:alpha val="14000"/>
                </a:schemeClr>
              </a:gs>
              <a:gs pos="27000">
                <a:srgbClr val="01082D">
                  <a:alpha val="45000"/>
                </a:srgbClr>
              </a:gs>
              <a:gs pos="61000">
                <a:srgbClr val="01082E">
                  <a:alpha val="29000"/>
                </a:srgbClr>
              </a:gs>
            </a:gsLst>
            <a:lin ang="540000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4766181" y="567034"/>
            <a:ext cx="2655036" cy="168004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33401" y="1698172"/>
            <a:ext cx="11218336" cy="2656114"/>
          </a:xfrm>
          <a:prstGeom prst="rect">
            <a:avLst/>
          </a:prstGeom>
          <a:noFill/>
          <a:ln w="127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533401" y="4965192"/>
            <a:ext cx="11124435" cy="674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242730" y="2350177"/>
            <a:ext cx="5723467" cy="877163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outerShdw blurRad="12700" dist="12700" dir="2400000" algn="tl" rotWithShape="0">
              <a:prstClr val="black">
                <a:alpha val="0"/>
              </a:prstClr>
            </a:outerShdw>
          </a:effectLst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1700" spc="150" baseline="0" dirty="0">
                <a:solidFill>
                  <a:srgbClr val="00B0F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EXPANDING THE FRONTIERS OF SPACE ASTRONOMY</a:t>
            </a:r>
          </a:p>
          <a:p>
            <a:pPr algn="ctr"/>
            <a:endParaRPr lang="en-US" sz="1700" spc="150" baseline="0" dirty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en-US" sz="1700" spc="150" baseline="0" dirty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533401" y="4361031"/>
            <a:ext cx="11124435" cy="558441"/>
          </a:xfrm>
          <a:prstGeom prst="rect">
            <a:avLst/>
          </a:prstGeom>
        </p:spPr>
        <p:txBody>
          <a:bodyPr/>
          <a:lstStyle>
            <a:lvl1pPr algn="ctr">
              <a:defRPr sz="3200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1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 bldLvl="4"/>
    </p:bldLst>
  </p:timing>
  <p:extLst>
    <p:ext uri="{DCECCB84-F9BA-43D5-87BE-67443E8EF086}">
      <p15:sldGuideLst xmlns:p15="http://schemas.microsoft.com/office/powerpoint/2012/main">
        <p15:guide id="1" orient="horz" pos="2568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0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ScI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62" y="1047560"/>
            <a:ext cx="1127685" cy="2550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09" r="22839" b="30243"/>
          <a:stretch/>
        </p:blipFill>
        <p:spPr>
          <a:xfrm rot="10800000" flipH="1" flipV="1">
            <a:off x="298162" y="314928"/>
            <a:ext cx="853982" cy="732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444" y="6463506"/>
            <a:ext cx="1372151" cy="18942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B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Content Placeholder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93" y="272041"/>
            <a:ext cx="1218024" cy="1069848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WS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1" name="Content Placeholder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39" y="270960"/>
            <a:ext cx="1217959" cy="1069848"/>
          </a:xfrm>
          <a:prstGeom prst="rect">
            <a:avLst/>
          </a:prstGeom>
        </p:spPr>
      </p:pic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FIRS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1" name="Content Placeholder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93" y="270960"/>
            <a:ext cx="1220305" cy="1072011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9" name="Content Placeholder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66" y="270960"/>
            <a:ext cx="1217446" cy="1069848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052" y="-9144"/>
            <a:ext cx="12240768" cy="68854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35052" y="0"/>
            <a:ext cx="12251436" cy="6858000"/>
          </a:xfrm>
          <a:prstGeom prst="rect">
            <a:avLst/>
          </a:prstGeom>
          <a:solidFill>
            <a:srgbClr val="01082D">
              <a:alpha val="6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370332" y="3456432"/>
            <a:ext cx="11430000" cy="9144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22"/>
          <p:cNvSpPr>
            <a:spLocks noGrp="1"/>
          </p:cNvSpPr>
          <p:nvPr>
            <p:ph type="title"/>
          </p:nvPr>
        </p:nvSpPr>
        <p:spPr>
          <a:xfrm>
            <a:off x="370332" y="2911707"/>
            <a:ext cx="11430000" cy="444141"/>
          </a:xfrm>
          <a:prstGeom prst="rect">
            <a:avLst/>
          </a:prstGeom>
        </p:spPr>
        <p:txBody>
          <a:bodyPr/>
          <a:lstStyle>
            <a:lvl1pPr algn="ctr">
              <a:defRPr sz="3200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bg>
      <p:bgPr>
        <a:solidFill>
          <a:srgbClr val="0007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42454" y="-2"/>
            <a:ext cx="12234454" cy="6858002"/>
          </a:xfrm>
          <a:prstGeom prst="rect">
            <a:avLst/>
          </a:prstGeom>
          <a:solidFill>
            <a:srgbClr val="01082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and/or Last Slide">
    <p:bg>
      <p:bgPr>
        <a:solidFill>
          <a:srgbClr val="0108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rot="10800000">
            <a:off x="9947" y="0"/>
            <a:ext cx="12188952" cy="6858000"/>
          </a:xfrm>
          <a:prstGeom prst="rect">
            <a:avLst/>
          </a:prstGeom>
          <a:gradFill>
            <a:gsLst>
              <a:gs pos="71000">
                <a:schemeClr val="tx1">
                  <a:alpha val="0"/>
                </a:schemeClr>
              </a:gs>
              <a:gs pos="100000">
                <a:srgbClr val="121E23">
                  <a:lumMod val="0"/>
                  <a:alpha val="7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71000">
                <a:schemeClr val="tx1">
                  <a:alpha val="0"/>
                </a:schemeClr>
              </a:gs>
              <a:gs pos="100000">
                <a:srgbClr val="121E23">
                  <a:lumMod val="0"/>
                  <a:alpha val="7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198" y="-3327406"/>
            <a:ext cx="2365604" cy="23554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490" y="7712248"/>
            <a:ext cx="5399020" cy="7509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 userDrawn="1"/>
        </p:nvSpPr>
        <p:spPr>
          <a:xfrm>
            <a:off x="-10630" y="5057505"/>
            <a:ext cx="12192000" cy="1200329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outerShdw blurRad="12700" dist="12700" dir="2400000" algn="tl" rotWithShape="0">
              <a:prstClr val="black">
                <a:alpha val="0"/>
              </a:prstClr>
            </a:outerShdw>
          </a:effectLst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EXPANDING THE FRONTIERS OF SPACE ASTRONOMY</a:t>
            </a:r>
          </a:p>
          <a:p>
            <a:pPr algn="ctr"/>
            <a:endParaRPr lang="en-US" sz="2400" spc="300" dirty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en-US" sz="2400" spc="300" dirty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09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 0.656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8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 -0.553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8" presetID="42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build="allAtOnce" bldLvl="4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434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66" r:id="rId8"/>
    <p:sldLayoutId id="214748366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astropy/pyvo" TargetMode="External"/><Relationship Id="rId3" Type="http://schemas.openxmlformats.org/officeDocument/2006/relationships/hyperlink" Target="http://www.astropy.org/about.html" TargetMode="External"/><Relationship Id="rId7" Type="http://schemas.openxmlformats.org/officeDocument/2006/relationships/hyperlink" Target="https://pyvo.readthedocs.io/en/latest/" TargetMode="External"/><Relationship Id="rId2" Type="http://schemas.openxmlformats.org/officeDocument/2006/relationships/hyperlink" Target="https://docs.astropy.org/en/stable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github.com/astropy/astropy" TargetMode="External"/><Relationship Id="rId5" Type="http://schemas.openxmlformats.org/officeDocument/2006/relationships/hyperlink" Target="https://docs.astropy.org/en/latest/index.html#developer-docs" TargetMode="External"/><Relationship Id="rId4" Type="http://schemas.openxmlformats.org/officeDocument/2006/relationships/hyperlink" Target="https://www.astropy.org/affiliated/" TargetMode="External"/><Relationship Id="rId9" Type="http://schemas.openxmlformats.org/officeDocument/2006/relationships/hyperlink" Target="http://joinslack.astropy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stropy/astropy-APEs/blob/main/APE20.rst" TargetMode="External"/><Relationship Id="rId2" Type="http://schemas.openxmlformats.org/officeDocument/2006/relationships/hyperlink" Target="https://github.com/psf/black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cs.astropy.org/en/stable/api/astropy.io.votable.tree.VOTableFile.html#astropy.io.votable.tree.VOTableFile" TargetMode="External"/><Relationship Id="rId5" Type="http://schemas.openxmlformats.org/officeDocument/2006/relationships/hyperlink" Target="https://docs.astropy.org/en/stable/api/astropy.io.votable.parse.html#astropy.io.votable.parse" TargetMode="External"/><Relationship Id="rId4" Type="http://schemas.openxmlformats.org/officeDocument/2006/relationships/hyperlink" Target="https://docs.astropy.org/en/stable/io/votable/index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pyvo.readthedocs.io/en/latest/utils/prototypes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hyperlink" Target="https://pyvo.readthedocs.io/en/latest/" TargetMode="Externa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astropy.org/en/latest/development/workflow/development_workflow.html#deleting-your-main-branch" TargetMode="External"/><Relationship Id="rId2" Type="http://schemas.openxmlformats.org/officeDocument/2006/relationships/hyperlink" Target="Astropy%20Developer%20Documentation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%3cyourgithubname%3e/pyvo.git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MIVOT into </a:t>
            </a:r>
            <a:r>
              <a:rPr lang="en-US" dirty="0" err="1"/>
              <a:t>PyVO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47344" y="5129784"/>
            <a:ext cx="10515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Tom Donaldson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accent2"/>
                </a:solidFill>
              </a:rPr>
              <a:t>IVOA Interop – Northern Fall 2022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329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Process – Commits and Pull Requests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Commit and push changes (as often as needed)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Create Pull Request (in GitHub page for your repo)</a:t>
            </a:r>
          </a:p>
          <a:p>
            <a:pPr lvl="1"/>
            <a:r>
              <a:rPr lang="en-US" dirty="0"/>
              <a:t>Ensure that tox test and </a:t>
            </a:r>
            <a:r>
              <a:rPr lang="en-US" dirty="0" err="1"/>
              <a:t>codestyle</a:t>
            </a:r>
            <a:r>
              <a:rPr lang="en-US" dirty="0"/>
              <a:t> work locally</a:t>
            </a:r>
          </a:p>
          <a:p>
            <a:pPr lvl="1"/>
            <a:r>
              <a:rPr lang="en-US" dirty="0"/>
              <a:t>Ensure all local code is committed and pushed</a:t>
            </a:r>
          </a:p>
          <a:p>
            <a:pPr lvl="1"/>
            <a:r>
              <a:rPr lang="en-US" dirty="0"/>
              <a:t>Use Draft PRs to stimulate early discussion and reviews, esp. for larger projects.</a:t>
            </a:r>
          </a:p>
          <a:p>
            <a:pPr lvl="1"/>
            <a:r>
              <a:rPr lang="en-US" dirty="0"/>
              <a:t>Does not all need to be in a single PR</a:t>
            </a:r>
          </a:p>
          <a:p>
            <a:pPr lvl="1"/>
            <a:r>
              <a:rPr lang="en-US" dirty="0"/>
              <a:t>Request reviewers</a:t>
            </a:r>
          </a:p>
          <a:p>
            <a:pPr lvl="2"/>
            <a:r>
              <a:rPr lang="en-US" dirty="0"/>
              <a:t>Need not be </a:t>
            </a:r>
            <a:r>
              <a:rPr lang="en-US" dirty="0" err="1"/>
              <a:t>PyVO</a:t>
            </a:r>
            <a:r>
              <a:rPr lang="en-US" dirty="0"/>
              <a:t> maintainers, they will see the PR anyway</a:t>
            </a:r>
          </a:p>
          <a:p>
            <a:pPr lvl="1"/>
            <a:r>
              <a:rPr lang="en-US" dirty="0"/>
              <a:t>Respond to comments on the PR until it's approved and merged</a:t>
            </a:r>
          </a:p>
          <a:p>
            <a:pPr lvl="1"/>
            <a:endParaRPr lang="en-US" dirty="0"/>
          </a:p>
          <a:p>
            <a:r>
              <a:rPr lang="en-US" dirty="0"/>
              <a:t>Use </a:t>
            </a:r>
            <a:r>
              <a:rPr lang="en-US" dirty="0" err="1"/>
              <a:t>PyVO</a:t>
            </a:r>
            <a:r>
              <a:rPr lang="en-US" dirty="0"/>
              <a:t> GitHub issues to report problems and start discussions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6A919E-79B7-A566-996E-9961BD259260}"/>
              </a:ext>
            </a:extLst>
          </p:cNvPr>
          <p:cNvSpPr txBox="1"/>
          <p:nvPr/>
        </p:nvSpPr>
        <p:spPr>
          <a:xfrm>
            <a:off x="1152144" y="1876301"/>
            <a:ext cx="10853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git commit -m "My awesome changes"    # Saves changes in local repo</a:t>
            </a:r>
          </a:p>
          <a:p>
            <a:r>
              <a:rPr lang="en-US" dirty="0">
                <a:solidFill>
                  <a:srgbClr val="000000"/>
                </a:solidFill>
                <a:latin typeface="Monaco" pitchFamily="2" charset="77"/>
              </a:rPr>
              <a:t>git push                              # Saves commits to your branch on </a:t>
            </a:r>
            <a:r>
              <a:rPr lang="en-US" dirty="0" err="1">
                <a:solidFill>
                  <a:srgbClr val="000000"/>
                </a:solidFill>
                <a:latin typeface="Monaco" pitchFamily="2" charset="77"/>
              </a:rPr>
              <a:t>github</a:t>
            </a:r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8994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Astropy</a:t>
            </a:r>
            <a:r>
              <a:rPr lang="en-US" dirty="0"/>
              <a:t> and </a:t>
            </a:r>
            <a:r>
              <a:rPr lang="en-US" dirty="0" err="1"/>
              <a:t>PyVO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Astropy</a:t>
            </a:r>
            <a:r>
              <a:rPr lang="en-US" dirty="0"/>
              <a:t> –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 Community Python Library for Astronomy</a:t>
            </a:r>
          </a:p>
          <a:p>
            <a:pPr lvl="1"/>
            <a:r>
              <a:rPr lang="en-US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</a:rPr>
              <a:t>The 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astropy</a:t>
            </a:r>
            <a:r>
              <a:rPr lang="en-US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</a:rPr>
              <a:t> package contains key functionality and common tools needed for performing astronomy and astrophysics with Python. It is at the core of the </a:t>
            </a:r>
            <a:r>
              <a:rPr lang="en-US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Astropy Project</a:t>
            </a:r>
            <a:r>
              <a:rPr lang="en-US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</a:rPr>
              <a:t>, which aims to enable the community to develop a robust ecosystem of </a:t>
            </a:r>
            <a:r>
              <a:rPr lang="en-US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affiliated packages</a:t>
            </a:r>
            <a:r>
              <a:rPr lang="en-US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</a:rPr>
              <a:t> covering a broad range of needs for astronomical research, data processing, and data analysis.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Open development process</a:t>
            </a:r>
          </a:p>
          <a:p>
            <a:pPr lvl="2"/>
            <a:r>
              <a:rPr lang="en-US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</a:rPr>
              <a:t>All are welcome and encouraged to contribute</a:t>
            </a:r>
          </a:p>
          <a:p>
            <a:pPr lvl="2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See the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hlinkClick r:id="rId5"/>
              </a:rPr>
              <a:t>Developer Documentation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for all the details</a:t>
            </a:r>
            <a:endParaRPr lang="en-US" b="0" i="0" u="none" strike="noStrike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GitHub: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hlinkClick r:id="rId6"/>
              </a:rPr>
              <a:t>https://github.com/astropy/astropy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 </a:t>
            </a:r>
          </a:p>
          <a:p>
            <a:pPr lvl="1"/>
            <a:endParaRPr lang="en-US" b="0" i="0" u="none" strike="noStrike" dirty="0">
              <a:solidFill>
                <a:srgbClr val="333333"/>
              </a:solidFill>
              <a:effectLst/>
              <a:latin typeface="Open Sans" panose="020F0502020204030204" pitchFamily="34" charset="0"/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hlinkClick r:id="rId7"/>
              </a:rPr>
              <a:t>PyVO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– A Community Python Library for Accessing the Virtual Observatory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One of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Astropy's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affiliated packages</a:t>
            </a:r>
            <a:r>
              <a:rPr lang="en-US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</a:rPr>
              <a:t> </a:t>
            </a:r>
          </a:p>
          <a:p>
            <a:pPr lvl="1"/>
            <a:r>
              <a:rPr lang="en-US" dirty="0"/>
              <a:t>Uses the same open development process as </a:t>
            </a:r>
            <a:r>
              <a:rPr lang="en-US" dirty="0" err="1"/>
              <a:t>Astropy</a:t>
            </a:r>
            <a:endParaRPr lang="en-US" dirty="0"/>
          </a:p>
          <a:p>
            <a:pPr lvl="1"/>
            <a:r>
              <a:rPr lang="en-US" b="0" i="0" u="none" strike="noStrike" dirty="0">
                <a:solidFill>
                  <a:srgbClr val="404040"/>
                </a:solidFill>
                <a:effectLst/>
              </a:rPr>
              <a:t>GitHub: </a:t>
            </a:r>
            <a:r>
              <a:rPr lang="en-US" b="0" i="0" u="none" strike="noStrike" dirty="0">
                <a:solidFill>
                  <a:srgbClr val="404040"/>
                </a:solidFill>
                <a:effectLst/>
                <a:hlinkClick r:id="rId8"/>
              </a:rPr>
              <a:t>https://github.com/astropy/pyvo</a:t>
            </a:r>
            <a:r>
              <a:rPr lang="en-US" b="0" i="0" u="none" strike="noStrike" dirty="0">
                <a:solidFill>
                  <a:srgbClr val="404040"/>
                </a:solidFill>
                <a:effectLst/>
              </a:rPr>
              <a:t> </a:t>
            </a:r>
          </a:p>
          <a:p>
            <a:pPr lvl="1"/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Astropy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Slack has a #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pyvo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channel (</a:t>
            </a:r>
            <a:r>
              <a:rPr lang="en-US" b="0" i="0" u="none" strike="noStrike" dirty="0">
                <a:solidFill>
                  <a:srgbClr val="FF5000"/>
                </a:solidFill>
                <a:effectLst/>
                <a:hlinkClick r:id="rId9"/>
              </a:rPr>
              <a:t>get an account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lvl="1"/>
            <a:endParaRPr lang="en-US" b="0" i="0" u="none" strike="noStrike" dirty="0">
              <a:solidFill>
                <a:srgbClr val="404040"/>
              </a:solidFill>
              <a:effectLst/>
            </a:endParaRPr>
          </a:p>
          <a:p>
            <a:pPr lvl="1"/>
            <a:endParaRPr lang="en-US" b="0" i="0" u="none" strike="noStrike" dirty="0">
              <a:solidFill>
                <a:srgbClr val="404040"/>
              </a:solidFill>
              <a:effectLst/>
            </a:endParaRPr>
          </a:p>
          <a:p>
            <a:pPr lvl="1"/>
            <a:endParaRPr lang="en-US" b="0" i="0" u="none" strike="noStrike" dirty="0">
              <a:solidFill>
                <a:srgbClr val="404040"/>
              </a:solidFill>
              <a:effectLst/>
            </a:endParaRPr>
          </a:p>
          <a:p>
            <a:pPr lvl="1"/>
            <a:endParaRPr lang="en-US" b="0" i="0" u="none" strike="noStrike" dirty="0">
              <a:solidFill>
                <a:srgbClr val="40404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2203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Astropy</a:t>
            </a:r>
            <a:r>
              <a:rPr lang="en-US" dirty="0"/>
              <a:t> </a:t>
            </a:r>
            <a:r>
              <a:rPr lang="en-US" dirty="0" err="1"/>
              <a:t>VOTable</a:t>
            </a:r>
            <a:r>
              <a:rPr lang="en-US" dirty="0"/>
              <a:t> Parser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err="1"/>
              <a:t>PyVO</a:t>
            </a:r>
            <a:r>
              <a:rPr lang="en-US" dirty="0"/>
              <a:t> relies on </a:t>
            </a:r>
            <a:r>
              <a:rPr lang="en-US" dirty="0" err="1"/>
              <a:t>Astropy's</a:t>
            </a:r>
            <a:r>
              <a:rPr lang="en-US" dirty="0"/>
              <a:t> </a:t>
            </a:r>
            <a:r>
              <a:rPr lang="en-US" dirty="0" err="1"/>
              <a:t>VOTable</a:t>
            </a:r>
            <a:r>
              <a:rPr lang="en-US" dirty="0"/>
              <a:t> Parser</a:t>
            </a:r>
          </a:p>
          <a:p>
            <a:pPr lvl="1"/>
            <a:r>
              <a:rPr lang="en-US" dirty="0"/>
              <a:t>Submodule 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astropy.io.votable</a:t>
            </a:r>
            <a:endParaRPr lang="en-US" sz="14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1"/>
            <a:r>
              <a:rPr lang="en-US" dirty="0" err="1"/>
              <a:t>Astropy</a:t>
            </a:r>
            <a:r>
              <a:rPr lang="en-US" dirty="0"/>
              <a:t> changes for MIVOT (if any) would likely be there</a:t>
            </a:r>
          </a:p>
          <a:p>
            <a:pPr lvl="2"/>
            <a:r>
              <a:rPr lang="en-US" dirty="0"/>
              <a:t>e.g., to ensure that MIVOT artifacts are retained and available after parsing</a:t>
            </a:r>
          </a:p>
          <a:p>
            <a:pPr lvl="1"/>
            <a:r>
              <a:rPr lang="en-US" dirty="0"/>
              <a:t>⚠️  Note that </a:t>
            </a:r>
            <a:r>
              <a:rPr lang="en-US" dirty="0" err="1"/>
              <a:t>astropy</a:t>
            </a:r>
            <a:r>
              <a:rPr lang="en-US" dirty="0"/>
              <a:t> will soon be forcing the use of </a:t>
            </a:r>
            <a:r>
              <a:rPr lang="en-US" dirty="0">
                <a:hlinkClick r:id="rId2"/>
              </a:rPr>
              <a:t>Black</a:t>
            </a:r>
            <a:r>
              <a:rPr lang="en-US" dirty="0"/>
              <a:t> for code formatting</a:t>
            </a:r>
          </a:p>
          <a:p>
            <a:pPr lvl="2"/>
            <a:r>
              <a:rPr lang="en-US" dirty="0"/>
              <a:t>See </a:t>
            </a:r>
            <a:r>
              <a:rPr lang="en-US" dirty="0">
                <a:hlinkClick r:id="rId3"/>
              </a:rPr>
              <a:t>APE-20</a:t>
            </a:r>
            <a:r>
              <a:rPr lang="en-US" dirty="0"/>
              <a:t> for how this will work</a:t>
            </a:r>
          </a:p>
          <a:p>
            <a:endParaRPr lang="en-US" dirty="0"/>
          </a:p>
          <a:p>
            <a:r>
              <a:rPr lang="en-US" dirty="0"/>
              <a:t>See </a:t>
            </a:r>
            <a:r>
              <a:rPr lang="en-US" dirty="0">
                <a:hlinkClick r:id="rId4"/>
              </a:rPr>
              <a:t>Astropy VOTable Documentation </a:t>
            </a:r>
            <a:r>
              <a:rPr lang="en-US" dirty="0"/>
              <a:t>for API details</a:t>
            </a:r>
          </a:p>
          <a:p>
            <a:pPr lvl="1"/>
            <a:r>
              <a:rPr lang="en-US" b="0" i="0" u="none" strike="noStrike" dirty="0">
                <a:solidFill>
                  <a:srgbClr val="404040"/>
                </a:solidFill>
                <a:effectLst/>
              </a:rPr>
              <a:t>To read in a </a:t>
            </a:r>
            <a:r>
              <a:rPr lang="en-US" b="0" i="0" u="none" strike="noStrike" dirty="0" err="1">
                <a:solidFill>
                  <a:srgbClr val="404040"/>
                </a:solidFill>
                <a:effectLst/>
              </a:rPr>
              <a:t>VOTable</a:t>
            </a:r>
            <a:r>
              <a:rPr lang="en-US" b="0" i="0" u="none" strike="noStrike" dirty="0">
                <a:solidFill>
                  <a:srgbClr val="404040"/>
                </a:solidFill>
                <a:effectLst/>
              </a:rPr>
              <a:t> file, pass a file path to </a:t>
            </a:r>
            <a:r>
              <a:rPr lang="en-US" b="0" i="0" u="none" strike="noStrike" dirty="0">
                <a:solidFill>
                  <a:srgbClr val="0069D6"/>
                </a:solidFill>
                <a:effectLst/>
                <a:hlinkClick r:id="rId5" tooltip="astropy.io.votable.parse"/>
              </a:rPr>
              <a:t>parse</a:t>
            </a:r>
            <a:r>
              <a:rPr lang="en-US" b="0" i="0" u="none" strike="noStrike" dirty="0">
                <a:solidFill>
                  <a:srgbClr val="404040"/>
                </a:solidFill>
                <a:effectLst/>
              </a:rPr>
              <a:t>:</a:t>
            </a:r>
          </a:p>
          <a:p>
            <a:pPr lvl="1"/>
            <a:endParaRPr lang="en-US" dirty="0">
              <a:solidFill>
                <a:srgbClr val="404040"/>
              </a:solidFill>
              <a:latin typeface="Helvetica Neue" panose="02000503000000020004" pitchFamily="2" charset="0"/>
            </a:endParaRPr>
          </a:p>
          <a:p>
            <a:pPr lvl="1"/>
            <a:endParaRPr lang="en-US" dirty="0">
              <a:solidFill>
                <a:srgbClr val="404040"/>
              </a:solidFill>
              <a:latin typeface="Helvetica Neue" panose="02000503000000020004" pitchFamily="2" charset="0"/>
            </a:endParaRPr>
          </a:p>
          <a:p>
            <a:pPr lvl="1"/>
            <a:r>
              <a:rPr lang="en-US" dirty="0">
                <a:effectLst/>
              </a:rPr>
              <a:t>votable</a:t>
            </a:r>
            <a:r>
              <a:rPr lang="en-US" b="0" i="0" u="none" strike="noStrike" dirty="0">
                <a:solidFill>
                  <a:srgbClr val="404040"/>
                </a:solidFill>
                <a:effectLst/>
              </a:rPr>
              <a:t> is a </a:t>
            </a:r>
            <a:r>
              <a:rPr lang="en-US" b="0" i="0" u="none" strike="noStrike" dirty="0">
                <a:solidFill>
                  <a:srgbClr val="0069D6"/>
                </a:solidFill>
                <a:effectLst/>
                <a:hlinkClick r:id="rId6" tooltip="astropy.io.votable.tree.VOTableFile"/>
              </a:rPr>
              <a:t>VOTableFile</a:t>
            </a:r>
            <a:r>
              <a:rPr lang="en-US" b="0" i="0" u="none" strike="noStrike" dirty="0">
                <a:solidFill>
                  <a:srgbClr val="404040"/>
                </a:solidFill>
                <a:effectLst/>
              </a:rPr>
              <a:t> object, which can be used to retrieve and manipulate the data and save it back out to disk, or to an </a:t>
            </a:r>
            <a:r>
              <a:rPr lang="en-US" b="0" i="0" u="none" strike="noStrike" dirty="0" err="1">
                <a:solidFill>
                  <a:srgbClr val="404040"/>
                </a:solidFill>
                <a:effectLst/>
              </a:rPr>
              <a:t>Astropy</a:t>
            </a:r>
            <a:r>
              <a:rPr lang="en-US" b="0" i="0" u="none" strike="noStrike" dirty="0">
                <a:solidFill>
                  <a:srgbClr val="404040"/>
                </a:solidFill>
                <a:effectLst/>
              </a:rPr>
              <a:t> table using </a:t>
            </a:r>
            <a:r>
              <a:rPr lang="en-US" sz="1400" b="0" i="0" u="none" strike="noStrike" dirty="0" err="1">
                <a:solidFill>
                  <a:srgbClr val="40404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to_table</a:t>
            </a:r>
            <a:r>
              <a:rPr lang="en-US" sz="1400" b="0" i="0" u="none" strike="noStrike" dirty="0">
                <a:solidFill>
                  <a:srgbClr val="40404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</a:p>
          <a:p>
            <a:pPr lvl="1"/>
            <a:r>
              <a:rPr lang="en-US" dirty="0"/>
              <a:t>Note this is integrated with </a:t>
            </a:r>
            <a:r>
              <a:rPr lang="en-US" dirty="0" err="1"/>
              <a:t>Astropy</a:t>
            </a:r>
            <a:r>
              <a:rPr lang="en-US" dirty="0"/>
              <a:t> table read() and write() using format='votable'</a:t>
            </a:r>
            <a:endParaRPr lang="en-US" dirty="0"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D3A2EE-1176-BB80-703B-EBA5A8EF256C}"/>
              </a:ext>
            </a:extLst>
          </p:cNvPr>
          <p:cNvSpPr txBox="1"/>
          <p:nvPr/>
        </p:nvSpPr>
        <p:spPr>
          <a:xfrm>
            <a:off x="1828800" y="4744248"/>
            <a:ext cx="4158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from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astropy.io.votable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import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parse 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votable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parse(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"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votable.xml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"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279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PyVO</a:t>
            </a:r>
            <a:r>
              <a:rPr lang="en-US" dirty="0"/>
              <a:t>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116891" y="2036951"/>
            <a:ext cx="3533990" cy="148776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>
                <a:hlinkClick r:id="rId2"/>
              </a:rPr>
              <a:t>Prototype feature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made by Omar </a:t>
            </a:r>
            <a:r>
              <a:rPr lang="en-US" dirty="0" err="1"/>
              <a:t>Laurino</a:t>
            </a:r>
            <a:endParaRPr lang="en-US" dirty="0"/>
          </a:p>
          <a:p>
            <a:pPr lvl="1"/>
            <a:r>
              <a:rPr lang="en-US" dirty="0"/>
              <a:t>Encapsulates code for standards in progress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A7D180-56D5-6AEC-D87D-7CC43C83B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" y="1210689"/>
            <a:ext cx="2945019" cy="5556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4C0973-D43A-81D3-24F6-42376C0FD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617" y="3797749"/>
            <a:ext cx="1584949" cy="25263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A9D511-4437-D364-8968-388E51D9F2DC}"/>
              </a:ext>
            </a:extLst>
          </p:cNvPr>
          <p:cNvSpPr txBox="1"/>
          <p:nvPr/>
        </p:nvSpPr>
        <p:spPr>
          <a:xfrm>
            <a:off x="3643194" y="2979930"/>
            <a:ext cx="2063036" cy="9233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dirty="0"/>
              <a:t>RST format documentation for </a:t>
            </a:r>
            <a:r>
              <a:rPr lang="en-US" dirty="0" err="1">
                <a:hlinkClick r:id="rId5"/>
              </a:rPr>
              <a:t>readthedocs</a:t>
            </a:r>
            <a:r>
              <a:rPr lang="en-US" dirty="0"/>
              <a:t> pages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0D36C3-A82B-827A-D9A0-1142FE5C5045}"/>
              </a:ext>
            </a:extLst>
          </p:cNvPr>
          <p:cNvSpPr txBox="1"/>
          <p:nvPr/>
        </p:nvSpPr>
        <p:spPr>
          <a:xfrm>
            <a:off x="3653493" y="4859275"/>
            <a:ext cx="1175002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dirty="0"/>
              <a:t>Main code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33D995-5DF7-6AE5-3DFF-991CA9C2468B}"/>
              </a:ext>
            </a:extLst>
          </p:cNvPr>
          <p:cNvSpPr/>
          <p:nvPr/>
        </p:nvSpPr>
        <p:spPr>
          <a:xfrm>
            <a:off x="1104644" y="3990109"/>
            <a:ext cx="807285" cy="296882"/>
          </a:xfrm>
          <a:prstGeom prst="ellipse">
            <a:avLst/>
          </a:prstGeom>
          <a:solidFill>
            <a:schemeClr val="accent1">
              <a:alpha val="3005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F77D47-06EB-A372-ECE0-74D14E68B1CA}"/>
              </a:ext>
            </a:extLst>
          </p:cNvPr>
          <p:cNvSpPr/>
          <p:nvPr/>
        </p:nvSpPr>
        <p:spPr>
          <a:xfrm>
            <a:off x="1104643" y="4912464"/>
            <a:ext cx="807285" cy="296882"/>
          </a:xfrm>
          <a:prstGeom prst="ellipse">
            <a:avLst/>
          </a:prstGeom>
          <a:solidFill>
            <a:schemeClr val="accent1">
              <a:alpha val="3005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77A9FD-9057-D0F8-0043-61242B381584}"/>
              </a:ext>
            </a:extLst>
          </p:cNvPr>
          <p:cNvCxnSpPr>
            <a:cxnSpLocks/>
            <a:stCxn id="10" idx="6"/>
            <a:endCxn id="8" idx="1"/>
          </p:cNvCxnSpPr>
          <p:nvPr/>
        </p:nvCxnSpPr>
        <p:spPr>
          <a:xfrm flipV="1">
            <a:off x="1911929" y="3441595"/>
            <a:ext cx="1731265" cy="696955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9AB4FC4-7BB6-A5AA-B9F8-C43B19787C0D}"/>
              </a:ext>
            </a:extLst>
          </p:cNvPr>
          <p:cNvCxnSpPr>
            <a:cxnSpLocks/>
            <a:stCxn id="12" idx="6"/>
            <a:endCxn id="9" idx="1"/>
          </p:cNvCxnSpPr>
          <p:nvPr/>
        </p:nvCxnSpPr>
        <p:spPr>
          <a:xfrm flipV="1">
            <a:off x="1911928" y="5043941"/>
            <a:ext cx="1741565" cy="16964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1198529-24E3-F610-54AC-DF4C48B371E1}"/>
              </a:ext>
            </a:extLst>
          </p:cNvPr>
          <p:cNvCxnSpPr>
            <a:cxnSpLocks/>
          </p:cNvCxnSpPr>
          <p:nvPr/>
        </p:nvCxnSpPr>
        <p:spPr>
          <a:xfrm>
            <a:off x="4757246" y="5055307"/>
            <a:ext cx="1085414" cy="5598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E4E39100-11B8-960B-BDF9-116375F01354}"/>
              </a:ext>
            </a:extLst>
          </p:cNvPr>
          <p:cNvSpPr/>
          <p:nvPr/>
        </p:nvSpPr>
        <p:spPr>
          <a:xfrm>
            <a:off x="5842660" y="6029535"/>
            <a:ext cx="807285" cy="296882"/>
          </a:xfrm>
          <a:prstGeom prst="ellipse">
            <a:avLst/>
          </a:prstGeom>
          <a:solidFill>
            <a:schemeClr val="accent1">
              <a:alpha val="3005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9161B71-A746-B23A-6DEF-AF12D3AC6A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8937" y="3847002"/>
            <a:ext cx="1584949" cy="2724688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2FE7F02D-F240-F656-9155-CAECCA815237}"/>
              </a:ext>
            </a:extLst>
          </p:cNvPr>
          <p:cNvSpPr/>
          <p:nvPr/>
        </p:nvSpPr>
        <p:spPr>
          <a:xfrm>
            <a:off x="8170222" y="5197471"/>
            <a:ext cx="1826177" cy="668940"/>
          </a:xfrm>
          <a:prstGeom prst="ellipse">
            <a:avLst/>
          </a:prstGeom>
          <a:solidFill>
            <a:schemeClr val="accent1">
              <a:alpha val="3005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0486A1D-272D-47BF-757D-31FEB2E494F6}"/>
              </a:ext>
            </a:extLst>
          </p:cNvPr>
          <p:cNvCxnSpPr>
            <a:cxnSpLocks/>
            <a:stCxn id="27" idx="6"/>
            <a:endCxn id="30" idx="2"/>
          </p:cNvCxnSpPr>
          <p:nvPr/>
        </p:nvCxnSpPr>
        <p:spPr>
          <a:xfrm flipV="1">
            <a:off x="6649945" y="5531941"/>
            <a:ext cx="1520277" cy="646035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2117F0E-4A40-ACFE-ACDF-126201160A4D}"/>
              </a:ext>
            </a:extLst>
          </p:cNvPr>
          <p:cNvCxnSpPr>
            <a:cxnSpLocks/>
            <a:stCxn id="30" idx="0"/>
            <a:endCxn id="3" idx="2"/>
          </p:cNvCxnSpPr>
          <p:nvPr/>
        </p:nvCxnSpPr>
        <p:spPr>
          <a:xfrm flipV="1">
            <a:off x="9083311" y="3524712"/>
            <a:ext cx="800575" cy="1672759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37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Process (same for </a:t>
            </a:r>
            <a:r>
              <a:rPr lang="en-US" dirty="0" err="1"/>
              <a:t>Astropy</a:t>
            </a:r>
            <a:r>
              <a:rPr lang="en-US" dirty="0"/>
              <a:t> and </a:t>
            </a:r>
            <a:r>
              <a:rPr lang="en-US" dirty="0" err="1"/>
              <a:t>PyVO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See the </a:t>
            </a:r>
            <a:r>
              <a:rPr lang="en-US" dirty="0">
                <a:hlinkClick r:id="rId2"/>
              </a:rPr>
              <a:t>Astropy Developer Documentation</a:t>
            </a:r>
            <a:r>
              <a:rPr lang="en-US" dirty="0"/>
              <a:t> for all the details!  Summary below…</a:t>
            </a:r>
          </a:p>
          <a:p>
            <a:r>
              <a:rPr lang="en-US" dirty="0"/>
              <a:t>Fork the repository (one time only)</a:t>
            </a:r>
          </a:p>
          <a:p>
            <a:pPr lvl="1"/>
            <a:r>
              <a:rPr lang="en-US" dirty="0"/>
              <a:t>(Optional) </a:t>
            </a:r>
            <a:r>
              <a:rPr lang="en-US" dirty="0">
                <a:hlinkClick r:id="rId3"/>
              </a:rPr>
              <a:t>delete your main branch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50D40D-48EB-0452-5171-E8FC3B546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959" y="4783391"/>
            <a:ext cx="6427107" cy="175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E6DD6C-8EBC-9D94-B16D-FCCF1B342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144" y="2810384"/>
            <a:ext cx="6364937" cy="147931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4E015A9-165F-7273-E323-405F445A1F3A}"/>
              </a:ext>
            </a:extLst>
          </p:cNvPr>
          <p:cNvSpPr/>
          <p:nvPr/>
        </p:nvSpPr>
        <p:spPr>
          <a:xfrm>
            <a:off x="5837209" y="3683007"/>
            <a:ext cx="1826177" cy="668940"/>
          </a:xfrm>
          <a:prstGeom prst="ellipse">
            <a:avLst/>
          </a:prstGeom>
          <a:solidFill>
            <a:schemeClr val="accent1">
              <a:alpha val="3005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72848EAC-410E-95BA-A6DC-5CB0A66CF9EB}"/>
              </a:ext>
            </a:extLst>
          </p:cNvPr>
          <p:cNvSpPr/>
          <p:nvPr/>
        </p:nvSpPr>
        <p:spPr>
          <a:xfrm>
            <a:off x="6522196" y="4335535"/>
            <a:ext cx="484632" cy="6689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45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Process - Clone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005839" y="1309636"/>
            <a:ext cx="10595611" cy="4969176"/>
          </a:xfrm>
        </p:spPr>
        <p:txBody>
          <a:bodyPr/>
          <a:lstStyle/>
          <a:p>
            <a:r>
              <a:rPr lang="en-US" dirty="0"/>
              <a:t>Clone your own repository (one or more times)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27FA7D-A67A-E045-2AAD-3953D90360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28"/>
          <a:stretch/>
        </p:blipFill>
        <p:spPr>
          <a:xfrm>
            <a:off x="2355372" y="2436076"/>
            <a:ext cx="5850082" cy="44161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4593D2-E74A-D0F8-C6AC-B8613B8CDF10}"/>
              </a:ext>
            </a:extLst>
          </p:cNvPr>
          <p:cNvSpPr txBox="1"/>
          <p:nvPr/>
        </p:nvSpPr>
        <p:spPr>
          <a:xfrm>
            <a:off x="1108862" y="1816928"/>
            <a:ext cx="7629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git clone 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  <a:hlinkClick r:id="rId3"/>
              </a:rPr>
              <a:t>https://github.com/&lt;yourgithubname&gt;/pyvo.git</a:t>
            </a:r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r>
              <a:rPr lang="en-US" dirty="0">
                <a:solidFill>
                  <a:srgbClr val="000000"/>
                </a:solidFill>
                <a:latin typeface="Monaco" pitchFamily="2" charset="77"/>
              </a:rPr>
              <a:t>cd </a:t>
            </a:r>
            <a:r>
              <a:rPr lang="en-US" dirty="0" err="1">
                <a:solidFill>
                  <a:srgbClr val="000000"/>
                </a:solidFill>
                <a:latin typeface="Monaco" pitchFamily="2" charset="77"/>
              </a:rPr>
              <a:t>pyvo</a:t>
            </a:r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1683E9-1594-F32E-EE43-7D479440EFD5}"/>
              </a:ext>
            </a:extLst>
          </p:cNvPr>
          <p:cNvCxnSpPr>
            <a:cxnSpLocks/>
          </p:cNvCxnSpPr>
          <p:nvPr/>
        </p:nvCxnSpPr>
        <p:spPr>
          <a:xfrm flipH="1" flipV="1">
            <a:off x="5177642" y="2352951"/>
            <a:ext cx="795646" cy="3482548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EAC5AF33-1AE2-3837-3A4F-0EEB81CD2ED1}"/>
              </a:ext>
            </a:extLst>
          </p:cNvPr>
          <p:cNvSpPr/>
          <p:nvPr/>
        </p:nvSpPr>
        <p:spPr>
          <a:xfrm>
            <a:off x="3895105" y="5835499"/>
            <a:ext cx="4132614" cy="668940"/>
          </a:xfrm>
          <a:prstGeom prst="ellipse">
            <a:avLst/>
          </a:prstGeom>
          <a:solidFill>
            <a:schemeClr val="accent1">
              <a:alpha val="3005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0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Process – Create Branch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(Optional) Add easy reference main </a:t>
            </a:r>
            <a:r>
              <a:rPr lang="en-US" dirty="0" err="1"/>
              <a:t>astropy</a:t>
            </a:r>
            <a:r>
              <a:rPr lang="en-US" dirty="0"/>
              <a:t>/</a:t>
            </a:r>
            <a:r>
              <a:rPr lang="en-US" dirty="0" err="1"/>
              <a:t>pyvo</a:t>
            </a:r>
            <a:r>
              <a:rPr lang="en-US" dirty="0"/>
              <a:t> repository</a:t>
            </a:r>
          </a:p>
          <a:p>
            <a:endParaRPr lang="en-US" dirty="0"/>
          </a:p>
          <a:p>
            <a:r>
              <a:rPr lang="en-US" dirty="0"/>
              <a:t>Create (and checkout!) branch based on </a:t>
            </a:r>
            <a:r>
              <a:rPr lang="en-US" dirty="0" err="1"/>
              <a:t>pyvo</a:t>
            </a:r>
            <a:r>
              <a:rPr lang="en-US" dirty="0"/>
              <a:t>/main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36199F-761D-CA59-271D-2F27B2696925}"/>
              </a:ext>
            </a:extLst>
          </p:cNvPr>
          <p:cNvSpPr txBox="1"/>
          <p:nvPr/>
        </p:nvSpPr>
        <p:spPr>
          <a:xfrm>
            <a:off x="1413163" y="1828800"/>
            <a:ext cx="7766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git remote add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pyvo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https://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github.com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astropy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pyvo.git</a:t>
            </a:r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E025EC-600D-75F1-0BD8-20F31C560B5D}"/>
              </a:ext>
            </a:extLst>
          </p:cNvPr>
          <p:cNvSpPr txBox="1"/>
          <p:nvPr/>
        </p:nvSpPr>
        <p:spPr>
          <a:xfrm>
            <a:off x="1413163" y="2813447"/>
            <a:ext cx="1079975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# Make sure local repo has everything from upstream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git fetch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pyvo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–tags </a:t>
            </a:r>
          </a:p>
          <a:p>
            <a:endParaRPr lang="en-US" dirty="0">
              <a:solidFill>
                <a:srgbClr val="000000"/>
              </a:solidFill>
              <a:latin typeface="Monaco" pitchFamily="2" charset="77"/>
            </a:endParaRPr>
          </a:p>
          <a:p>
            <a:r>
              <a:rPr lang="en-US" dirty="0">
                <a:solidFill>
                  <a:srgbClr val="000000"/>
                </a:solidFill>
                <a:latin typeface="Monaco" pitchFamily="2" charset="77"/>
              </a:rPr>
              <a:t># Create and checkout your branch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git branch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mivot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-work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pyvo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/main  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git checkout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mivot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-work</a:t>
            </a:r>
          </a:p>
          <a:p>
            <a:endParaRPr lang="en-US" dirty="0">
              <a:solidFill>
                <a:srgbClr val="000000"/>
              </a:solidFill>
              <a:latin typeface="Monaco" pitchFamily="2" charset="77"/>
            </a:endParaRPr>
          </a:p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# (Optional) Have commits automatically go to your new branch on your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github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git push --set-upstream origin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mivot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-work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494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Process – Create Development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err="1"/>
              <a:t>Conda</a:t>
            </a:r>
            <a:r>
              <a:rPr lang="en-US" dirty="0"/>
              <a:t> or Python Virtual Environment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101304-C815-6DCD-0E4F-0C5D2D9952DB}"/>
              </a:ext>
            </a:extLst>
          </p:cNvPr>
          <p:cNvSpPr txBox="1"/>
          <p:nvPr/>
        </p:nvSpPr>
        <p:spPr>
          <a:xfrm>
            <a:off x="1472543" y="1911925"/>
            <a:ext cx="1024831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conda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create --name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mivot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-work-env python=3.8</a:t>
            </a:r>
          </a:p>
          <a:p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conda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activate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mivot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-work-env</a:t>
            </a:r>
          </a:p>
          <a:p>
            <a:endParaRPr lang="en-US" dirty="0">
              <a:solidFill>
                <a:srgbClr val="000000"/>
              </a:solidFill>
              <a:latin typeface="Monaco" pitchFamily="2" charset="77"/>
            </a:endParaRPr>
          </a:p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# Install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pyvo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from the local clone; </a:t>
            </a:r>
            <a:r>
              <a:rPr lang="en-US" dirty="0">
                <a:solidFill>
                  <a:srgbClr val="000000"/>
                </a:solidFill>
                <a:latin typeface="Monaco" pitchFamily="2" charset="77"/>
              </a:rPr>
              <a:t>code changes are part of environment</a:t>
            </a:r>
          </a:p>
          <a:p>
            <a:r>
              <a:rPr lang="en-US" dirty="0">
                <a:solidFill>
                  <a:srgbClr val="000000"/>
                </a:solidFill>
                <a:latin typeface="Monaco" pitchFamily="2" charset="77"/>
              </a:rPr>
              <a:t>p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ip install –e .</a:t>
            </a:r>
          </a:p>
          <a:p>
            <a:endParaRPr lang="en-US" dirty="0">
              <a:solidFill>
                <a:srgbClr val="000000"/>
              </a:solidFill>
              <a:latin typeface="Monaco" pitchFamily="2" charset="77"/>
            </a:endParaRPr>
          </a:p>
          <a:p>
            <a:r>
              <a:rPr lang="en-US" dirty="0">
                <a:solidFill>
                  <a:srgbClr val="000000"/>
                </a:solidFill>
                <a:latin typeface="Monaco" pitchFamily="2" charset="77"/>
              </a:rPr>
              <a:t># Install other packages that may be useful during development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pip install -U tox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pytest-astropy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requests_mock</a:t>
            </a:r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 pillow</a:t>
            </a:r>
          </a:p>
        </p:txBody>
      </p:sp>
    </p:spTree>
    <p:extLst>
      <p:ext uri="{BB962C8B-B14F-4D97-AF65-F5344CB8AC3E}">
        <p14:creationId xmlns:p14="http://schemas.microsoft.com/office/powerpoint/2010/main" val="2166104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Process – Local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Run tests locally</a:t>
            </a:r>
          </a:p>
          <a:p>
            <a:pPr lvl="1"/>
            <a:r>
              <a:rPr lang="en-US" dirty="0"/>
              <a:t>Worth checking that everything is working before you make changes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Can also check </a:t>
            </a:r>
            <a:r>
              <a:rPr lang="en-US" dirty="0" err="1"/>
              <a:t>codestyle</a:t>
            </a:r>
            <a:r>
              <a:rPr lang="en-US" dirty="0"/>
              <a:t> (more useful after you've made changes)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Then make your code changes</a:t>
            </a:r>
          </a:p>
          <a:p>
            <a:pPr lvl="1"/>
            <a:r>
              <a:rPr lang="en-US" dirty="0"/>
              <a:t>Don't forget to add tests and documentation changes!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9FB8E1-8BCD-A474-7DEA-251B20D65943}"/>
              </a:ext>
            </a:extLst>
          </p:cNvPr>
          <p:cNvSpPr txBox="1"/>
          <p:nvPr/>
        </p:nvSpPr>
        <p:spPr>
          <a:xfrm>
            <a:off x="1804274" y="2268187"/>
            <a:ext cx="85940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tox -e test         # local only</a:t>
            </a:r>
          </a:p>
          <a:p>
            <a:r>
              <a:rPr lang="en-US" dirty="0" err="1">
                <a:solidFill>
                  <a:srgbClr val="000000"/>
                </a:solidFill>
                <a:latin typeface="Monaco" pitchFamily="2" charset="77"/>
              </a:rPr>
              <a:t>pytest</a:t>
            </a:r>
            <a:r>
              <a:rPr lang="en-US" dirty="0">
                <a:solidFill>
                  <a:srgbClr val="000000"/>
                </a:solidFill>
                <a:latin typeface="Monaco" pitchFamily="2" charset="77"/>
              </a:rPr>
              <a:t>              # Alternative to tox that does less setup</a:t>
            </a:r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tox -e test-online  # with remote-data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1E1746-80FA-2F24-266E-6EC38F3D1FC5}"/>
              </a:ext>
            </a:extLst>
          </p:cNvPr>
          <p:cNvSpPr txBox="1"/>
          <p:nvPr/>
        </p:nvSpPr>
        <p:spPr>
          <a:xfrm>
            <a:off x="1804274" y="4332066"/>
            <a:ext cx="2390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Monaco" pitchFamily="2" charset="77"/>
              </a:rPr>
              <a:t>tox -e </a:t>
            </a:r>
            <a:r>
              <a:rPr lang="en-US" dirty="0" err="1">
                <a:solidFill>
                  <a:srgbClr val="000000"/>
                </a:solidFill>
                <a:effectLst/>
                <a:latin typeface="Monaco" pitchFamily="2" charset="77"/>
              </a:rPr>
              <a:t>codestyle</a:t>
            </a:r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288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4541</TotalTime>
  <Words>752</Words>
  <Application>Microsoft Macintosh PowerPoint</Application>
  <PresentationFormat>Widescreen</PresentationFormat>
  <Paragraphs>107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  <vt:variant>
        <vt:lpstr>Custom Shows</vt:lpstr>
      </vt:variant>
      <vt:variant>
        <vt:i4>1</vt:i4>
      </vt:variant>
    </vt:vector>
  </HeadingPairs>
  <TitlesOfParts>
    <vt:vector size="22" baseType="lpstr">
      <vt:lpstr>Arial</vt:lpstr>
      <vt:lpstr>Calibri</vt:lpstr>
      <vt:lpstr>Calibri Light</vt:lpstr>
      <vt:lpstr>Franklin Gothic Medium</vt:lpstr>
      <vt:lpstr>Franklin Gothic Medium Cond</vt:lpstr>
      <vt:lpstr>Helvetica Neue</vt:lpstr>
      <vt:lpstr>LucidaGrande</vt:lpstr>
      <vt:lpstr>Menlo</vt:lpstr>
      <vt:lpstr>Monaco</vt:lpstr>
      <vt:lpstr>Open Sans</vt:lpstr>
      <vt:lpstr>Office Theme</vt:lpstr>
      <vt:lpstr>Implementing MIVOT into PyVO</vt:lpstr>
      <vt:lpstr>Astropy and PyVO</vt:lpstr>
      <vt:lpstr>Astropy VOTable Parser</vt:lpstr>
      <vt:lpstr>PyVO Components</vt:lpstr>
      <vt:lpstr>Development Process (same for Astropy and PyVO)</vt:lpstr>
      <vt:lpstr>Development Process - Clone</vt:lpstr>
      <vt:lpstr>Development Process – Create Branch</vt:lpstr>
      <vt:lpstr>Development Process – Create Development Environment</vt:lpstr>
      <vt:lpstr>Development Process – Local Testing</vt:lpstr>
      <vt:lpstr>Development Process – Commits and Pull Requests</vt:lpstr>
      <vt:lpstr>Custom Show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Tom D</cp:lastModifiedBy>
  <cp:revision>251</cp:revision>
  <dcterms:created xsi:type="dcterms:W3CDTF">2017-03-08T15:51:23Z</dcterms:created>
  <dcterms:modified xsi:type="dcterms:W3CDTF">2022-10-20T15:35:57Z</dcterms:modified>
</cp:coreProperties>
</file>