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58" r:id="rId4"/>
    <p:sldId id="267" r:id="rId5"/>
    <p:sldId id="269" r:id="rId6"/>
    <p:sldId id="271" r:id="rId7"/>
    <p:sldId id="262" r:id="rId8"/>
    <p:sldId id="279" r:id="rId9"/>
    <p:sldId id="280" r:id="rId10"/>
    <p:sldId id="261" r:id="rId11"/>
    <p:sldId id="263" r:id="rId12"/>
    <p:sldId id="273" r:id="rId13"/>
    <p:sldId id="264" r:id="rId14"/>
    <p:sldId id="265" r:id="rId15"/>
    <p:sldId id="275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8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tats.yea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mcglynn\Documents\VOValidationSta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%Passed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July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93.21</c:v>
                </c:pt>
                <c:pt idx="1">
                  <c:v>93.97</c:v>
                </c:pt>
                <c:pt idx="2">
                  <c:v>97.12</c:v>
                </c:pt>
                <c:pt idx="3">
                  <c:v>98.36</c:v>
                </c:pt>
                <c:pt idx="4">
                  <c:v>98.23</c:v>
                </c:pt>
                <c:pt idx="5">
                  <c:v>97.69</c:v>
                </c:pt>
                <c:pt idx="6">
                  <c:v>95.42</c:v>
                </c:pt>
                <c:pt idx="7">
                  <c:v>96.35</c:v>
                </c:pt>
                <c:pt idx="8">
                  <c:v>96.72</c:v>
                </c:pt>
                <c:pt idx="9">
                  <c:v>96.49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4604672"/>
        <c:axId val="77303424"/>
      </c:lineChart>
      <c:catAx>
        <c:axId val="197460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03424"/>
        <c:crosses val="autoZero"/>
        <c:auto val="1"/>
        <c:lblAlgn val="ctr"/>
        <c:lblOffset val="100"/>
        <c:noMultiLvlLbl val="0"/>
      </c:catAx>
      <c:valAx>
        <c:axId val="7730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460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Fraction of all VO services passing validation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Sheet1!$A$1:$A$21</c:f>
              <c:numCache>
                <c:formatCode>d\-mmm\-yy</c:formatCode>
                <c:ptCount val="21"/>
                <c:pt idx="0">
                  <c:v>40579</c:v>
                </c:pt>
                <c:pt idx="1">
                  <c:v>40593</c:v>
                </c:pt>
                <c:pt idx="2">
                  <c:v>40607</c:v>
                </c:pt>
                <c:pt idx="3">
                  <c:v>40621</c:v>
                </c:pt>
                <c:pt idx="4">
                  <c:v>40634</c:v>
                </c:pt>
                <c:pt idx="5">
                  <c:v>40647</c:v>
                </c:pt>
                <c:pt idx="6">
                  <c:v>40661</c:v>
                </c:pt>
                <c:pt idx="7">
                  <c:v>41082</c:v>
                </c:pt>
                <c:pt idx="8">
                  <c:v>41194</c:v>
                </c:pt>
                <c:pt idx="9">
                  <c:v>41250</c:v>
                </c:pt>
                <c:pt idx="10">
                  <c:v>41586</c:v>
                </c:pt>
                <c:pt idx="11">
                  <c:v>41600</c:v>
                </c:pt>
                <c:pt idx="12">
                  <c:v>41614</c:v>
                </c:pt>
                <c:pt idx="13">
                  <c:v>41628</c:v>
                </c:pt>
                <c:pt idx="14">
                  <c:v>41642</c:v>
                </c:pt>
                <c:pt idx="15">
                  <c:v>41656</c:v>
                </c:pt>
                <c:pt idx="16">
                  <c:v>41670</c:v>
                </c:pt>
                <c:pt idx="17">
                  <c:v>41684</c:v>
                </c:pt>
                <c:pt idx="18">
                  <c:v>41698</c:v>
                </c:pt>
                <c:pt idx="19">
                  <c:v>41712</c:v>
                </c:pt>
                <c:pt idx="20">
                  <c:v>42308</c:v>
                </c:pt>
              </c:numCache>
            </c:numRef>
          </c:cat>
          <c:val>
            <c:numRef>
              <c:f>Sheet1!$B$1:$B$21</c:f>
              <c:numCache>
                <c:formatCode>General</c:formatCode>
                <c:ptCount val="21"/>
                <c:pt idx="0">
                  <c:v>0.48</c:v>
                </c:pt>
                <c:pt idx="1">
                  <c:v>0.48</c:v>
                </c:pt>
                <c:pt idx="2">
                  <c:v>0.35</c:v>
                </c:pt>
                <c:pt idx="3">
                  <c:v>0.23</c:v>
                </c:pt>
                <c:pt idx="4">
                  <c:v>0.35</c:v>
                </c:pt>
                <c:pt idx="5">
                  <c:v>0.48</c:v>
                </c:pt>
                <c:pt idx="6">
                  <c:v>0.51</c:v>
                </c:pt>
                <c:pt idx="7">
                  <c:v>0.52</c:v>
                </c:pt>
                <c:pt idx="8">
                  <c:v>0.7</c:v>
                </c:pt>
                <c:pt idx="9">
                  <c:v>0.73</c:v>
                </c:pt>
                <c:pt idx="10">
                  <c:v>0.73</c:v>
                </c:pt>
                <c:pt idx="11">
                  <c:v>0.7</c:v>
                </c:pt>
                <c:pt idx="12">
                  <c:v>0.4</c:v>
                </c:pt>
                <c:pt idx="13">
                  <c:v>0.33</c:v>
                </c:pt>
                <c:pt idx="14">
                  <c:v>0.5</c:v>
                </c:pt>
                <c:pt idx="15">
                  <c:v>0.55000000000000004</c:v>
                </c:pt>
                <c:pt idx="16">
                  <c:v>0.56999999999999995</c:v>
                </c:pt>
                <c:pt idx="17">
                  <c:v>0.6</c:v>
                </c:pt>
                <c:pt idx="18">
                  <c:v>0.71</c:v>
                </c:pt>
                <c:pt idx="19">
                  <c:v>0.73</c:v>
                </c:pt>
                <c:pt idx="20">
                  <c:v>0.74399999999999999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297984"/>
        <c:axId val="77306144"/>
      </c:lineChart>
      <c:dateAx>
        <c:axId val="77297984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06144"/>
        <c:crosses val="autoZero"/>
        <c:auto val="1"/>
        <c:lblOffset val="100"/>
        <c:baseTimeUnit val="days"/>
      </c:dateAx>
      <c:valAx>
        <c:axId val="77306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9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0.85075</cdr:x>
      <cdr:y>0.09155</cdr:y>
    </cdr:from>
    <cdr:to>
      <cdr:x>1</cdr:x>
      <cdr:y>0.37324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35980" y="2971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0.96766</cdr:x>
      <cdr:y>0.03685</cdr:y>
    </cdr:from>
    <cdr:to>
      <cdr:x>1</cdr:x>
      <cdr:y>0.09318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91298" y="180975"/>
          <a:ext cx="290470" cy="276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000" dirty="0"/>
        </a:p>
      </cdr:txBody>
    </cdr:sp>
  </cdr:relSizeAnchor>
  <cdr:relSizeAnchor xmlns:cdr="http://schemas.openxmlformats.org/drawingml/2006/chartDrawing">
    <cdr:from>
      <cdr:x>0.94199</cdr:x>
      <cdr:y>0.13342</cdr:y>
    </cdr:from>
    <cdr:to>
      <cdr:x>0.97433</cdr:x>
      <cdr:y>0.18976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460731" y="655264"/>
          <a:ext cx="290456" cy="276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000" dirty="0"/>
        </a:p>
      </cdr:txBody>
    </cdr:sp>
  </cdr:relSizeAnchor>
  <cdr:relSizeAnchor xmlns:cdr="http://schemas.openxmlformats.org/drawingml/2006/chartDrawing">
    <cdr:from>
      <cdr:x>0.94488</cdr:x>
      <cdr:y>0.61388</cdr:y>
    </cdr:from>
    <cdr:to>
      <cdr:x>0.97721</cdr:x>
      <cdr:y>0.67022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486652" y="3014902"/>
          <a:ext cx="290455" cy="276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0.96766</cdr:x>
      <cdr:y>0.06788</cdr:y>
    </cdr:from>
    <cdr:to>
      <cdr:x>1</cdr:x>
      <cdr:y>0.12421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843698" y="333375"/>
          <a:ext cx="290470" cy="276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9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7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9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5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6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0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8E643-7812-4F4A-B8FF-CB29FD94708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D2D9C-35D0-4422-9CAF-B864C423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NAVO Monitoring and Validation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 </a:t>
            </a:r>
            <a:r>
              <a:rPr lang="en-US" dirty="0" err="1" smtClean="0"/>
              <a:t>McGlynn</a:t>
            </a:r>
            <a:endParaRPr lang="en-US" dirty="0" smtClean="0"/>
          </a:p>
          <a:p>
            <a:r>
              <a:rPr lang="en-US" dirty="0" smtClean="0"/>
              <a:t>Michael Preciado</a:t>
            </a:r>
          </a:p>
          <a:p>
            <a:r>
              <a:rPr lang="en-US" dirty="0" smtClean="0"/>
              <a:t>NASA/NAVO, HEASARC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7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Validator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785" y="2669687"/>
            <a:ext cx="7532077" cy="3871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Comparison and Standardization of VO Cone Search Validation Services</a:t>
            </a:r>
          </a:p>
          <a:p>
            <a:pPr marL="0" indent="0">
              <a:buNone/>
            </a:pPr>
            <a:r>
              <a:rPr lang="en-US" sz="1800" dirty="0"/>
              <a:t> </a:t>
            </a:r>
            <a:endParaRPr lang="en-US" sz="1200" dirty="0"/>
          </a:p>
          <a:p>
            <a:pPr marL="0" indent="0">
              <a:buNone/>
            </a:pPr>
            <a:r>
              <a:rPr lang="en-US" sz="1800" b="1" dirty="0"/>
              <a:t>Introduction</a:t>
            </a:r>
          </a:p>
          <a:p>
            <a:pPr marL="0" indent="0">
              <a:buNone/>
            </a:pPr>
            <a:r>
              <a:rPr lang="en-US" sz="1800" dirty="0"/>
              <a:t>Currently three sites run validation tests of VO services world-wide: </a:t>
            </a:r>
            <a:r>
              <a:rPr lang="en-US" sz="1800" dirty="0" err="1"/>
              <a:t>VOParis</a:t>
            </a:r>
            <a:r>
              <a:rPr lang="en-US" sz="1800" dirty="0"/>
              <a:t>, ESA and the HEASARC which uses validators developed at the NCSA.  </a:t>
            </a:r>
          </a:p>
          <a:p>
            <a:pPr marL="0" indent="0">
              <a:buNone/>
            </a:pPr>
            <a:r>
              <a:rPr lang="en-US" sz="1800" dirty="0"/>
              <a:t>This document compares the validation tests for the VO-Paris, ESA and NCSA/HEASARC cone search validator and tries to suggest a common nomenclature for use in describing specific tests. For each site the tests run are described using existing inputs files. Each test is prefixed with a suggested standard name in brackets </a:t>
            </a:r>
            <a:r>
              <a:rPr lang="en-US" sz="1800" b="1" dirty="0"/>
              <a:t>[]</a:t>
            </a:r>
            <a:r>
              <a:rPr lang="en-US" sz="1800" dirty="0"/>
              <a:t>.  In a number of cases a test at one site combines what is done at multiple tests in another site.  The ‘standard’ tests are defined at the finest granularity so that the combining test will </a:t>
            </a:r>
            <a:r>
              <a:rPr lang="en-US" sz="1800" dirty="0" smtClean="0"/>
              <a:t>…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66799" y="1690688"/>
            <a:ext cx="8932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Detailed comparisons of Cone Search and SIA Validators</a:t>
            </a:r>
          </a:p>
          <a:p>
            <a:r>
              <a:rPr lang="en-US" sz="2800" dirty="0" smtClean="0"/>
              <a:t>(see links on Ops Wiki Page)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85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91223"/>
              </p:ext>
            </p:extLst>
          </p:nvPr>
        </p:nvGraphicFramePr>
        <p:xfrm>
          <a:off x="2835094" y="142189"/>
          <a:ext cx="9237783" cy="6669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059"/>
                <a:gridCol w="5520438"/>
                <a:gridCol w="745762"/>
                <a:gridCol w="745762"/>
                <a:gridCol w="745762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VOParis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NCSA/HEASARC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ESA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URL is visible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Result is well-formed XML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Result is XSD valid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Result has appropriate mime-type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Mime type is text/xml (recommended)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35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Mime type is not </a:t>
                      </a:r>
                      <a:r>
                        <a:rPr lang="en-US" sz="1200">
                          <a:effectLst/>
                        </a:rPr>
                        <a:t>text/xml;content=x-votable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Mime type is not text/xml;votable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G2g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Result matches VOTable XSD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2.2a-i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2.1a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VOTable has single RESOURCE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2.1b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VOTable has single TABLE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SR=0 returns 0 rows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2.2b-i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Standard query returns &gt;= 1 row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2.2b-ii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2.2.1a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field with UCD ID_MAIN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2.2.1a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2.2c-i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2.2.1b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ID_MAIN filed has type char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2.2.1b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2.2.1c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ID_MAIN field has arraysize specified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2.2.1c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2.2.1d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ID_MAIN values are unique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2.2.1d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2.2.2a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field has UCD POS_EQ_RA_MAIN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2.2.2a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2.2c-ii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2.2.2b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 field has type double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2.2.2b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2.2.2c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 field does not have arraysize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2.2.2c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2.2.3a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field has UCD POS_EQ_DEC_MAIN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2.2.3a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2.2c-iii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2.2.3b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 field has type double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2.2.3b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2.2.3c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 field does not have arraysize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2.2.3c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2.2.4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At most one PARAM/FIELD with UCD obs_ang-size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2.3a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Errors are properly formatted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  <a:tr h="127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2.3b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Error messages are unique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CS 2.3c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INFO error messages in valid response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2.3-ii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35" marR="36235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9801" y="510898"/>
            <a:ext cx="2485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Cone Search Validation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Suggested approach for nomenclature:</a:t>
            </a:r>
          </a:p>
          <a:p>
            <a:pPr marL="457200" lvl="1" indent="0">
              <a:buNone/>
            </a:pPr>
            <a:r>
              <a:rPr lang="en-US" dirty="0" smtClean="0"/>
              <a:t>[Standard prefix] [section number] [Requirement within section as alphabetic suffix]</a:t>
            </a:r>
          </a:p>
          <a:p>
            <a:pPr marL="457200" lvl="1" indent="0">
              <a:buNone/>
            </a:pPr>
            <a:r>
              <a:rPr lang="en-US" dirty="0" smtClean="0"/>
              <a:t>The section number may be extended if there are explicit but unnumbered subsections (e.g., bulleted list) </a:t>
            </a:r>
          </a:p>
          <a:p>
            <a:r>
              <a:rPr lang="en-US" dirty="0" smtClean="0"/>
              <a:t>Looking only at Musts.  Most validators also give advice on should/may’s.</a:t>
            </a:r>
          </a:p>
          <a:p>
            <a:r>
              <a:rPr lang="en-US" dirty="0" smtClean="0"/>
              <a:t>ESA does a much more detailed analysis of the low level protocol</a:t>
            </a:r>
          </a:p>
          <a:p>
            <a:r>
              <a:rPr lang="en-US" dirty="0" smtClean="0"/>
              <a:t>NCSA reports on tests in protocol at finer granularity</a:t>
            </a:r>
          </a:p>
          <a:p>
            <a:r>
              <a:rPr lang="en-US" dirty="0" smtClean="0"/>
              <a:t>Unclear to me that SR=0 requires no results (CS 2.2a) but this is common dialect.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72217"/>
              </p:ext>
            </p:extLst>
          </p:nvPr>
        </p:nvGraphicFramePr>
        <p:xfrm>
          <a:off x="364172" y="1166616"/>
          <a:ext cx="11699630" cy="5366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878"/>
                <a:gridCol w="6166874"/>
                <a:gridCol w="1053626"/>
                <a:gridCol w="1053626"/>
                <a:gridCol w="1053626"/>
              </a:tblGrid>
              <a:tr h="230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Name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Description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VOParis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NCSA/HEASARC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ESA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Able to access resource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G2a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Resources is valid XML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G2c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Resource has valid mime type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No error seen in legal query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4.2.1a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Must have RESOURCE with name ‘results’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4.2.1a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4.2.1a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4.2.1b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RESOURCE with name ‘results’ must have single TABLE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4.2.1b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4.2.4.1a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Must have unique VOX:IMAGE_TITLE column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4.2.4a/a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4.2.4.a.i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4.2.4.1b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Image title column must be type char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4.2.4a/b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4.2.4.1c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Image title column must have arraysize *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4.2.4a/c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4.2.4.2b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If INST_ID column found must have type char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4.2.4b/b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4.2.4.2c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If INST_ID column found must have arraysize *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4.2.4b/c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4.2.4.4a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Must have POS_EQ_RA_MAIN column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4.2.4d/a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4.2.4.a.iv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4.2.4.4b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RA column must be double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4.2.4d/b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4.2.4.4c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RA column must be effective scalar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4.2.4d/c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4.2.4.5a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Must have POS_EQ_DEC_MAIN column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4.2.4e/a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4.2.4.a.v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4.2.4.5b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Dec column must be double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4.2.4e/b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4.2.4.5c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Dec column must be effective scalar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4.2.4e/c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4.2.4.6a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Must have VOX:NAXES column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4.2.4f/a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4.2.4.a.vi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4.2.4.6b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NAXES column must be type int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4.2.4f/b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4.2.4.6c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NAXES column must be effective scalar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4.2.4f/c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4.2.4.7a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Must have VOX:NAXIS column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4.2.4g/a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4.2.4.a.vii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4.2.4.7b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NAXIS must have type int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4.2.4g/b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4.2.4.7c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NAXIS must have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4.2.4g/c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4.2.4.8a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Must have VOX:IMAGE_SCALE column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4.2.4h/a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4.2.4.a.viii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4.2.4.8b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IMAGE_SCALE must be double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4.2.4h/b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4.2.4.8c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IMAGE_SCALE must have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4.2.4h/c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4.2.4.9a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Must have VOX:IMAGE_FORMAT column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4.2.4i/a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4.2.4.a.ix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4.2.4.9b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IMAGE_FORMAT must be char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4.2.4i/b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4.2.4.9c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IMAGE_FORMAT must have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4.2.4i/c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0246" y="280219"/>
            <a:ext cx="532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SIA Validation Comparison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8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240"/>
              </p:ext>
            </p:extLst>
          </p:nvPr>
        </p:nvGraphicFramePr>
        <p:xfrm>
          <a:off x="277762" y="675251"/>
          <a:ext cx="11699630" cy="513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878"/>
                <a:gridCol w="6166874"/>
                <a:gridCol w="1053626"/>
                <a:gridCol w="1053626"/>
                <a:gridCol w="1053626"/>
              </a:tblGrid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4.2.4.9d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Image format must be non-null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SI1 4.2.4.10b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VOX:STC_REFERENCE_FRAME column type must be char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4.2.4j/b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4.2.4.10c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4.2.4j/c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4.2.4.13b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</a:t>
                      </a:r>
                      <a:r>
                        <a:rPr lang="en-US" sz="1050" dirty="0" err="1">
                          <a:effectLst/>
                        </a:rPr>
                        <a:t>VOX:WCS_CoordRefPixel</a:t>
                      </a:r>
                      <a:r>
                        <a:rPr lang="en-US" sz="1050" dirty="0">
                          <a:effectLst/>
                        </a:rPr>
                        <a:t> type must be double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4.2.4m/b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4.2.4.13c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4.2.4m/c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4.2.4.14b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</a:t>
                      </a:r>
                      <a:r>
                        <a:rPr lang="en-US" sz="1050" dirty="0" err="1">
                          <a:effectLst/>
                        </a:rPr>
                        <a:t>VOX:WCS_CoordRefValue</a:t>
                      </a:r>
                      <a:r>
                        <a:rPr lang="en-US" sz="1050" dirty="0">
                          <a:effectLst/>
                        </a:rPr>
                        <a:t> type must be double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4.2.4n/b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4.2.4.14c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4.2.4n/c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4.2.4.15b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</a:t>
                      </a:r>
                      <a:r>
                        <a:rPr lang="en-US" sz="1050" dirty="0" err="1">
                          <a:effectLst/>
                        </a:rPr>
                        <a:t>VOX:WCS_CDMatrix</a:t>
                      </a:r>
                      <a:r>
                        <a:rPr lang="en-US" sz="1050" dirty="0">
                          <a:effectLst/>
                        </a:rPr>
                        <a:t> type must be double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4.2.4o/b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4.2.4.15c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..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4.2.4o/c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4.2.4.16b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VOX:BANDPASS_ID type must be char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4.2.4p/b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4.2.4.16c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</a:t>
                      </a:r>
                      <a:r>
                        <a:rPr lang="en-US" sz="1050" dirty="0" err="1">
                          <a:effectLst/>
                        </a:rPr>
                        <a:t>arrasize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4.2.4p/c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4.2.4.17b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VOX:BANDPASS_UNIT type must be char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4.2.4q/b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4.2.4.17c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4.2.4q/c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4.2.4.18b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VOX:BANDPASS_REFVALUE type </a:t>
                      </a:r>
                      <a:r>
                        <a:rPr lang="en-US" sz="1050" dirty="0" err="1">
                          <a:effectLst/>
                        </a:rPr>
                        <a:t>myst</a:t>
                      </a:r>
                      <a:r>
                        <a:rPr lang="en-US" sz="1050" dirty="0">
                          <a:effectLst/>
                        </a:rPr>
                        <a:t> be double.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4.2.4r/b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4.2.4.18c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effective scalar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4.2.4r/c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4.2.4.19b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VOX:BANDPASS_HILIMIT type must be double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4.2.4s/b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4.2.4.19c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effective scalar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4.2.4s/c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4.2.4.20b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VOX:BANDPASS_LOLIMIT type must be double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4.2.4t/b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4.2.4.20c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effective scalar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4.2.4t/c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4.2.4.21b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PIXFLAGS type must be char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4.2.4u/b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4.2.4.21c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must be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4.2.4u/c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4.2.4.22a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Must have VOX:IMAGE_ACCESSREFERENCE column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4.2.4.22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4.2.4v/a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4.2.4.e.i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4.2.4.22b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type char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4.2.4v/b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4.2.4.22c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have </a:t>
                      </a:r>
                      <a:r>
                        <a:rPr lang="en-US" sz="1050" dirty="0" err="1">
                          <a:effectLst/>
                        </a:rPr>
                        <a:t>arraysize</a:t>
                      </a:r>
                      <a:r>
                        <a:rPr lang="en-US" sz="1050" dirty="0">
                          <a:effectLst/>
                        </a:rPr>
                        <a:t> *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4.2.4v/c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4.2.4.22d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non-null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4.2.4.22e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able to retrieve data from URL matching format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4.2.4.24b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If VOX:FILE_SIZE type must be </a:t>
                      </a:r>
                      <a:r>
                        <a:rPr lang="en-US" sz="1050" dirty="0" err="1">
                          <a:effectLst/>
                        </a:rPr>
                        <a:t>int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4.2.4x/b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115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 4.2.4.24c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… must be effective scalar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4.2.4x/c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6.1.1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Meta RESOURCE only in meta query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6.1.1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  <a:tr h="577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SI1 6.1.2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Meta results include query </a:t>
                      </a:r>
                      <a:r>
                        <a:rPr lang="en-US" sz="1050" dirty="0" err="1">
                          <a:effectLst/>
                        </a:rPr>
                        <a:t>params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6.1.2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41" marR="1434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NAVO/NCSA is finer grained</a:t>
            </a:r>
          </a:p>
          <a:p>
            <a:r>
              <a:rPr lang="en-US" dirty="0" smtClean="0"/>
              <a:t>NAVO/NCSA tests required attributes of optional columns</a:t>
            </a:r>
          </a:p>
          <a:p>
            <a:r>
              <a:rPr lang="en-US" dirty="0" err="1" smtClean="0"/>
              <a:t>VOParis</a:t>
            </a:r>
            <a:r>
              <a:rPr lang="en-US" dirty="0" smtClean="0"/>
              <a:t> does additional testing of metadata queries (SI1 6.1.1/2)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NAVO adds tests of data returned by service (SI1 4.2.4.22d/e)</a:t>
            </a:r>
          </a:p>
          <a:p>
            <a:endParaRPr lang="en-US" dirty="0" smtClean="0"/>
          </a:p>
          <a:p>
            <a:r>
              <a:rPr lang="en-US" dirty="0" smtClean="0"/>
              <a:t>NAVO/NCSA validation more complex than CS, but </a:t>
            </a:r>
            <a:r>
              <a:rPr lang="en-US" dirty="0" err="1" smtClean="0"/>
              <a:t>VOParis</a:t>
            </a:r>
            <a:r>
              <a:rPr lang="en-US" dirty="0"/>
              <a:t> </a:t>
            </a:r>
            <a:r>
              <a:rPr lang="en-US" dirty="0" smtClean="0"/>
              <a:t>is comparable. That approach may be more scalable to ever more complex standards.</a:t>
            </a:r>
          </a:p>
        </p:txBody>
      </p:sp>
    </p:spTree>
    <p:extLst>
      <p:ext uri="{BB962C8B-B14F-4D97-AF65-F5344CB8AC3E}">
        <p14:creationId xmlns:p14="http://schemas.microsoft.com/office/powerpoint/2010/main" val="30111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Validators seem to be performing similar tests but details and granularity can differ.</a:t>
            </a:r>
          </a:p>
          <a:p>
            <a:endParaRPr lang="en-US" dirty="0"/>
          </a:p>
          <a:p>
            <a:r>
              <a:rPr lang="en-US" dirty="0" smtClean="0"/>
              <a:t>Only NAVO tests are testing availability of data?  Should probably be part of validation of data retrieval protocols.</a:t>
            </a:r>
          </a:p>
          <a:p>
            <a:endParaRPr lang="en-US" dirty="0"/>
          </a:p>
          <a:p>
            <a:r>
              <a:rPr lang="en-US" dirty="0" smtClean="0"/>
              <a:t>Still haven’t done detailed comparisons of validators for results of particular checks.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83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detailed comparison of validation results: validate the validators!</a:t>
            </a:r>
          </a:p>
          <a:p>
            <a:r>
              <a:rPr lang="en-US" dirty="0" smtClean="0"/>
              <a:t>Look at existing SSA, SLAP, registry tests</a:t>
            </a:r>
          </a:p>
          <a:p>
            <a:endParaRPr lang="en-US" dirty="0"/>
          </a:p>
          <a:p>
            <a:r>
              <a:rPr lang="en-US" dirty="0" smtClean="0"/>
              <a:t>Encourage standard vocabulary.</a:t>
            </a:r>
          </a:p>
          <a:p>
            <a:endParaRPr lang="en-US" dirty="0"/>
          </a:p>
          <a:p>
            <a:r>
              <a:rPr lang="en-US" dirty="0" smtClean="0"/>
              <a:t>SIAv2 validator at </a:t>
            </a:r>
            <a:r>
              <a:rPr lang="en-US" dirty="0" err="1" smtClean="0"/>
              <a:t>VOParis</a:t>
            </a:r>
            <a:r>
              <a:rPr lang="en-US" dirty="0" smtClean="0"/>
              <a:t> in testing</a:t>
            </a:r>
          </a:p>
          <a:p>
            <a:r>
              <a:rPr lang="en-US" dirty="0" err="1" smtClean="0"/>
              <a:t>DataLink</a:t>
            </a:r>
            <a:r>
              <a:rPr lang="en-US" dirty="0" smtClean="0"/>
              <a:t> validator?</a:t>
            </a:r>
          </a:p>
        </p:txBody>
      </p:sp>
    </p:spTree>
    <p:extLst>
      <p:ext uri="{BB962C8B-B14F-4D97-AF65-F5344CB8AC3E}">
        <p14:creationId xmlns:p14="http://schemas.microsoft.com/office/powerpoint/2010/main" val="8166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Reliability: 2015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5538"/>
              </p:ext>
            </p:extLst>
          </p:nvPr>
        </p:nvGraphicFramePr>
        <p:xfrm>
          <a:off x="1976284" y="1275736"/>
          <a:ext cx="7157884" cy="359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4554" y="5315914"/>
            <a:ext cx="6946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fraction passing uptime tests in NAVO monitoring.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NAVO </a:t>
            </a:r>
            <a:r>
              <a:rPr lang="en-US" dirty="0"/>
              <a:t>tests all sites each hour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Very substantial overweighting of small sites (one test/site/</a:t>
            </a:r>
            <a:r>
              <a:rPr lang="en-US" dirty="0" err="1" smtClean="0"/>
              <a:t>svc.type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Look at weighting by number of services provided/requests made/…?</a:t>
            </a:r>
          </a:p>
        </p:txBody>
      </p:sp>
    </p:spTree>
    <p:extLst>
      <p:ext uri="{BB962C8B-B14F-4D97-AF65-F5344CB8AC3E}">
        <p14:creationId xmlns:p14="http://schemas.microsoft.com/office/powerpoint/2010/main" val="11495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593" y="1068278"/>
            <a:ext cx="8404248" cy="54276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744" y="486803"/>
            <a:ext cx="87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Uptime Statistics for June 30 – October24,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Astro-wise </a:t>
            </a:r>
            <a:r>
              <a:rPr lang="en-US" dirty="0" smtClean="0"/>
              <a:t>–intermittent SIAP service issues. </a:t>
            </a:r>
          </a:p>
          <a:p>
            <a:r>
              <a:rPr lang="en-US" dirty="0" smtClean="0"/>
              <a:t>Arecibo-Cornell – cone service being shut down.  Hard to get rid of registry entry.</a:t>
            </a:r>
          </a:p>
          <a:p>
            <a:r>
              <a:rPr lang="en-US" dirty="0" smtClean="0"/>
              <a:t>BSDC - no specific issues.  Internet?</a:t>
            </a:r>
          </a:p>
          <a:p>
            <a:r>
              <a:rPr lang="en-US" dirty="0" smtClean="0"/>
              <a:t>China VO-intermittent </a:t>
            </a:r>
            <a:r>
              <a:rPr lang="en-US" dirty="0"/>
              <a:t>issue with the CSTAR Cone service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HESIOD </a:t>
            </a:r>
            <a:r>
              <a:rPr lang="en-US" dirty="0"/>
              <a:t>- </a:t>
            </a:r>
            <a:r>
              <a:rPr lang="en-US" dirty="0" smtClean="0"/>
              <a:t>Issues </a:t>
            </a:r>
            <a:r>
              <a:rPr lang="en-US" dirty="0"/>
              <a:t>with the HESIOD SIAP </a:t>
            </a:r>
            <a:r>
              <a:rPr lang="en-US" dirty="0" smtClean="0"/>
              <a:t>service which was down in August</a:t>
            </a:r>
          </a:p>
          <a:p>
            <a:r>
              <a:rPr lang="en-US" dirty="0" smtClean="0"/>
              <a:t>LAM - Obsolete entry</a:t>
            </a:r>
          </a:p>
          <a:p>
            <a:r>
              <a:rPr lang="en-US" dirty="0" smtClean="0"/>
              <a:t>SDSS – Persistent redirection problem for pointing to ‘latest’ SDSS service, but individual releases were OK.</a:t>
            </a:r>
          </a:p>
          <a:p>
            <a:r>
              <a:rPr lang="en-US" dirty="0" err="1" smtClean="0"/>
              <a:t>SkyBot</a:t>
            </a:r>
            <a:r>
              <a:rPr lang="en-US" dirty="0" smtClean="0"/>
              <a:t> - Occasional </a:t>
            </a:r>
            <a:r>
              <a:rPr lang="en-US" dirty="0"/>
              <a:t>issues </a:t>
            </a:r>
            <a:r>
              <a:rPr lang="en-US" dirty="0" smtClean="0"/>
              <a:t>seen over </a:t>
            </a:r>
            <a:r>
              <a:rPr lang="en-US" dirty="0"/>
              <a:t>the </a:t>
            </a:r>
            <a:r>
              <a:rPr lang="en-US" dirty="0" smtClean="0"/>
              <a:t>weekend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USNO </a:t>
            </a:r>
            <a:r>
              <a:rPr lang="en-US" dirty="0"/>
              <a:t>-The Nomad Cone service test was failing intermittently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summary 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895042"/>
              </p:ext>
            </p:extLst>
          </p:nvPr>
        </p:nvGraphicFramePr>
        <p:xfrm>
          <a:off x="1605116" y="1504336"/>
          <a:ext cx="8981768" cy="491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03426" y="2141481"/>
            <a:ext cx="38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03426" y="4546089"/>
            <a:ext cx="38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03426" y="1886038"/>
            <a:ext cx="38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progress has been slow</a:t>
            </a:r>
          </a:p>
          <a:p>
            <a:r>
              <a:rPr lang="en-US" dirty="0" smtClean="0"/>
              <a:t>Need to disaggregate statistics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NAVO/HEASARC now runs NCSA validation software locally but no current support for user initiated validation through validation web 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81960"/>
              </p:ext>
            </p:extLst>
          </p:nvPr>
        </p:nvGraphicFramePr>
        <p:xfrm>
          <a:off x="926125" y="420469"/>
          <a:ext cx="10205618" cy="5889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8409"/>
                <a:gridCol w="537882"/>
                <a:gridCol w="845244"/>
                <a:gridCol w="814508"/>
                <a:gridCol w="234663"/>
                <a:gridCol w="1539963"/>
                <a:gridCol w="476410"/>
                <a:gridCol w="614723"/>
                <a:gridCol w="583987"/>
                <a:gridCol w="172886"/>
                <a:gridCol w="1531823"/>
                <a:gridCol w="476410"/>
                <a:gridCol w="614723"/>
                <a:gridCol w="583987"/>
              </a:tblGrid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Site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Pass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baseline="0" dirty="0" smtClean="0">
                          <a:effectLst/>
                        </a:rPr>
                        <a:t> Pass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Site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Pass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Pass 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Site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Pass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Pass 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3CRSnapshots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German VO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85.7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HEASARC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85.9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NOAO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ASDC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HESIOD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NOVA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Harvard ADS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OV-GSO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Arecibo-Cornell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Harvard CXC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Obs Haute Provence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Astro-Wise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Helio Registry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Astronet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Helio Registry Mirror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Obs Paris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BSDC VO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IA2 Inaf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ROE Astrogrid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CADC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IACVO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SDSS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CDPP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IAP VOPDC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STECF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IPAC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STScI Opo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CDS SIMBAD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STScI Registry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CDS Vizier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10431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8177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IVOA NET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SVO CAB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8.57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CESAM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JVO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SVO IFCA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CSIRO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StarDB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CXC MIT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MAGIC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Swinburne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MAST 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TBL Narval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Castor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USNO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China VO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NAO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VO Paris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ESAVO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NAOC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VOPDC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NCI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XCAT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242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GAVO DC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NCSA 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ivo://dame.astro.it/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GRAAL-VO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3" marR="6973" marT="697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of Validators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McGlynn,</a:t>
            </a:r>
            <a:r>
              <a:rPr lang="en-US" dirty="0" smtClean="0"/>
              <a:t> Renaud </a:t>
            </a:r>
            <a:r>
              <a:rPr lang="en-US" dirty="0" err="1" smtClean="0"/>
              <a:t>Savalle</a:t>
            </a:r>
            <a:r>
              <a:rPr lang="en-US" dirty="0" smtClean="0"/>
              <a:t>, Menelaus </a:t>
            </a:r>
            <a:r>
              <a:rPr lang="en-US" dirty="0" err="1" smtClean="0"/>
              <a:t>Perdikeus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testing the same things?</a:t>
            </a:r>
          </a:p>
          <a:p>
            <a:r>
              <a:rPr lang="en-US" dirty="0" smtClean="0"/>
              <a:t>Can we use common language?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Are we getting the same results? 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Haven’t really addressed the third question yet but we’ve got a good start on the first two.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1569</Words>
  <Application>Microsoft Office PowerPoint</Application>
  <PresentationFormat>Widescreen</PresentationFormat>
  <Paragraphs>806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NAVO Monitoring and Validation Results</vt:lpstr>
      <vt:lpstr>Service Reliability: 2015</vt:lpstr>
      <vt:lpstr>PowerPoint Presentation</vt:lpstr>
      <vt:lpstr>Site issues</vt:lpstr>
      <vt:lpstr>Validation summary ?</vt:lpstr>
      <vt:lpstr>Take away</vt:lpstr>
      <vt:lpstr>PowerPoint Presentation</vt:lpstr>
      <vt:lpstr>Comparison of Validators </vt:lpstr>
      <vt:lpstr>Questions</vt:lpstr>
      <vt:lpstr>Validator coordination</vt:lpstr>
      <vt:lpstr>PowerPoint Presentation</vt:lpstr>
      <vt:lpstr>Comments</vt:lpstr>
      <vt:lpstr>PowerPoint Presentation</vt:lpstr>
      <vt:lpstr>PowerPoint Presentation</vt:lpstr>
      <vt:lpstr>SIA Comments</vt:lpstr>
      <vt:lpstr>Summary</vt:lpstr>
      <vt:lpstr>Future 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Mcglynn, Thomas A. (GSFC-6601)</dc:creator>
  <cp:lastModifiedBy>Mcglynn, Thomas A. (GSFC-6601)</cp:lastModifiedBy>
  <cp:revision>30</cp:revision>
  <dcterms:created xsi:type="dcterms:W3CDTF">2015-10-25T22:33:56Z</dcterms:created>
  <dcterms:modified xsi:type="dcterms:W3CDTF">2015-10-31T23:38:22Z</dcterms:modified>
</cp:coreProperties>
</file>