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247"/>
    <a:srgbClr val="63686B"/>
    <a:srgbClr val="E1EDF2"/>
    <a:srgbClr val="CACED0"/>
    <a:srgbClr val="314B66"/>
    <a:srgbClr val="E15F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8283B-DDF4-6347-A5CE-CCA685B50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03D2F-E0B7-A444-8961-B97FBCD36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F62C6-14C1-A747-B73D-1C5BBC450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03-Aug-18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00107-7547-654B-BC5C-E04FC8E1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08A01-F79C-1B45-8C68-E9EBE1A1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3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CBBAE-7CE6-BA47-9078-0489F85F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84A48-2923-AF47-AF2E-6478175D5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B0F85-7BA9-7346-AC2B-C9936DA7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03-Aug-18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26906-7A5E-B041-A05F-31D6E93F4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D423-4C2A-8C4C-A8FD-00638628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DDBE6F-820D-3246-A819-9BC90D8100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52E862-4600-C949-8A00-4344AFF80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E662C-D139-6A46-82C2-7FB139D1B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03-Aug-18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5BE61-3E58-334C-BDF0-193E36A0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39CA0-657A-454B-B9D7-064CF06D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1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A13FA-14B6-9841-AB76-4007DF522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04F64-8791-D141-A991-206FDFC9C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053D1-4756-904F-956A-BD6EC8BB8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03-Aug-18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D8FCE-2F9A-824D-8F86-D4FC4407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F7662-A03F-BA4F-81FD-1A0A882A7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1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9DE9A-674D-FA42-A794-5B9BBC027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AA35E-1524-8844-8C4F-6121B4D1D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5E406-FE2F-1745-9F62-D1409F821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03-Aug-18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0982F-79D7-8C47-B74B-63D5DA60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FD022-1998-0F4D-A4F7-197FA06E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3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8677F-52A2-D04A-911B-BBAD1731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C10DB-7E1D-8A45-BCC2-345DC1B9D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5473B2-A807-0C4E-A337-FC197A230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87B11-BBF2-9849-B5EA-8DB4D9417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03-Aug-18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2290D-4B43-B141-9B20-EE9338B8C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6D73F-8E87-414A-9098-F9B7A76B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9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43B9B-44D1-6F4F-94C8-063F3197A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0E634-D35F-EC40-8CAB-44DC1AD2C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64143-67E2-A349-882C-2AD8F9360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D3336A-16A1-4548-BEED-CECD72B37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317EBC-B496-AB46-BE94-6C6E7D82D5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20C1C4-4CB6-F040-B014-E6FF14AD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03-Aug-18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23296E-447A-AB48-8254-C198D07EE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ACFE7-5BE2-FB49-A83E-9C31E4F5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9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18CF2-2A80-5B4A-9BA9-80C198235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FAB2B2-CDB5-A641-B1D2-6E6A2582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03-Aug-18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374F3-C235-3645-984B-D2120F850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3BF93-8221-454C-BECB-36D29339A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8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1D2593-F22A-2849-8367-331C9793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03-Aug-18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1DB44-A815-B34F-AC70-341B3FC5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C87A7-0390-134D-8DFB-EBADC13E3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1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DAA61-1A64-7548-AA4C-2A291F425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C9460-D0D8-A849-97E9-573BA9D67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074D6-0DE2-4549-B73D-A16B0E9E7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50E06-637D-6344-A2C5-426AA5091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03-Aug-18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2A93A-75B8-AE48-8081-44955660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E536B-1101-404C-B50C-78619A5B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9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AA533-5C8C-AF46-B4C8-66521787A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830C74-9A32-B84D-B6DF-819DE8628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17207-2990-7A47-9ABE-C792C15D7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F835A-BEA8-E14C-B328-26ED2BEA4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03-Aug-18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8E172-89DA-0F48-A794-152A37BA7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0A041-947F-6E48-A3D6-8C63AFD7F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9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5A932D-3900-F540-90F7-E370A7B8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C04F4-194A-2342-90EE-D23917C6B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76BA1-2548-C740-8E56-4C43C9E79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638A-AFEB-0940-8930-CAE8364EABA5}" type="datetimeFigureOut">
              <a:rPr lang="en-US" smtClean="0"/>
              <a:t>03-Aug-18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D08F5-ABAD-E94E-98FB-DD0457FDE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7154D-A0A1-0C41-8E00-0D831A576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1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fficeArt object">
            <a:extLst>
              <a:ext uri="{FF2B5EF4-FFF2-40B4-BE49-F238E27FC236}">
                <a16:creationId xmlns:a16="http://schemas.microsoft.com/office/drawing/2014/main" id="{5AA7ADD5-7536-8349-BA90-0E1B2DE118EF}"/>
              </a:ext>
            </a:extLst>
          </p:cNvPr>
          <p:cNvPicPr/>
          <p:nvPr/>
        </p:nvPicPr>
        <p:blipFill rotWithShape="1">
          <a:blip r:embed="rId2">
            <a:extLst/>
          </a:blip>
          <a:srcRect b="42187"/>
          <a:stretch/>
        </p:blipFill>
        <p:spPr>
          <a:xfrm>
            <a:off x="0" y="-2"/>
            <a:ext cx="12192000" cy="685800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2" name="officeArt object">
            <a:extLst>
              <a:ext uri="{FF2B5EF4-FFF2-40B4-BE49-F238E27FC236}">
                <a16:creationId xmlns:a16="http://schemas.microsoft.com/office/drawing/2014/main" id="{E8F03B07-76F5-9147-8DE5-7D8DA951DFC8}"/>
              </a:ext>
            </a:extLst>
          </p:cNvPr>
          <p:cNvSpPr/>
          <p:nvPr/>
        </p:nvSpPr>
        <p:spPr>
          <a:xfrm>
            <a:off x="5312" y="-2"/>
            <a:ext cx="11336198" cy="5751873"/>
          </a:xfrm>
          <a:prstGeom prst="rect">
            <a:avLst/>
          </a:prstGeom>
          <a:solidFill>
            <a:srgbClr val="000000">
              <a:alpha val="70000"/>
            </a:srgbClr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officeArt object">
            <a:extLst>
              <a:ext uri="{FF2B5EF4-FFF2-40B4-BE49-F238E27FC236}">
                <a16:creationId xmlns:a16="http://schemas.microsoft.com/office/drawing/2014/main" id="{C6D1D9FF-5ABE-DB40-9F21-6A31A8AF000D}"/>
              </a:ext>
            </a:extLst>
          </p:cNvPr>
          <p:cNvSpPr/>
          <p:nvPr/>
        </p:nvSpPr>
        <p:spPr>
          <a:xfrm>
            <a:off x="0" y="0"/>
            <a:ext cx="11002298" cy="5446856"/>
          </a:xfrm>
          <a:prstGeom prst="rect">
            <a:avLst/>
          </a:prstGeom>
          <a:solidFill>
            <a:srgbClr val="444247"/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officeArt object">
            <a:extLst>
              <a:ext uri="{FF2B5EF4-FFF2-40B4-BE49-F238E27FC236}">
                <a16:creationId xmlns:a16="http://schemas.microsoft.com/office/drawing/2014/main" id="{793E6998-34CE-9D44-AC26-0CF21D9837DE}"/>
              </a:ext>
            </a:extLst>
          </p:cNvPr>
          <p:cNvSpPr txBox="1"/>
          <p:nvPr/>
        </p:nvSpPr>
        <p:spPr>
          <a:xfrm>
            <a:off x="319319" y="428022"/>
            <a:ext cx="8883403" cy="6354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Autofit/>
          </a:bodyPr>
          <a:lstStyle/>
          <a:p>
            <a:pPr>
              <a:spcAft>
                <a:spcPts val="0"/>
              </a:spcAft>
            </a:pPr>
            <a:r>
              <a:rPr lang="en-US" sz="4400" b="1" dirty="0">
                <a:solidFill>
                  <a:srgbClr val="FFC000"/>
                </a:solidFill>
              </a:rPr>
              <a:t>Armenian Virtual Observatory (</a:t>
            </a:r>
            <a:r>
              <a:rPr lang="en-US" sz="4400" b="1" dirty="0" err="1">
                <a:solidFill>
                  <a:srgbClr val="FFC000"/>
                </a:solidFill>
              </a:rPr>
              <a:t>ArVO</a:t>
            </a:r>
            <a:r>
              <a:rPr lang="en-US" sz="4400" b="1" dirty="0">
                <a:solidFill>
                  <a:srgbClr val="FFC000"/>
                </a:solidFill>
              </a:rPr>
              <a:t>)</a:t>
            </a:r>
            <a:endParaRPr lang="en-GB" sz="8000" dirty="0">
              <a:solidFill>
                <a:srgbClr val="FFC000"/>
              </a:solidFill>
              <a:effectLst/>
              <a:latin typeface="TeX Gyre Hero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officeArt object">
            <a:extLst>
              <a:ext uri="{FF2B5EF4-FFF2-40B4-BE49-F238E27FC236}">
                <a16:creationId xmlns:a16="http://schemas.microsoft.com/office/drawing/2014/main" id="{678681BB-C9B7-124B-87E5-4465C18A90CF}"/>
              </a:ext>
            </a:extLst>
          </p:cNvPr>
          <p:cNvSpPr txBox="1"/>
          <p:nvPr/>
        </p:nvSpPr>
        <p:spPr>
          <a:xfrm>
            <a:off x="319320" y="1411144"/>
            <a:ext cx="5477473" cy="35467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500" i="1" dirty="0" err="1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ArVO</a:t>
            </a:r>
            <a:r>
              <a:rPr lang="en-US" sz="1500" i="1" dirty="0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 is a project of the </a:t>
            </a:r>
            <a:r>
              <a:rPr lang="en-US" sz="1500" i="1" dirty="0" err="1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Byurakan</a:t>
            </a:r>
            <a:r>
              <a:rPr lang="en-US" sz="1500" i="1" dirty="0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 Astrophysical Observatory (BAO) aimed at construction of a modern system for data archiving, extraction, acquisition, reduction, use and publication. </a:t>
            </a:r>
            <a:r>
              <a:rPr lang="en-US" sz="1500" i="1" dirty="0" err="1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ArVO</a:t>
            </a:r>
            <a:r>
              <a:rPr lang="en-US" sz="1500" i="1" dirty="0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 is based on the Digitized First </a:t>
            </a:r>
            <a:r>
              <a:rPr lang="en-US" sz="1500" i="1" dirty="0" err="1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Byurakan</a:t>
            </a:r>
            <a:r>
              <a:rPr lang="en-US" sz="1500" i="1" dirty="0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 Survey (DFBS) and is the Armenian contribution to the International Virtual Observatories Alliance (IVOA). One of the </a:t>
            </a:r>
            <a:r>
              <a:rPr lang="en-US" sz="1500" i="1" dirty="0" err="1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ArVO's</a:t>
            </a:r>
            <a:r>
              <a:rPr lang="en-US" sz="1500" i="1" dirty="0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 main tasks is to create and utilize a global Spectroscopic Virtual Observatory, which will combine data from DFBS and other low-dispersion spectroscopic databases, as well as provide the first understanding on the nature of any object up to B=18</a:t>
            </a:r>
            <a:r>
              <a:rPr lang="en-US" sz="1500" i="1" baseline="30000" dirty="0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m</a:t>
            </a:r>
            <a:r>
              <a:rPr lang="en-US" sz="1500" i="1" dirty="0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1500" i="1" dirty="0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 frame of the </a:t>
            </a:r>
            <a:r>
              <a:rPr lang="en-US" sz="1500" i="1" dirty="0" err="1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ArVO</a:t>
            </a:r>
            <a:r>
              <a:rPr lang="en-US" sz="1500" i="1" dirty="0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, BAO collaborates with the Institute of Information Technologies (IIT) of the Armenian National Academy of Sciences to develop software for </a:t>
            </a:r>
            <a:r>
              <a:rPr lang="en-US" sz="1500" i="1" dirty="0" err="1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ArVO</a:t>
            </a:r>
            <a:r>
              <a:rPr lang="en-US" sz="1500" i="1" dirty="0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 corresponding to the IVOA standards. Beside the DFBS, </a:t>
            </a:r>
            <a:r>
              <a:rPr lang="en-US" sz="1500" i="1" dirty="0" err="1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ArVO</a:t>
            </a:r>
            <a:r>
              <a:rPr lang="en-US" sz="1500" i="1" dirty="0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 is being complemented by the Digitized Second Byurakan Survey (SBS) database, the Byurakan photographic archive, and the BAO 2.6m telescope observations, and will be a part of IVOA.</a:t>
            </a:r>
            <a:endParaRPr lang="en-GB" sz="1500" i="1" dirty="0">
              <a:solidFill>
                <a:srgbClr val="FEFFFF"/>
              </a:solidFill>
              <a:effectLst/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7D7CB3-19BF-E348-ACDB-1C63898C57E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9" y="6030679"/>
            <a:ext cx="1310640" cy="7315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Shape 1073741847">
            <a:extLst>
              <a:ext uri="{FF2B5EF4-FFF2-40B4-BE49-F238E27FC236}">
                <a16:creationId xmlns:a16="http://schemas.microsoft.com/office/drawing/2014/main" id="{2B3AC850-AA0C-E54B-AC85-47F1DBA7E28A}"/>
              </a:ext>
            </a:extLst>
          </p:cNvPr>
          <p:cNvSpPr txBox="1"/>
          <p:nvPr/>
        </p:nvSpPr>
        <p:spPr>
          <a:xfrm>
            <a:off x="2015614" y="6222577"/>
            <a:ext cx="5137354" cy="393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Virtual Observatory Alliance</a:t>
            </a:r>
            <a:endParaRPr lang="en-GB" sz="2000" dirty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XGyreHeros-Regular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officeArt object">
            <a:extLst>
              <a:ext uri="{FF2B5EF4-FFF2-40B4-BE49-F238E27FC236}">
                <a16:creationId xmlns:a16="http://schemas.microsoft.com/office/drawing/2014/main" id="{E1BF215A-F012-6846-B485-91037C342F77}"/>
              </a:ext>
            </a:extLst>
          </p:cNvPr>
          <p:cNvSpPr txBox="1"/>
          <p:nvPr/>
        </p:nvSpPr>
        <p:spPr>
          <a:xfrm>
            <a:off x="7683910" y="6536704"/>
            <a:ext cx="4934320" cy="2844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Credit: X-ray: NASA/CXC/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CfA</a:t>
            </a: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/R. 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Tullmann</a:t>
            </a: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 et al.; Optical: NASA/AURA/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STScI</a:t>
            </a:r>
            <a:endParaRPr lang="en-GB" sz="1000" i="1" dirty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EA0654-D67E-1749-81C7-61E97DEAE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607" y="1411144"/>
            <a:ext cx="4857227" cy="32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79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fficeArt object">
            <a:extLst>
              <a:ext uri="{FF2B5EF4-FFF2-40B4-BE49-F238E27FC236}">
                <a16:creationId xmlns:a16="http://schemas.microsoft.com/office/drawing/2014/main" id="{5AA7ADD5-7536-8349-BA90-0E1B2DE118EF}"/>
              </a:ext>
            </a:extLst>
          </p:cNvPr>
          <p:cNvPicPr/>
          <p:nvPr/>
        </p:nvPicPr>
        <p:blipFill rotWithShape="1">
          <a:blip r:embed="rId2">
            <a:extLst/>
          </a:blip>
          <a:srcRect b="42187"/>
          <a:stretch/>
        </p:blipFill>
        <p:spPr>
          <a:xfrm>
            <a:off x="0" y="-2"/>
            <a:ext cx="12192000" cy="685800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" name="officeArt object">
            <a:extLst>
              <a:ext uri="{FF2B5EF4-FFF2-40B4-BE49-F238E27FC236}">
                <a16:creationId xmlns:a16="http://schemas.microsoft.com/office/drawing/2014/main" id="{C71287FA-AECA-4848-B9AD-71AF1EA1A68C}"/>
              </a:ext>
            </a:extLst>
          </p:cNvPr>
          <p:cNvSpPr/>
          <p:nvPr/>
        </p:nvSpPr>
        <p:spPr>
          <a:xfrm>
            <a:off x="5312" y="-2"/>
            <a:ext cx="11336198" cy="5751873"/>
          </a:xfrm>
          <a:prstGeom prst="rect">
            <a:avLst/>
          </a:prstGeom>
          <a:solidFill>
            <a:srgbClr val="000000">
              <a:alpha val="70000"/>
            </a:srgbClr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7D7CB3-19BF-E348-ACDB-1C63898C57E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9" y="6030679"/>
            <a:ext cx="1310640" cy="7315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Shape 1073741847">
            <a:extLst>
              <a:ext uri="{FF2B5EF4-FFF2-40B4-BE49-F238E27FC236}">
                <a16:creationId xmlns:a16="http://schemas.microsoft.com/office/drawing/2014/main" id="{2B3AC850-AA0C-E54B-AC85-47F1DBA7E28A}"/>
              </a:ext>
            </a:extLst>
          </p:cNvPr>
          <p:cNvSpPr txBox="1"/>
          <p:nvPr/>
        </p:nvSpPr>
        <p:spPr>
          <a:xfrm>
            <a:off x="2015614" y="6222577"/>
            <a:ext cx="5137354" cy="393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Virtual Observatory Alliance</a:t>
            </a:r>
            <a:endParaRPr lang="en-GB" sz="2000" dirty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XGyreHeros-Regular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officeArt object">
            <a:extLst>
              <a:ext uri="{FF2B5EF4-FFF2-40B4-BE49-F238E27FC236}">
                <a16:creationId xmlns:a16="http://schemas.microsoft.com/office/drawing/2014/main" id="{E1BF215A-F012-6846-B485-91037C342F77}"/>
              </a:ext>
            </a:extLst>
          </p:cNvPr>
          <p:cNvSpPr txBox="1"/>
          <p:nvPr/>
        </p:nvSpPr>
        <p:spPr>
          <a:xfrm>
            <a:off x="7683910" y="6536704"/>
            <a:ext cx="4934320" cy="2844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Credit: X-ray: NASA/CXC/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CfA</a:t>
            </a: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/R. 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Tullmann</a:t>
            </a: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 et al.; Optical: NASA/AURA/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STScI</a:t>
            </a:r>
            <a:endParaRPr lang="en-GB" sz="1000" i="1" dirty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622147-8636-4545-9276-55DEC8CDB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86" y="280112"/>
            <a:ext cx="4134249" cy="238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83CD3E-1AB2-48CC-BB76-9B46E6F86D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948" y="657048"/>
            <a:ext cx="4707544" cy="2539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FCF09F-1B22-4830-8B6F-899135E645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93" y="3457102"/>
            <a:ext cx="3987078" cy="274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3D648F-A6E2-4A06-912E-61032EC6DD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948" y="3874841"/>
            <a:ext cx="4707544" cy="16200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74A3F1-5587-4E2D-9EB8-AFBD71A24C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4476" y="140115"/>
            <a:ext cx="6304041" cy="19148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4A4D09-48B6-495F-817F-9E58CDD5D0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5654" y="4527089"/>
            <a:ext cx="6302864" cy="12272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7CFF25-4623-46BE-A231-070966AAFF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5654" y="2097336"/>
            <a:ext cx="6302864" cy="238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6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241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 Unicode MS</vt:lpstr>
      <vt:lpstr>Arial</vt:lpstr>
      <vt:lpstr>Calibri</vt:lpstr>
      <vt:lpstr>Calibri Light</vt:lpstr>
      <vt:lpstr>TeX Gyre Heros</vt:lpstr>
      <vt:lpstr>TeXGyreHeros-Italic</vt:lpstr>
      <vt:lpstr>TeXGyreHeros-Regular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</cp:lastModifiedBy>
  <cp:revision>26</cp:revision>
  <dcterms:created xsi:type="dcterms:W3CDTF">2018-06-25T20:49:30Z</dcterms:created>
  <dcterms:modified xsi:type="dcterms:W3CDTF">2018-08-03T11:27:35Z</dcterms:modified>
</cp:coreProperties>
</file>